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90"/>
  </p:notesMasterIdLst>
  <p:sldIdLst>
    <p:sldId id="259" r:id="rId2"/>
    <p:sldId id="263" r:id="rId3"/>
    <p:sldId id="365" r:id="rId4"/>
    <p:sldId id="474" r:id="rId5"/>
    <p:sldId id="483" r:id="rId6"/>
    <p:sldId id="481" r:id="rId7"/>
    <p:sldId id="484" r:id="rId8"/>
    <p:sldId id="485" r:id="rId9"/>
    <p:sldId id="486" r:id="rId10"/>
    <p:sldId id="479" r:id="rId11"/>
    <p:sldId id="478" r:id="rId12"/>
    <p:sldId id="489" r:id="rId13"/>
    <p:sldId id="477" r:id="rId14"/>
    <p:sldId id="490" r:id="rId15"/>
    <p:sldId id="493" r:id="rId16"/>
    <p:sldId id="494" r:id="rId17"/>
    <p:sldId id="492" r:id="rId18"/>
    <p:sldId id="491" r:id="rId19"/>
    <p:sldId id="495" r:id="rId20"/>
    <p:sldId id="496" r:id="rId21"/>
    <p:sldId id="497" r:id="rId22"/>
    <p:sldId id="499" r:id="rId23"/>
    <p:sldId id="501" r:id="rId24"/>
    <p:sldId id="502" r:id="rId25"/>
    <p:sldId id="503" r:id="rId26"/>
    <p:sldId id="504" r:id="rId27"/>
    <p:sldId id="506" r:id="rId28"/>
    <p:sldId id="507" r:id="rId29"/>
    <p:sldId id="505" r:id="rId30"/>
    <p:sldId id="508" r:id="rId31"/>
    <p:sldId id="510" r:id="rId32"/>
    <p:sldId id="509" r:id="rId33"/>
    <p:sldId id="511" r:id="rId34"/>
    <p:sldId id="512" r:id="rId35"/>
    <p:sldId id="513" r:id="rId36"/>
    <p:sldId id="515" r:id="rId37"/>
    <p:sldId id="514" r:id="rId38"/>
    <p:sldId id="517" r:id="rId39"/>
    <p:sldId id="521" r:id="rId40"/>
    <p:sldId id="520" r:id="rId41"/>
    <p:sldId id="519" r:id="rId42"/>
    <p:sldId id="518" r:id="rId43"/>
    <p:sldId id="525" r:id="rId44"/>
    <p:sldId id="524" r:id="rId45"/>
    <p:sldId id="523" r:id="rId46"/>
    <p:sldId id="526" r:id="rId47"/>
    <p:sldId id="527" r:id="rId48"/>
    <p:sldId id="522" r:id="rId49"/>
    <p:sldId id="528" r:id="rId50"/>
    <p:sldId id="532" r:id="rId51"/>
    <p:sldId id="531" r:id="rId52"/>
    <p:sldId id="533" r:id="rId53"/>
    <p:sldId id="530" r:id="rId54"/>
    <p:sldId id="529" r:id="rId55"/>
    <p:sldId id="534" r:id="rId56"/>
    <p:sldId id="535" r:id="rId57"/>
    <p:sldId id="536" r:id="rId58"/>
    <p:sldId id="537" r:id="rId59"/>
    <p:sldId id="539" r:id="rId60"/>
    <p:sldId id="540" r:id="rId61"/>
    <p:sldId id="538" r:id="rId62"/>
    <p:sldId id="542" r:id="rId63"/>
    <p:sldId id="541" r:id="rId64"/>
    <p:sldId id="543" r:id="rId65"/>
    <p:sldId id="544" r:id="rId66"/>
    <p:sldId id="545" r:id="rId67"/>
    <p:sldId id="564" r:id="rId68"/>
    <p:sldId id="567" r:id="rId69"/>
    <p:sldId id="566" r:id="rId70"/>
    <p:sldId id="568" r:id="rId71"/>
    <p:sldId id="565" r:id="rId72"/>
    <p:sldId id="546" r:id="rId73"/>
    <p:sldId id="549" r:id="rId74"/>
    <p:sldId id="548" r:id="rId75"/>
    <p:sldId id="550" r:id="rId76"/>
    <p:sldId id="551" r:id="rId77"/>
    <p:sldId id="552" r:id="rId78"/>
    <p:sldId id="553" r:id="rId79"/>
    <p:sldId id="555" r:id="rId80"/>
    <p:sldId id="556" r:id="rId81"/>
    <p:sldId id="557" r:id="rId82"/>
    <p:sldId id="558" r:id="rId83"/>
    <p:sldId id="559" r:id="rId84"/>
    <p:sldId id="560" r:id="rId85"/>
    <p:sldId id="561" r:id="rId86"/>
    <p:sldId id="562" r:id="rId87"/>
    <p:sldId id="563" r:id="rId88"/>
    <p:sldId id="281"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2E8E366-A768-4CB4-A548-FEBB1894CE69}">
          <p14:sldIdLst>
            <p14:sldId id="259"/>
            <p14:sldId id="263"/>
            <p14:sldId id="365"/>
            <p14:sldId id="474"/>
            <p14:sldId id="483"/>
            <p14:sldId id="481"/>
            <p14:sldId id="484"/>
            <p14:sldId id="485"/>
            <p14:sldId id="486"/>
            <p14:sldId id="479"/>
            <p14:sldId id="478"/>
            <p14:sldId id="489"/>
            <p14:sldId id="477"/>
            <p14:sldId id="490"/>
            <p14:sldId id="493"/>
            <p14:sldId id="494"/>
            <p14:sldId id="492"/>
            <p14:sldId id="491"/>
            <p14:sldId id="495"/>
            <p14:sldId id="496"/>
            <p14:sldId id="497"/>
            <p14:sldId id="499"/>
            <p14:sldId id="501"/>
            <p14:sldId id="502"/>
            <p14:sldId id="503"/>
            <p14:sldId id="504"/>
            <p14:sldId id="506"/>
            <p14:sldId id="507"/>
            <p14:sldId id="505"/>
            <p14:sldId id="508"/>
            <p14:sldId id="510"/>
            <p14:sldId id="509"/>
            <p14:sldId id="511"/>
            <p14:sldId id="512"/>
            <p14:sldId id="513"/>
            <p14:sldId id="515"/>
            <p14:sldId id="514"/>
            <p14:sldId id="517"/>
            <p14:sldId id="521"/>
            <p14:sldId id="520"/>
            <p14:sldId id="519"/>
            <p14:sldId id="518"/>
            <p14:sldId id="525"/>
            <p14:sldId id="524"/>
            <p14:sldId id="523"/>
            <p14:sldId id="526"/>
            <p14:sldId id="527"/>
            <p14:sldId id="522"/>
            <p14:sldId id="528"/>
            <p14:sldId id="532"/>
            <p14:sldId id="531"/>
            <p14:sldId id="533"/>
            <p14:sldId id="530"/>
            <p14:sldId id="529"/>
            <p14:sldId id="534"/>
            <p14:sldId id="535"/>
            <p14:sldId id="536"/>
            <p14:sldId id="537"/>
            <p14:sldId id="539"/>
            <p14:sldId id="540"/>
            <p14:sldId id="538"/>
            <p14:sldId id="542"/>
            <p14:sldId id="541"/>
            <p14:sldId id="543"/>
            <p14:sldId id="544"/>
            <p14:sldId id="545"/>
            <p14:sldId id="564"/>
            <p14:sldId id="567"/>
            <p14:sldId id="566"/>
            <p14:sldId id="568"/>
            <p14:sldId id="565"/>
            <p14:sldId id="546"/>
            <p14:sldId id="549"/>
            <p14:sldId id="548"/>
            <p14:sldId id="550"/>
            <p14:sldId id="551"/>
            <p14:sldId id="552"/>
            <p14:sldId id="553"/>
            <p14:sldId id="555"/>
            <p14:sldId id="556"/>
            <p14:sldId id="557"/>
            <p14:sldId id="558"/>
            <p14:sldId id="559"/>
            <p14:sldId id="560"/>
            <p14:sldId id="561"/>
            <p14:sldId id="562"/>
            <p14:sldId id="563"/>
          </p14:sldIdLst>
        </p14:section>
        <p14:section name="无标题节" id="{735AD14D-5830-47E7-903F-7124C25CE3D5}">
          <p14:sldIdLst/>
        </p14:section>
        <p14:section name="无标题节" id="{B7351177-79EB-40A8-B483-E26B95C81D64}">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F18B8"/>
    <a:srgbClr val="0066FF"/>
    <a:srgbClr val="CC00FF"/>
    <a:srgbClr val="0033CC"/>
    <a:srgbClr val="9E9AF8"/>
    <a:srgbClr val="F2F2F2"/>
    <a:srgbClr val="4D81BB"/>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2" autoAdjust="0"/>
    <p:restoredTop sz="94660"/>
  </p:normalViewPr>
  <p:slideViewPr>
    <p:cSldViewPr snapToGrid="0">
      <p:cViewPr varScale="1">
        <p:scale>
          <a:sx n="75" d="100"/>
          <a:sy n="75" d="100"/>
        </p:scale>
        <p:origin x="86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B2277-4FA8-46DF-AE09-9B8548B6C9F1}" type="datetimeFigureOut">
              <a:rPr lang="zh-CN" altLang="en-US" smtClean="0"/>
              <a:t>2022/1/2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553FB-5533-48F3-9CC9-C3DB84C96CE2}" type="slidenum">
              <a:rPr lang="zh-CN" altLang="en-US" smtClean="0"/>
              <a:t>‹#›</a:t>
            </a:fld>
            <a:endParaRPr lang="zh-CN" altLang="en-US"/>
          </a:p>
        </p:txBody>
      </p:sp>
    </p:spTree>
    <p:extLst>
      <p:ext uri="{BB962C8B-B14F-4D97-AF65-F5344CB8AC3E}">
        <p14:creationId xmlns:p14="http://schemas.microsoft.com/office/powerpoint/2010/main" val="29992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6241" y="0"/>
            <a:ext cx="9131518"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718594" y="1748542"/>
            <a:ext cx="5946155" cy="1999320"/>
          </a:xfrm>
        </p:spPr>
        <p:txBody>
          <a:bodyPr>
            <a:normAutofit/>
          </a:bodyPr>
          <a:lstStyle>
            <a:lvl1pPr marL="0" indent="0">
              <a:lnSpc>
                <a:spcPct val="150000"/>
              </a:lnSpc>
              <a:spcBef>
                <a:spcPts val="600"/>
              </a:spcBef>
              <a:buNone/>
              <a:defRPr sz="3600" b="1" spc="300">
                <a:solidFill>
                  <a:srgbClr val="FFC000"/>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算法概论</a:t>
            </a:r>
            <a:endParaRPr kumimoji="1" lang="en-US" altLang="zh-CN" dirty="0"/>
          </a:p>
          <a:p>
            <a:pPr lvl="0"/>
            <a:r>
              <a:rPr kumimoji="1" lang="en-US" altLang="zh-CN" dirty="0"/>
              <a:t>  —</a:t>
            </a:r>
            <a:r>
              <a:rPr kumimoji="1" lang="zh-CN" altLang="en-US" dirty="0"/>
              <a:t>第</a:t>
            </a:r>
            <a:r>
              <a:rPr kumimoji="1" lang="en-US" altLang="zh-CN" dirty="0"/>
              <a:t>1</a:t>
            </a:r>
            <a:r>
              <a:rPr kumimoji="1" lang="zh-CN" altLang="en-US" dirty="0"/>
              <a:t>章</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p:nvPr>
        </p:nvSpPr>
        <p:spPr>
          <a:xfrm>
            <a:off x="0" y="5287969"/>
            <a:ext cx="6171741" cy="1576867"/>
          </a:xfrm>
        </p:spPr>
        <p:txBody>
          <a:bodyPr lIns="0" tIns="0" rIns="0" bIns="0">
            <a:normAutofit/>
          </a:bodyPr>
          <a:lstStyle>
            <a:lvl1pPr marL="180000" indent="0">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dirty="0"/>
              <a:t>汇报人</a:t>
            </a:r>
            <a:endParaRPr lang="en-US" altLang="zh-CN" dirty="0"/>
          </a:p>
          <a:p>
            <a:r>
              <a:rPr lang="zh-CN" altLang="en-US" dirty="0"/>
              <a:t>计算机学院（国家示范性软件学院）</a:t>
            </a:r>
            <a:endParaRPr lang="en-US" altLang="zh-CN" dirty="0"/>
          </a:p>
        </p:txBody>
      </p:sp>
      <p:sp>
        <p:nvSpPr>
          <p:cNvPr id="6" name="Text Placeholder 7">
            <a:extLst>
              <a:ext uri="{FF2B5EF4-FFF2-40B4-BE49-F238E27FC236}">
                <a16:creationId xmlns:a16="http://schemas.microsoft.com/office/drawing/2014/main" id="{E28DBEF7-55D7-4DEC-94D9-632A41DA1907}"/>
              </a:ext>
            </a:extLst>
          </p:cNvPr>
          <p:cNvSpPr>
            <a:spLocks noGrp="1"/>
          </p:cNvSpPr>
          <p:nvPr>
            <p:ph type="body" sz="quarter" idx="12" hasCustomPrompt="1"/>
          </p:nvPr>
        </p:nvSpPr>
        <p:spPr>
          <a:xfrm>
            <a:off x="1899174" y="4185029"/>
            <a:ext cx="4901882" cy="829796"/>
          </a:xfrm>
        </p:spPr>
        <p:txBody>
          <a:bodyPr lIns="0" tIns="0" rIns="0" bIns="0">
            <a:normAutofit/>
          </a:bodyPr>
          <a:lstStyle>
            <a:lvl1pPr marL="0" indent="0" algn="ctr">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日期：</a:t>
            </a:r>
            <a:r>
              <a:rPr lang="en-US" altLang="zh-CN" dirty="0" err="1"/>
              <a:t>xxxx</a:t>
            </a:r>
            <a:r>
              <a:rPr lang="zh-CN" altLang="en-US" dirty="0"/>
              <a:t>年 </a:t>
            </a:r>
            <a:r>
              <a:rPr lang="en-US" altLang="zh-CN" dirty="0"/>
              <a:t>x</a:t>
            </a:r>
            <a:r>
              <a:rPr lang="zh-CN" altLang="en-US" dirty="0"/>
              <a:t>月</a:t>
            </a:r>
            <a:endParaRPr lang="en-US" dirty="0"/>
          </a:p>
        </p:txBody>
      </p:sp>
      <p:pic>
        <p:nvPicPr>
          <p:cNvPr id="7" name="图片 6">
            <a:extLst>
              <a:ext uri="{FF2B5EF4-FFF2-40B4-BE49-F238E27FC236}">
                <a16:creationId xmlns:a16="http://schemas.microsoft.com/office/drawing/2014/main" id="{38A28817-1311-4BAB-BEC0-86FFD57ABF56}"/>
              </a:ext>
            </a:extLst>
          </p:cNvPr>
          <p:cNvPicPr>
            <a:picLocks noChangeAspect="1"/>
          </p:cNvPicPr>
          <p:nvPr userDrawn="1"/>
        </p:nvPicPr>
        <p:blipFill>
          <a:blip r:embed="rId4"/>
          <a:stretch>
            <a:fillRect/>
          </a:stretch>
        </p:blipFill>
        <p:spPr>
          <a:xfrm>
            <a:off x="7099230" y="6244606"/>
            <a:ext cx="1930165" cy="521470"/>
          </a:xfrm>
          <a:prstGeom prst="rect">
            <a:avLst/>
          </a:prstGeom>
        </p:spPr>
      </p:pic>
    </p:spTree>
    <p:extLst>
      <p:ext uri="{BB962C8B-B14F-4D97-AF65-F5344CB8AC3E}">
        <p14:creationId xmlns:p14="http://schemas.microsoft.com/office/powerpoint/2010/main" val="160037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16" y="89558"/>
            <a:ext cx="7886700" cy="619760"/>
          </a:xfrm>
        </p:spPr>
        <p:txBody>
          <a:bodyPr>
            <a:normAutofit/>
          </a:bodyPr>
          <a:lstStyle>
            <a:lvl1pPr algn="ctr">
              <a:defRPr lang="en-US" sz="2800" b="1" kern="1200" dirty="0">
                <a:solidFill>
                  <a:srgbClr val="CC66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3432" y="764364"/>
            <a:ext cx="8897136" cy="5768409"/>
          </a:xfrm>
        </p:spPr>
        <p:txBody>
          <a:bodyPr/>
          <a:lstStyle>
            <a:lvl1pPr marL="228600" indent="-228600">
              <a:lnSpc>
                <a:spcPct val="120000"/>
              </a:lnSpc>
              <a:spcBef>
                <a:spcPts val="500"/>
              </a:spcBef>
              <a:buClr>
                <a:srgbClr val="0000FF"/>
              </a:buClr>
              <a:buSzPct val="60000"/>
              <a:buFont typeface="Wingdings" panose="05000000000000000000" pitchFamily="2" charset="2"/>
              <a:buChar char="n"/>
              <a:defRPr sz="2400">
                <a:latin typeface="+mn-lt"/>
                <a:ea typeface="微软雅黑 Light" panose="020B0502040204020203" pitchFamily="34" charset="-122"/>
              </a:defRPr>
            </a:lvl1pPr>
            <a:lvl2pPr marL="536575" indent="-268288">
              <a:lnSpc>
                <a:spcPct val="120000"/>
              </a:lnSpc>
              <a:spcBef>
                <a:spcPts val="0"/>
              </a:spcBef>
              <a:buClr>
                <a:srgbClr val="FF0000"/>
              </a:buClr>
              <a:buSzPct val="50000"/>
              <a:buFont typeface="Wingdings" panose="05000000000000000000" pitchFamily="2" charset="2"/>
              <a:buChar char="p"/>
              <a:defRPr sz="2400">
                <a:latin typeface="+mn-lt"/>
                <a:ea typeface="微软雅黑 Light" panose="020B0502040204020203" pitchFamily="34" charset="-122"/>
              </a:defRPr>
            </a:lvl2pPr>
            <a:lvl3pPr marL="806450" indent="-269875">
              <a:lnSpc>
                <a:spcPct val="120000"/>
              </a:lnSpc>
              <a:spcBef>
                <a:spcPts val="500"/>
              </a:spcBef>
              <a:buClr>
                <a:srgbClr val="C00000"/>
              </a:buClr>
              <a:buFont typeface="微软雅黑 Light" panose="020B0502040204020203" pitchFamily="34" charset="-122"/>
              <a:buChar char="-"/>
              <a:defRPr sz="2400">
                <a:latin typeface="+mn-lt"/>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solidFill>
                  <a:schemeClr val="tx1"/>
                </a:solidFill>
              </a:defRPr>
            </a:lvl1pPr>
          </a:lstStyle>
          <a:p>
            <a:fld id="{DDB52E49-C8A5-40DA-A458-EF224B26651F}" type="datetime1">
              <a:rPr lang="zh-CN" altLang="en-US" smtClean="0"/>
              <a:t>2022/1/2</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532775"/>
            <a:ext cx="2057400" cy="311576"/>
          </a:xfrm>
        </p:spPr>
        <p:txBody>
          <a:bodyPr/>
          <a:lstStyle>
            <a:lvl1pPr>
              <a:defRPr sz="1000">
                <a:solidFill>
                  <a:schemeClr val="tx1"/>
                </a:solidFill>
              </a:defRPr>
            </a:lvl1pPr>
          </a:lstStyle>
          <a:p>
            <a:fld id="{EEA58A3B-43CE-4AA0-90B5-EB47AFAFEB34}"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62229463-3D87-4CC3-9E2B-343069359F86}"/>
              </a:ext>
            </a:extLst>
          </p:cNvPr>
          <p:cNvCxnSpPr/>
          <p:nvPr userDrawn="1"/>
        </p:nvCxnSpPr>
        <p:spPr>
          <a:xfrm>
            <a:off x="222085" y="709318"/>
            <a:ext cx="8153909"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6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548" y="164237"/>
            <a:ext cx="8897136" cy="6478351"/>
          </a:xfrm>
        </p:spPr>
        <p:txBody>
          <a:bodyPr/>
          <a:lstStyle>
            <a:lvl1pPr marL="228600" indent="-228600">
              <a:lnSpc>
                <a:spcPct val="110000"/>
              </a:lnSpc>
              <a:spcBef>
                <a:spcPts val="600"/>
              </a:spcBef>
              <a:buClr>
                <a:srgbClr val="0000FF"/>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536575" indent="-268288">
              <a:lnSpc>
                <a:spcPct val="110000"/>
              </a:lnSpc>
              <a:spcBef>
                <a:spcPts val="500"/>
              </a:spcBef>
              <a:buClr>
                <a:srgbClr val="FF0000"/>
              </a:buClr>
              <a:buSzPct val="50000"/>
              <a:buFont typeface="Wingdings" panose="05000000000000000000" pitchFamily="2" charset="2"/>
              <a:buChar char="p"/>
              <a:defRPr sz="2400">
                <a:latin typeface="微软雅黑 Light" panose="020B0502040204020203" pitchFamily="34" charset="-122"/>
                <a:ea typeface="微软雅黑 Light" panose="020B0502040204020203" pitchFamily="34" charset="-122"/>
              </a:defRPr>
            </a:lvl2pPr>
            <a:lvl3pPr marL="806450" indent="-269875">
              <a:lnSpc>
                <a:spcPct val="110000"/>
              </a:lnSpc>
              <a:spcBef>
                <a:spcPts val="500"/>
              </a:spcBef>
              <a:buClr>
                <a:srgbClr val="C00000"/>
              </a:buClr>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642588"/>
            <a:ext cx="2057400" cy="265185"/>
          </a:xfrm>
        </p:spPr>
        <p:txBody>
          <a:bodyPr/>
          <a:lstStyle>
            <a:lvl1pPr>
              <a:defRPr sz="1000"/>
            </a:lvl1pPr>
          </a:lstStyle>
          <a:p>
            <a:fld id="{E745593C-C1A7-4136-94F2-334F3909D5EA}" type="datetime1">
              <a:rPr lang="zh-CN" altLang="en-US" smtClean="0"/>
              <a:t>2022/1/2</a:t>
            </a:fld>
            <a:endParaRPr lang="zh-CN" altLang="en-US" dirty="0"/>
          </a:p>
        </p:txBody>
      </p:sp>
      <p:sp>
        <p:nvSpPr>
          <p:cNvPr id="5" name="Footer Placeholder 4"/>
          <p:cNvSpPr>
            <a:spLocks noGrp="1"/>
          </p:cNvSpPr>
          <p:nvPr>
            <p:ph type="ftr" sz="quarter" idx="11"/>
          </p:nvPr>
        </p:nvSpPr>
        <p:spPr>
          <a:xfrm>
            <a:off x="3028066" y="6504740"/>
            <a:ext cx="3086100" cy="365125"/>
          </a:xfrm>
        </p:spPr>
        <p:txBody>
          <a:bodyPr/>
          <a:lstStyle>
            <a:lvl1pPr>
              <a:defRPr sz="1000"/>
            </a:lvl1pPr>
          </a:lstStyle>
          <a:p>
            <a:endParaRPr lang="zh-CN" altLang="en-US" dirty="0"/>
          </a:p>
        </p:txBody>
      </p:sp>
      <p:sp>
        <p:nvSpPr>
          <p:cNvPr id="6" name="Slide Number Placeholder 5"/>
          <p:cNvSpPr>
            <a:spLocks noGrp="1"/>
          </p:cNvSpPr>
          <p:nvPr>
            <p:ph type="sldNum" sz="quarter" idx="12"/>
          </p:nvPr>
        </p:nvSpPr>
        <p:spPr>
          <a:xfrm>
            <a:off x="7053760" y="6680129"/>
            <a:ext cx="2057400" cy="234499"/>
          </a:xfrm>
        </p:spPr>
        <p:txBody>
          <a:bodyPr/>
          <a:lstStyle>
            <a:lvl1pPr>
              <a:defRPr sz="1000"/>
            </a:lvl1pPr>
          </a:lstStyle>
          <a:p>
            <a:fld id="{EEA58A3B-43CE-4AA0-90B5-EB47AFAFEB34}"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0E27AEB1-3D64-4C17-8B68-E8FB5EC16188}"/>
              </a:ext>
            </a:extLst>
          </p:cNvPr>
          <p:cNvSpPr/>
          <p:nvPr userDrawn="1"/>
        </p:nvSpPr>
        <p:spPr>
          <a:xfrm>
            <a:off x="122548" y="126696"/>
            <a:ext cx="8897136" cy="6515892"/>
          </a:xfrm>
          <a:prstGeom prst="roundRect">
            <a:avLst>
              <a:gd name="adj" fmla="val 2219"/>
            </a:avLst>
          </a:prstGeom>
          <a:noFill/>
          <a:ln>
            <a:solidFill>
              <a:srgbClr val="92D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02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DA1EC3-99C5-43EA-9C8E-A8079CE30BDC}" type="datetime1">
              <a:rPr lang="zh-CN" altLang="en-US" smtClean="0"/>
              <a:t>2022/1/2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38564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107A08-6084-4EE0-BAB9-300C67832331}" type="datetime1">
              <a:rPr lang="zh-CN" altLang="en-US" smtClean="0"/>
              <a:t>2022/1/2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103159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142776-8847-46EE-A6D1-33ED05CE2772}" type="datetime1">
              <a:rPr lang="zh-CN" altLang="en-US" smtClean="0"/>
              <a:t>2022/1/2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397038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464227" y="1467870"/>
            <a:ext cx="3560519" cy="2816080"/>
          </a:xfrm>
          <a:prstGeom prst="rect">
            <a:avLst/>
          </a:prstGeom>
        </p:spPr>
        <p:txBody>
          <a:bodyPr vert="horz" lIns="91440" tIns="45720" rIns="91440" bIns="45720" rtlCol="0" anchor="t">
            <a:normAutofit/>
          </a:bodyPr>
          <a:lstStyle>
            <a:lvl1pPr>
              <a:defRPr sz="405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80257" y="4831652"/>
            <a:ext cx="1406700" cy="405914"/>
          </a:xfrm>
          <a:prstGeom prst="rect">
            <a:avLst/>
          </a:prstGeom>
        </p:spPr>
      </p:pic>
      <p:sp>
        <p:nvSpPr>
          <p:cNvPr id="7" name="矩形 6"/>
          <p:cNvSpPr/>
          <p:nvPr userDrawn="1"/>
        </p:nvSpPr>
        <p:spPr>
          <a:xfrm>
            <a:off x="0" y="4831652"/>
            <a:ext cx="9144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5606474"/>
            <a:ext cx="9144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6967904" y="6232236"/>
            <a:ext cx="1866677" cy="521470"/>
          </a:xfrm>
          <a:prstGeom prst="rect">
            <a:avLst/>
          </a:prstGeom>
        </p:spPr>
      </p:pic>
    </p:spTree>
    <p:extLst>
      <p:ext uri="{BB962C8B-B14F-4D97-AF65-F5344CB8AC3E}">
        <p14:creationId xmlns:p14="http://schemas.microsoft.com/office/powerpoint/2010/main" val="75888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D43C-5EE8-470F-AFF7-4F360C5DB76E}" type="datetime1">
              <a:rPr lang="zh-CN" altLang="en-US" smtClean="0"/>
              <a:t>2022/1/2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06460132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52" r:id="rId4"/>
    <p:sldLayoutId id="2147483653" r:id="rId5"/>
    <p:sldLayoutId id="2147483655" r:id="rId6"/>
    <p:sldLayoutId id="214748366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3.w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3.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13.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15.emf"/><Relationship Id="rId4" Type="http://schemas.openxmlformats.org/officeDocument/2006/relationships/package" Target="../embeddings/Microsoft_PowerPoint_Presentation.pptx"/></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180F51-5E97-4722-84E3-758C630FE144}"/>
              </a:ext>
            </a:extLst>
          </p:cNvPr>
          <p:cNvSpPr>
            <a:spLocks noGrp="1"/>
          </p:cNvSpPr>
          <p:nvPr>
            <p:ph type="body" sz="quarter" idx="10"/>
          </p:nvPr>
        </p:nvSpPr>
        <p:spPr>
          <a:xfrm>
            <a:off x="648256" y="1838977"/>
            <a:ext cx="5946155" cy="1999320"/>
          </a:xfrm>
        </p:spPr>
        <p:txBody>
          <a:bodyPr/>
          <a:lstStyle/>
          <a:p>
            <a:r>
              <a:rPr lang="zh-CN" altLang="en-US" dirty="0"/>
              <a:t>分支限界法</a:t>
            </a:r>
            <a:endParaRPr lang="en-US" altLang="zh-CN" dirty="0"/>
          </a:p>
          <a:p>
            <a:r>
              <a:rPr lang="en-US" altLang="zh-CN" dirty="0"/>
              <a:t>   </a:t>
            </a:r>
            <a:r>
              <a:rPr lang="en-US" altLang="zh-CN" sz="2800" dirty="0"/>
              <a:t>—</a:t>
            </a:r>
            <a:r>
              <a:rPr lang="zh-CN" altLang="en-US" sz="2800" dirty="0"/>
              <a:t>第</a:t>
            </a:r>
            <a:r>
              <a:rPr lang="en-US" altLang="zh-CN" sz="2800" dirty="0"/>
              <a:t>6</a:t>
            </a:r>
            <a:r>
              <a:rPr lang="zh-CN" altLang="en-US" sz="2800" dirty="0"/>
              <a:t>章</a:t>
            </a:r>
          </a:p>
        </p:txBody>
      </p:sp>
      <p:sp>
        <p:nvSpPr>
          <p:cNvPr id="3" name="文本占位符 2">
            <a:extLst>
              <a:ext uri="{FF2B5EF4-FFF2-40B4-BE49-F238E27FC236}">
                <a16:creationId xmlns:a16="http://schemas.microsoft.com/office/drawing/2014/main" id="{B40D79C0-88FC-4B52-947A-743E15984B73}"/>
              </a:ext>
            </a:extLst>
          </p:cNvPr>
          <p:cNvSpPr>
            <a:spLocks noGrp="1"/>
          </p:cNvSpPr>
          <p:nvPr>
            <p:ph type="body" sz="quarter" idx="11"/>
          </p:nvPr>
        </p:nvSpPr>
        <p:spPr>
          <a:xfrm>
            <a:off x="0" y="5411762"/>
            <a:ext cx="6171741" cy="1576867"/>
          </a:xfrm>
        </p:spPr>
        <p:txBody>
          <a:bodyPr/>
          <a:lstStyle/>
          <a:p>
            <a:r>
              <a:rPr lang="zh-CN" altLang="en-US" dirty="0"/>
              <a:t>叶文</a:t>
            </a:r>
            <a:endParaRPr lang="en-US" altLang="zh-CN" dirty="0"/>
          </a:p>
          <a:p>
            <a:r>
              <a:rPr lang="en-US" altLang="zh-CN" sz="2000" dirty="0"/>
              <a:t>yewen@bupt.edu.cn</a:t>
            </a:r>
          </a:p>
          <a:p>
            <a:r>
              <a:rPr lang="zh-CN" altLang="en-US" sz="2000" dirty="0"/>
              <a:t>计算机学院（国家示范性软件学院）</a:t>
            </a:r>
          </a:p>
        </p:txBody>
      </p:sp>
      <p:sp>
        <p:nvSpPr>
          <p:cNvPr id="4" name="文本占位符 3">
            <a:extLst>
              <a:ext uri="{FF2B5EF4-FFF2-40B4-BE49-F238E27FC236}">
                <a16:creationId xmlns:a16="http://schemas.microsoft.com/office/drawing/2014/main" id="{3415BB5D-2B86-45CA-9E4A-15E1EADBFD02}"/>
              </a:ext>
            </a:extLst>
          </p:cNvPr>
          <p:cNvSpPr>
            <a:spLocks noGrp="1"/>
          </p:cNvSpPr>
          <p:nvPr>
            <p:ph type="body" sz="quarter" idx="12"/>
          </p:nvPr>
        </p:nvSpPr>
        <p:spPr/>
        <p:txBody>
          <a:bodyPr/>
          <a:lstStyle/>
          <a:p>
            <a:r>
              <a:rPr lang="zh-CN" altLang="en-US" dirty="0"/>
              <a:t>日期：</a:t>
            </a:r>
            <a:r>
              <a:rPr lang="en-US" altLang="zh-CN" dirty="0"/>
              <a:t>2021</a:t>
            </a:r>
            <a:r>
              <a:rPr lang="zh-CN" altLang="en-US" dirty="0"/>
              <a:t>年</a:t>
            </a:r>
            <a:r>
              <a:rPr lang="en-US" altLang="zh-CN" dirty="0"/>
              <a:t>12</a:t>
            </a:r>
            <a:r>
              <a:rPr lang="zh-CN" altLang="en-US" dirty="0"/>
              <a:t>月</a:t>
            </a:r>
          </a:p>
        </p:txBody>
      </p:sp>
    </p:spTree>
    <p:extLst>
      <p:ext uri="{BB962C8B-B14F-4D97-AF65-F5344CB8AC3E}">
        <p14:creationId xmlns:p14="http://schemas.microsoft.com/office/powerpoint/2010/main" val="116312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446DA-B38D-4D47-A6F0-0B4533E5DD92}"/>
              </a:ext>
            </a:extLst>
          </p:cNvPr>
          <p:cNvSpPr>
            <a:spLocks noGrp="1"/>
          </p:cNvSpPr>
          <p:nvPr>
            <p:ph type="title"/>
          </p:nvPr>
        </p:nvSpPr>
        <p:spPr/>
        <p:txBody>
          <a:bodyPr/>
          <a:lstStyle/>
          <a:p>
            <a:r>
              <a:rPr lang="zh-CN" altLang="en-US" dirty="0"/>
              <a:t>回溯法原理</a:t>
            </a:r>
          </a:p>
        </p:txBody>
      </p:sp>
      <p:sp>
        <p:nvSpPr>
          <p:cNvPr id="3" name="内容占位符 2">
            <a:extLst>
              <a:ext uri="{FF2B5EF4-FFF2-40B4-BE49-F238E27FC236}">
                <a16:creationId xmlns:a16="http://schemas.microsoft.com/office/drawing/2014/main" id="{F9AE6424-A81B-41A8-824C-A834C35BDA42}"/>
              </a:ext>
            </a:extLst>
          </p:cNvPr>
          <p:cNvSpPr>
            <a:spLocks noGrp="1"/>
          </p:cNvSpPr>
          <p:nvPr>
            <p:ph idx="1"/>
          </p:nvPr>
        </p:nvSpPr>
        <p:spPr/>
        <p:txBody>
          <a:bodyPr/>
          <a:lstStyle/>
          <a:p>
            <a:pPr lvl="1">
              <a:lnSpc>
                <a:spcPct val="110000"/>
              </a:lnSpc>
              <a:spcBef>
                <a:spcPts val="500"/>
              </a:spcBef>
            </a:pPr>
            <a:r>
              <a:rPr lang="en-US" altLang="zh-CN" dirty="0"/>
              <a:t>7. </a:t>
            </a:r>
            <a:r>
              <a:rPr lang="zh-CN" altLang="en-US" dirty="0"/>
              <a:t>为了提高搜索效率，用剪枝函数</a:t>
            </a:r>
            <a:endParaRPr lang="en-US" altLang="zh-CN" dirty="0"/>
          </a:p>
          <a:p>
            <a:pPr lvl="2">
              <a:lnSpc>
                <a:spcPct val="110000"/>
              </a:lnSpc>
            </a:pPr>
            <a:r>
              <a:rPr lang="zh-CN" altLang="en-US" dirty="0"/>
              <a:t>面向具体问题，关键！</a:t>
            </a:r>
            <a:endParaRPr lang="en-US" altLang="zh-CN" dirty="0"/>
          </a:p>
          <a:p>
            <a:pPr lvl="2">
              <a:lnSpc>
                <a:spcPct val="110000"/>
              </a:lnSpc>
            </a:pPr>
            <a:r>
              <a:rPr lang="zh-CN" altLang="en-US" dirty="0"/>
              <a:t>避免无效搜索，即避免搜索不可行解对应的子树或结点</a:t>
            </a:r>
            <a:endParaRPr lang="zh-CN" altLang="en-US" sz="2400" dirty="0"/>
          </a:p>
          <a:p>
            <a:pPr lvl="1"/>
            <a:r>
              <a:rPr lang="en-US" altLang="zh-CN" dirty="0"/>
              <a:t>8. </a:t>
            </a:r>
            <a:r>
              <a:rPr lang="zh-CN" altLang="en-US" dirty="0"/>
              <a:t>问题求解过程体现为对解空间的带有回溯的深度优先树搜索，</a:t>
            </a:r>
            <a:r>
              <a:rPr lang="zh-CN" altLang="en-US" sz="2400" dirty="0"/>
              <a:t>从算法实现角度，采用</a:t>
            </a:r>
            <a:r>
              <a:rPr lang="en-US" altLang="zh-CN" sz="2400" dirty="0"/>
              <a:t>2</a:t>
            </a:r>
            <a:r>
              <a:rPr lang="zh-CN" altLang="en-US" sz="2400" dirty="0"/>
              <a:t>种回溯控制策略</a:t>
            </a:r>
          </a:p>
          <a:p>
            <a:pPr lvl="2">
              <a:lnSpc>
                <a:spcPct val="110000"/>
              </a:lnSpc>
            </a:pPr>
            <a:r>
              <a:rPr lang="en-US" altLang="zh-CN" dirty="0"/>
              <a:t>1. </a:t>
            </a:r>
            <a:r>
              <a:rPr lang="zh-CN" altLang="en-US" dirty="0"/>
              <a:t>递归回溯： </a:t>
            </a:r>
            <a:r>
              <a:rPr lang="en-US" altLang="zh-CN" dirty="0"/>
              <a:t>P123</a:t>
            </a:r>
            <a:r>
              <a:rPr lang="zh-CN" altLang="en-US" dirty="0"/>
              <a:t>算法描述</a:t>
            </a:r>
          </a:p>
          <a:p>
            <a:pPr lvl="2">
              <a:lnSpc>
                <a:spcPct val="110000"/>
              </a:lnSpc>
            </a:pPr>
            <a:r>
              <a:rPr lang="en-US" altLang="zh-CN" dirty="0"/>
              <a:t>2. </a:t>
            </a:r>
            <a:r>
              <a:rPr lang="zh-CN" altLang="en-US" dirty="0"/>
              <a:t>迭代回溯： </a:t>
            </a:r>
            <a:r>
              <a:rPr lang="en-US" altLang="zh-CN" dirty="0"/>
              <a:t>P123</a:t>
            </a:r>
            <a:r>
              <a:rPr lang="zh-CN" altLang="en-US" dirty="0"/>
              <a:t>算法描述</a:t>
            </a:r>
          </a:p>
          <a:p>
            <a:endParaRPr lang="zh-CN" altLang="en-US" dirty="0"/>
          </a:p>
        </p:txBody>
      </p:sp>
      <p:sp>
        <p:nvSpPr>
          <p:cNvPr id="4" name="日期占位符 3">
            <a:extLst>
              <a:ext uri="{FF2B5EF4-FFF2-40B4-BE49-F238E27FC236}">
                <a16:creationId xmlns:a16="http://schemas.microsoft.com/office/drawing/2014/main" id="{54184EFE-64D5-425D-9BD7-B02F38035F6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82D08541-F5F8-4120-A8CE-CC49608E3E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B03D41-04E9-476F-B6D1-E7BC6CC22337}"/>
              </a:ext>
            </a:extLst>
          </p:cNvPr>
          <p:cNvSpPr>
            <a:spLocks noGrp="1"/>
          </p:cNvSpPr>
          <p:nvPr>
            <p:ph type="sldNum" sz="quarter" idx="12"/>
          </p:nvPr>
        </p:nvSpPr>
        <p:spPr/>
        <p:txBody>
          <a:bodyPr/>
          <a:lstStyle/>
          <a:p>
            <a:fld id="{EEA58A3B-43CE-4AA0-90B5-EB47AFAFEB34}" type="slidenum">
              <a:rPr lang="zh-CN" altLang="en-US" smtClean="0"/>
              <a:pPr/>
              <a:t>10</a:t>
            </a:fld>
            <a:endParaRPr lang="zh-CN" altLang="en-US" dirty="0"/>
          </a:p>
        </p:txBody>
      </p:sp>
    </p:spTree>
    <p:extLst>
      <p:ext uri="{BB962C8B-B14F-4D97-AF65-F5344CB8AC3E}">
        <p14:creationId xmlns:p14="http://schemas.microsoft.com/office/powerpoint/2010/main" val="4148380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E4A35-2C0F-4CC8-B128-C4F339DB0985}"/>
              </a:ext>
            </a:extLst>
          </p:cNvPr>
          <p:cNvSpPr>
            <a:spLocks noGrp="1"/>
          </p:cNvSpPr>
          <p:nvPr>
            <p:ph type="title"/>
          </p:nvPr>
        </p:nvSpPr>
        <p:spPr/>
        <p:txBody>
          <a:bodyPr>
            <a:normAutofit/>
          </a:bodyPr>
          <a:lstStyle/>
          <a:p>
            <a:r>
              <a:rPr lang="zh-CN" altLang="en-US" dirty="0"/>
              <a:t>分支限界法原理</a:t>
            </a:r>
          </a:p>
        </p:txBody>
      </p:sp>
      <p:sp>
        <p:nvSpPr>
          <p:cNvPr id="3" name="内容占位符 2">
            <a:extLst>
              <a:ext uri="{FF2B5EF4-FFF2-40B4-BE49-F238E27FC236}">
                <a16:creationId xmlns:a16="http://schemas.microsoft.com/office/drawing/2014/main" id="{70E8A3CE-2143-4A04-89C7-0D7A338486B7}"/>
              </a:ext>
            </a:extLst>
          </p:cNvPr>
          <p:cNvSpPr>
            <a:spLocks noGrp="1"/>
          </p:cNvSpPr>
          <p:nvPr>
            <p:ph idx="1"/>
          </p:nvPr>
        </p:nvSpPr>
        <p:spPr/>
        <p:txBody>
          <a:bodyPr/>
          <a:lstStyle/>
          <a:p>
            <a:r>
              <a:rPr lang="en-US" altLang="zh-CN" sz="2400" baseline="0" dirty="0"/>
              <a:t>1. </a:t>
            </a:r>
            <a:r>
              <a:rPr lang="zh-CN" altLang="en-US" sz="2400" baseline="0" dirty="0"/>
              <a:t>按</a:t>
            </a:r>
            <a:r>
              <a:rPr lang="zh-CN" altLang="en-US" sz="2400" b="1" baseline="0" dirty="0">
                <a:solidFill>
                  <a:srgbClr val="FF3300"/>
                </a:solidFill>
              </a:rPr>
              <a:t>宽度优先策略</a:t>
            </a:r>
            <a:r>
              <a:rPr lang="zh-CN" altLang="en-US" sz="2400" baseline="0" dirty="0"/>
              <a:t>遍历解空间树</a:t>
            </a:r>
            <a:endParaRPr lang="en-US" altLang="zh-CN" dirty="0"/>
          </a:p>
          <a:p>
            <a:r>
              <a:rPr lang="en-US" altLang="zh-CN" sz="2400" baseline="0" dirty="0"/>
              <a:t>2.</a:t>
            </a:r>
            <a:r>
              <a:rPr lang="zh-CN" altLang="en-US" sz="2400" baseline="0" dirty="0"/>
              <a:t> 在遍历过程中，对处理的每个结点</a:t>
            </a:r>
            <a:r>
              <a:rPr lang="en-US" altLang="zh-CN" sz="2400" baseline="0" dirty="0"/>
              <a:t>v</a:t>
            </a:r>
            <a:r>
              <a:rPr lang="en-US" altLang="zh-CN" sz="2400" dirty="0"/>
              <a:t>i</a:t>
            </a:r>
            <a:r>
              <a:rPr lang="zh-CN" altLang="en-US" sz="2400" baseline="0" dirty="0"/>
              <a:t>，根据</a:t>
            </a:r>
            <a:r>
              <a:rPr lang="zh-CN" altLang="en-US" sz="2400" baseline="0" dirty="0">
                <a:solidFill>
                  <a:srgbClr val="0066FF"/>
                </a:solidFill>
              </a:rPr>
              <a:t>界限函数</a:t>
            </a:r>
            <a:r>
              <a:rPr lang="zh-CN" altLang="en-US" sz="2400" baseline="0" dirty="0"/>
              <a:t>，估计沿该结点向下搜索</a:t>
            </a:r>
            <a:r>
              <a:rPr lang="zh-CN" altLang="en-US" sz="2400" baseline="0" dirty="0">
                <a:solidFill>
                  <a:srgbClr val="FF3300"/>
                </a:solidFill>
              </a:rPr>
              <a:t>所可能达到的完全解的目标函数的可能取值范围</a:t>
            </a:r>
            <a:endParaRPr lang="en-US" altLang="zh-CN" sz="2400" baseline="0" dirty="0">
              <a:solidFill>
                <a:srgbClr val="FF3300"/>
              </a:solidFill>
            </a:endParaRPr>
          </a:p>
          <a:p>
            <a:pPr lvl="1"/>
            <a:r>
              <a:rPr lang="zh-CN" altLang="en-US" baseline="0" dirty="0"/>
              <a:t>界限</a:t>
            </a:r>
            <a:r>
              <a:rPr lang="en-US" altLang="zh-CN" baseline="0" dirty="0"/>
              <a:t>bound(v</a:t>
            </a:r>
            <a:r>
              <a:rPr lang="en-US" altLang="zh-CN" dirty="0"/>
              <a:t>i</a:t>
            </a:r>
            <a:r>
              <a:rPr lang="en-US" altLang="zh-CN" baseline="0" dirty="0"/>
              <a:t>)=[</a:t>
            </a:r>
            <a:r>
              <a:rPr lang="en-US" altLang="zh-CN" baseline="0" dirty="0" err="1"/>
              <a:t>down</a:t>
            </a:r>
            <a:r>
              <a:rPr lang="en-US" altLang="zh-CN" dirty="0" err="1"/>
              <a:t>i</a:t>
            </a:r>
            <a:r>
              <a:rPr lang="en-US" altLang="zh-CN" baseline="0" dirty="0"/>
              <a:t>, </a:t>
            </a:r>
            <a:r>
              <a:rPr lang="en-US" altLang="zh-CN" baseline="0" dirty="0" err="1"/>
              <a:t>up</a:t>
            </a:r>
            <a:r>
              <a:rPr lang="en-US" altLang="zh-CN" dirty="0" err="1"/>
              <a:t>i</a:t>
            </a:r>
            <a:r>
              <a:rPr lang="en-US" altLang="zh-CN" baseline="0" dirty="0"/>
              <a:t>]</a:t>
            </a:r>
            <a:endParaRPr lang="en-US" altLang="zh-CN" dirty="0"/>
          </a:p>
          <a:p>
            <a:r>
              <a:rPr lang="en-US" altLang="zh-CN" sz="2400" baseline="0" dirty="0"/>
              <a:t>3. </a:t>
            </a:r>
            <a:r>
              <a:rPr lang="zh-CN" altLang="en-US" sz="2400" baseline="0" dirty="0"/>
              <a:t>从中选择使目标函数取的极值（最大、最小）的结点优先进行宽度优先搜索，不断调整搜索方向，尽快找到问题解</a:t>
            </a:r>
            <a:endParaRPr lang="en-US" altLang="zh-CN" sz="2400" baseline="0" dirty="0"/>
          </a:p>
          <a:p>
            <a:r>
              <a:rPr lang="en-US" altLang="zh-CN" sz="2400" baseline="0" dirty="0"/>
              <a:t>4.</a:t>
            </a:r>
            <a:r>
              <a:rPr lang="en-US" altLang="zh-CN" sz="2400" b="1" baseline="0" dirty="0"/>
              <a:t> </a:t>
            </a:r>
            <a:r>
              <a:rPr lang="zh-CN" altLang="en-US" sz="2400" b="1" baseline="0" dirty="0"/>
              <a:t>关键：各结点的界限函数</a:t>
            </a:r>
            <a:r>
              <a:rPr lang="en-US" altLang="zh-CN" sz="2400" b="1" baseline="0" dirty="0"/>
              <a:t>bound(v</a:t>
            </a:r>
            <a:r>
              <a:rPr lang="en-US" altLang="zh-CN" sz="2400" b="1" dirty="0"/>
              <a:t>i</a:t>
            </a:r>
            <a:r>
              <a:rPr lang="en-US" altLang="zh-CN" sz="2400" b="1" baseline="0" dirty="0"/>
              <a:t>)=[</a:t>
            </a:r>
            <a:r>
              <a:rPr lang="en-US" altLang="zh-CN" sz="2400" b="1" baseline="0" dirty="0" err="1"/>
              <a:t>down</a:t>
            </a:r>
            <a:r>
              <a:rPr lang="en-US" altLang="zh-CN" sz="2400" b="1" dirty="0" err="1"/>
              <a:t>i</a:t>
            </a:r>
            <a:r>
              <a:rPr lang="en-US" altLang="zh-CN" sz="2400" b="1" baseline="0" dirty="0"/>
              <a:t>, </a:t>
            </a:r>
            <a:r>
              <a:rPr lang="en-US" altLang="zh-CN" sz="2400" b="1" baseline="0" dirty="0" err="1"/>
              <a:t>up</a:t>
            </a:r>
            <a:r>
              <a:rPr lang="en-US" altLang="zh-CN" sz="2400" b="1" dirty="0" err="1"/>
              <a:t>i</a:t>
            </a:r>
            <a:r>
              <a:rPr lang="en-US" altLang="zh-CN" sz="2400" b="1" baseline="0" dirty="0"/>
              <a:t>]</a:t>
            </a:r>
          </a:p>
          <a:p>
            <a:pPr eaLnBrk="1" hangingPunct="1">
              <a:lnSpc>
                <a:spcPct val="125000"/>
              </a:lnSpc>
              <a:spcBef>
                <a:spcPct val="0"/>
              </a:spcBef>
              <a:buFontTx/>
              <a:buNone/>
            </a:pPr>
            <a:r>
              <a:rPr lang="zh-CN" altLang="en-US" sz="2400" b="1" baseline="0" dirty="0"/>
              <a:t>           ，依据具体问题而定</a:t>
            </a:r>
          </a:p>
          <a:p>
            <a:pPr lvl="1"/>
            <a:r>
              <a:rPr lang="en-US" altLang="zh-CN" dirty="0"/>
              <a:t>e.g. 4</a:t>
            </a:r>
            <a:r>
              <a:rPr lang="zh-CN" altLang="en-US" dirty="0"/>
              <a:t>个城市的</a:t>
            </a:r>
            <a:r>
              <a:rPr lang="en-US" altLang="zh-CN" dirty="0"/>
              <a:t>TSP</a:t>
            </a:r>
            <a:r>
              <a:rPr lang="zh-CN" altLang="en-US" dirty="0"/>
              <a:t>搜索树中的界限函数</a:t>
            </a:r>
            <a:endParaRPr lang="en-US" altLang="zh-CN" dirty="0"/>
          </a:p>
          <a:p>
            <a:pPr eaLnBrk="1" hangingPunct="1">
              <a:lnSpc>
                <a:spcPct val="125000"/>
              </a:lnSpc>
              <a:spcBef>
                <a:spcPct val="0"/>
              </a:spcBef>
              <a:buFontTx/>
              <a:buNone/>
            </a:pPr>
            <a:r>
              <a:rPr lang="en-US" altLang="zh-CN" sz="2400" baseline="0" dirty="0"/>
              <a:t>        </a:t>
            </a:r>
            <a:r>
              <a:rPr lang="zh-CN" altLang="en-US" sz="2400" baseline="0" dirty="0"/>
              <a:t>（已经走过的路径 </a:t>
            </a:r>
            <a:r>
              <a:rPr lang="en-US" altLang="zh-CN" sz="2400" baseline="0" dirty="0"/>
              <a:t>+ </a:t>
            </a:r>
            <a:r>
              <a:rPr lang="zh-CN" altLang="en-US" sz="2400" b="1" baseline="0" dirty="0">
                <a:solidFill>
                  <a:srgbClr val="FF0000"/>
                </a:solidFill>
              </a:rPr>
              <a:t>未来将要走的路径</a:t>
            </a:r>
            <a:r>
              <a:rPr lang="zh-CN" altLang="en-US" sz="2400" baseline="0" dirty="0"/>
              <a:t>）总长</a:t>
            </a:r>
            <a:r>
              <a:rPr lang="zh-CN" altLang="en-US" sz="2400" b="1" baseline="0" dirty="0">
                <a:solidFill>
                  <a:srgbClr val="FF0000"/>
                </a:solidFill>
              </a:rPr>
              <a:t>的估计值</a:t>
            </a:r>
            <a:endParaRPr lang="en-US" altLang="zh-CN" sz="2400" baseline="0" dirty="0"/>
          </a:p>
          <a:p>
            <a:endParaRPr lang="zh-CN" altLang="en-US" dirty="0"/>
          </a:p>
        </p:txBody>
      </p:sp>
      <p:sp>
        <p:nvSpPr>
          <p:cNvPr id="4" name="日期占位符 3">
            <a:extLst>
              <a:ext uri="{FF2B5EF4-FFF2-40B4-BE49-F238E27FC236}">
                <a16:creationId xmlns:a16="http://schemas.microsoft.com/office/drawing/2014/main" id="{46CD034F-192A-40AA-A45E-5458BBD3653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8DA4819D-D694-44D1-8E8E-0BAC0296D6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5B9AC6-53D0-4D27-BE5D-5059F267C205}"/>
              </a:ext>
            </a:extLst>
          </p:cNvPr>
          <p:cNvSpPr>
            <a:spLocks noGrp="1"/>
          </p:cNvSpPr>
          <p:nvPr>
            <p:ph type="sldNum" sz="quarter" idx="12"/>
          </p:nvPr>
        </p:nvSpPr>
        <p:spPr/>
        <p:txBody>
          <a:bodyPr/>
          <a:lstStyle/>
          <a:p>
            <a:fld id="{EEA58A3B-43CE-4AA0-90B5-EB47AFAFEB34}" type="slidenum">
              <a:rPr lang="zh-CN" altLang="en-US" smtClean="0"/>
              <a:pPr/>
              <a:t>11</a:t>
            </a:fld>
            <a:endParaRPr lang="zh-CN" altLang="en-US" dirty="0"/>
          </a:p>
        </p:txBody>
      </p:sp>
    </p:spTree>
    <p:extLst>
      <p:ext uri="{BB962C8B-B14F-4D97-AF65-F5344CB8AC3E}">
        <p14:creationId xmlns:p14="http://schemas.microsoft.com/office/powerpoint/2010/main" val="198199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27E2A92-6D53-4D2A-BD05-2546C73D19F3}"/>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51094332-BE6A-4E1A-A973-F9E6B73E1EB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DA95F08-596E-426A-85F6-89C9AD89BE8B}"/>
              </a:ext>
            </a:extLst>
          </p:cNvPr>
          <p:cNvSpPr>
            <a:spLocks noGrp="1"/>
          </p:cNvSpPr>
          <p:nvPr>
            <p:ph type="sldNum" sz="quarter" idx="12"/>
          </p:nvPr>
        </p:nvSpPr>
        <p:spPr/>
        <p:txBody>
          <a:bodyPr/>
          <a:lstStyle/>
          <a:p>
            <a:fld id="{EEA58A3B-43CE-4AA0-90B5-EB47AFAFEB34}" type="slidenum">
              <a:rPr lang="zh-CN" altLang="en-US" smtClean="0"/>
              <a:pPr/>
              <a:t>12</a:t>
            </a:fld>
            <a:endParaRPr lang="zh-CN" altLang="en-US" dirty="0"/>
          </a:p>
        </p:txBody>
      </p:sp>
      <p:grpSp>
        <p:nvGrpSpPr>
          <p:cNvPr id="6" name="Group 4">
            <a:extLst>
              <a:ext uri="{FF2B5EF4-FFF2-40B4-BE49-F238E27FC236}">
                <a16:creationId xmlns:a16="http://schemas.microsoft.com/office/drawing/2014/main" id="{657DBDC9-0C81-4BCD-A9BD-EEC88FCD52B4}"/>
              </a:ext>
            </a:extLst>
          </p:cNvPr>
          <p:cNvGrpSpPr>
            <a:grpSpLocks/>
          </p:cNvGrpSpPr>
          <p:nvPr/>
        </p:nvGrpSpPr>
        <p:grpSpPr bwMode="auto">
          <a:xfrm>
            <a:off x="512218" y="206863"/>
            <a:ext cx="7043738" cy="4543425"/>
            <a:chOff x="0" y="-10"/>
            <a:chExt cx="4437" cy="2862"/>
          </a:xfrm>
        </p:grpSpPr>
        <p:sp>
          <p:nvSpPr>
            <p:cNvPr id="7" name="Oval 5">
              <a:extLst>
                <a:ext uri="{FF2B5EF4-FFF2-40B4-BE49-F238E27FC236}">
                  <a16:creationId xmlns:a16="http://schemas.microsoft.com/office/drawing/2014/main" id="{2CF2CC1B-D136-48DA-8817-26D7E51100BD}"/>
                </a:ext>
              </a:extLst>
            </p:cNvPr>
            <p:cNvSpPr>
              <a:spLocks noChangeArrowheads="1"/>
            </p:cNvSpPr>
            <p:nvPr/>
          </p:nvSpPr>
          <p:spPr bwMode="auto">
            <a:xfrm>
              <a:off x="2452" y="547"/>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ea typeface="微软雅黑 Light" panose="020B0502040204020203" pitchFamily="34" charset="-122"/>
                </a:rPr>
                <a:t>B</a:t>
              </a:r>
            </a:p>
          </p:txBody>
        </p:sp>
        <p:sp>
          <p:nvSpPr>
            <p:cNvPr id="8" name="Oval 6">
              <a:extLst>
                <a:ext uri="{FF2B5EF4-FFF2-40B4-BE49-F238E27FC236}">
                  <a16:creationId xmlns:a16="http://schemas.microsoft.com/office/drawing/2014/main" id="{658E0803-C6AE-4AA7-9724-0960F72D07EE}"/>
                </a:ext>
              </a:extLst>
            </p:cNvPr>
            <p:cNvSpPr>
              <a:spLocks noChangeArrowheads="1"/>
            </p:cNvSpPr>
            <p:nvPr/>
          </p:nvSpPr>
          <p:spPr bwMode="auto">
            <a:xfrm>
              <a:off x="1214" y="1183"/>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ea typeface="微软雅黑 Light" panose="020B0502040204020203" pitchFamily="34" charset="-122"/>
                </a:rPr>
                <a:t>C</a:t>
              </a:r>
            </a:p>
          </p:txBody>
        </p:sp>
        <p:sp>
          <p:nvSpPr>
            <p:cNvPr id="9" name="Oval 7">
              <a:extLst>
                <a:ext uri="{FF2B5EF4-FFF2-40B4-BE49-F238E27FC236}">
                  <a16:creationId xmlns:a16="http://schemas.microsoft.com/office/drawing/2014/main" id="{C278F6BF-872C-4C27-BA73-F1E5F51BCBB7}"/>
                </a:ext>
              </a:extLst>
            </p:cNvPr>
            <p:cNvSpPr>
              <a:spLocks noChangeArrowheads="1"/>
            </p:cNvSpPr>
            <p:nvPr/>
          </p:nvSpPr>
          <p:spPr bwMode="auto">
            <a:xfrm>
              <a:off x="712" y="1860"/>
              <a:ext cx="321"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ea typeface="微软雅黑 Light" panose="020B0502040204020203" pitchFamily="34" charset="-122"/>
                </a:rPr>
                <a:t>F</a:t>
              </a:r>
            </a:p>
          </p:txBody>
        </p:sp>
        <p:sp>
          <p:nvSpPr>
            <p:cNvPr id="10" name="Oval 8">
              <a:extLst>
                <a:ext uri="{FF2B5EF4-FFF2-40B4-BE49-F238E27FC236}">
                  <a16:creationId xmlns:a16="http://schemas.microsoft.com/office/drawing/2014/main" id="{BB6D2779-FA2F-4F15-BF2E-A4B93FABEAAB}"/>
                </a:ext>
              </a:extLst>
            </p:cNvPr>
            <p:cNvSpPr>
              <a:spLocks noChangeArrowheads="1"/>
            </p:cNvSpPr>
            <p:nvPr/>
          </p:nvSpPr>
          <p:spPr bwMode="auto">
            <a:xfrm>
              <a:off x="4116" y="1184"/>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E</a:t>
              </a:r>
            </a:p>
          </p:txBody>
        </p:sp>
        <p:sp>
          <p:nvSpPr>
            <p:cNvPr id="11" name="Oval 9">
              <a:extLst>
                <a:ext uri="{FF2B5EF4-FFF2-40B4-BE49-F238E27FC236}">
                  <a16:creationId xmlns:a16="http://schemas.microsoft.com/office/drawing/2014/main" id="{CA00EF94-CE00-4E98-B00F-1CFD6566F432}"/>
                </a:ext>
              </a:extLst>
            </p:cNvPr>
            <p:cNvSpPr>
              <a:spLocks noChangeArrowheads="1"/>
            </p:cNvSpPr>
            <p:nvPr/>
          </p:nvSpPr>
          <p:spPr bwMode="auto">
            <a:xfrm>
              <a:off x="697" y="2498"/>
              <a:ext cx="321"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ea typeface="微软雅黑 Light" panose="020B0502040204020203" pitchFamily="34" charset="-122"/>
                </a:rPr>
                <a:t>L</a:t>
              </a:r>
            </a:p>
          </p:txBody>
        </p:sp>
        <p:sp>
          <p:nvSpPr>
            <p:cNvPr id="12" name="Line 10">
              <a:extLst>
                <a:ext uri="{FF2B5EF4-FFF2-40B4-BE49-F238E27FC236}">
                  <a16:creationId xmlns:a16="http://schemas.microsoft.com/office/drawing/2014/main" id="{EF22794A-3EC0-497D-9038-67D8F043E55F}"/>
                </a:ext>
              </a:extLst>
            </p:cNvPr>
            <p:cNvSpPr>
              <a:spLocks noChangeShapeType="1"/>
            </p:cNvSpPr>
            <p:nvPr/>
          </p:nvSpPr>
          <p:spPr bwMode="auto">
            <a:xfrm flipH="1">
              <a:off x="1485" y="816"/>
              <a:ext cx="1006" cy="4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3" name="Line 11">
              <a:extLst>
                <a:ext uri="{FF2B5EF4-FFF2-40B4-BE49-F238E27FC236}">
                  <a16:creationId xmlns:a16="http://schemas.microsoft.com/office/drawing/2014/main" id="{D60D9FF1-91A3-41DC-B5C6-F84D32C3C766}"/>
                </a:ext>
              </a:extLst>
            </p:cNvPr>
            <p:cNvSpPr>
              <a:spLocks noChangeShapeType="1"/>
            </p:cNvSpPr>
            <p:nvPr/>
          </p:nvSpPr>
          <p:spPr bwMode="auto">
            <a:xfrm>
              <a:off x="2762" y="776"/>
              <a:ext cx="1393"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4" name="Line 12">
              <a:extLst>
                <a:ext uri="{FF2B5EF4-FFF2-40B4-BE49-F238E27FC236}">
                  <a16:creationId xmlns:a16="http://schemas.microsoft.com/office/drawing/2014/main" id="{44029B4C-8BB2-4815-B3F4-044D5F404188}"/>
                </a:ext>
              </a:extLst>
            </p:cNvPr>
            <p:cNvSpPr>
              <a:spLocks noChangeShapeType="1"/>
            </p:cNvSpPr>
            <p:nvPr/>
          </p:nvSpPr>
          <p:spPr bwMode="auto">
            <a:xfrm flipH="1">
              <a:off x="944" y="1492"/>
              <a:ext cx="348" cy="39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0FD89E8E-0B65-4E40-91B5-4AFF9098CCD1}"/>
                </a:ext>
              </a:extLst>
            </p:cNvPr>
            <p:cNvSpPr>
              <a:spLocks noChangeShapeType="1"/>
            </p:cNvSpPr>
            <p:nvPr/>
          </p:nvSpPr>
          <p:spPr bwMode="auto">
            <a:xfrm>
              <a:off x="867" y="2169"/>
              <a:ext cx="0"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16" name="Text Box 14">
              <a:extLst>
                <a:ext uri="{FF2B5EF4-FFF2-40B4-BE49-F238E27FC236}">
                  <a16:creationId xmlns:a16="http://schemas.microsoft.com/office/drawing/2014/main" id="{5CB8ACA6-65B2-48C1-8383-9A744735EEA4}"/>
                </a:ext>
              </a:extLst>
            </p:cNvPr>
            <p:cNvSpPr txBox="1">
              <a:spLocks noChangeArrowheads="1"/>
            </p:cNvSpPr>
            <p:nvPr/>
          </p:nvSpPr>
          <p:spPr bwMode="auto">
            <a:xfrm>
              <a:off x="1950" y="8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dirty="0">
                  <a:latin typeface="+mn-lt"/>
                  <a:ea typeface="微软雅黑 Light" panose="020B0502040204020203" pitchFamily="34" charset="-122"/>
                </a:rPr>
                <a:t>2</a:t>
              </a:r>
            </a:p>
          </p:txBody>
        </p:sp>
        <p:sp>
          <p:nvSpPr>
            <p:cNvPr id="17" name="Text Box 15">
              <a:extLst>
                <a:ext uri="{FF2B5EF4-FFF2-40B4-BE49-F238E27FC236}">
                  <a16:creationId xmlns:a16="http://schemas.microsoft.com/office/drawing/2014/main" id="{EDFF92F8-A374-4946-ADA0-8E5BB80181DD}"/>
                </a:ext>
              </a:extLst>
            </p:cNvPr>
            <p:cNvSpPr txBox="1">
              <a:spLocks noChangeArrowheads="1"/>
            </p:cNvSpPr>
            <p:nvPr/>
          </p:nvSpPr>
          <p:spPr bwMode="auto">
            <a:xfrm>
              <a:off x="94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3</a:t>
              </a:r>
            </a:p>
          </p:txBody>
        </p:sp>
        <p:sp>
          <p:nvSpPr>
            <p:cNvPr id="18" name="Text Box 16">
              <a:extLst>
                <a:ext uri="{FF2B5EF4-FFF2-40B4-BE49-F238E27FC236}">
                  <a16:creationId xmlns:a16="http://schemas.microsoft.com/office/drawing/2014/main" id="{58671404-A7C5-4596-A1BB-B92B2154D866}"/>
                </a:ext>
              </a:extLst>
            </p:cNvPr>
            <p:cNvSpPr txBox="1">
              <a:spLocks noChangeArrowheads="1"/>
            </p:cNvSpPr>
            <p:nvPr/>
          </p:nvSpPr>
          <p:spPr bwMode="auto">
            <a:xfrm>
              <a:off x="713" y="2289"/>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4</a:t>
              </a:r>
            </a:p>
          </p:txBody>
        </p:sp>
        <p:sp>
          <p:nvSpPr>
            <p:cNvPr id="19" name="Text Box 17">
              <a:extLst>
                <a:ext uri="{FF2B5EF4-FFF2-40B4-BE49-F238E27FC236}">
                  <a16:creationId xmlns:a16="http://schemas.microsoft.com/office/drawing/2014/main" id="{DE4543B0-E343-4D31-9C75-FBA77343AB41}"/>
                </a:ext>
              </a:extLst>
            </p:cNvPr>
            <p:cNvSpPr txBox="1">
              <a:spLocks noChangeArrowheads="1"/>
            </p:cNvSpPr>
            <p:nvPr/>
          </p:nvSpPr>
          <p:spPr bwMode="auto">
            <a:xfrm>
              <a:off x="3458" y="85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4</a:t>
              </a:r>
            </a:p>
          </p:txBody>
        </p:sp>
        <p:sp>
          <p:nvSpPr>
            <p:cNvPr id="20" name="Oval 18">
              <a:extLst>
                <a:ext uri="{FF2B5EF4-FFF2-40B4-BE49-F238E27FC236}">
                  <a16:creationId xmlns:a16="http://schemas.microsoft.com/office/drawing/2014/main" id="{862243FA-8A57-4568-A662-0FC8349A371F}"/>
                </a:ext>
              </a:extLst>
            </p:cNvPr>
            <p:cNvSpPr>
              <a:spLocks noChangeArrowheads="1"/>
            </p:cNvSpPr>
            <p:nvPr/>
          </p:nvSpPr>
          <p:spPr bwMode="auto">
            <a:xfrm>
              <a:off x="2453" y="-10"/>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ea typeface="微软雅黑 Light" panose="020B0502040204020203" pitchFamily="34" charset="-122"/>
                </a:rPr>
                <a:t>A</a:t>
              </a:r>
            </a:p>
          </p:txBody>
        </p:sp>
        <p:sp>
          <p:nvSpPr>
            <p:cNvPr id="21" name="Line 19">
              <a:extLst>
                <a:ext uri="{FF2B5EF4-FFF2-40B4-BE49-F238E27FC236}">
                  <a16:creationId xmlns:a16="http://schemas.microsoft.com/office/drawing/2014/main" id="{BFA423CC-814A-40DC-A251-BEA346891E85}"/>
                </a:ext>
              </a:extLst>
            </p:cNvPr>
            <p:cNvSpPr>
              <a:spLocks noChangeShapeType="1"/>
            </p:cNvSpPr>
            <p:nvPr/>
          </p:nvSpPr>
          <p:spPr bwMode="auto">
            <a:xfrm>
              <a:off x="2602" y="331"/>
              <a:ext cx="6" cy="24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2" name="Text Box 20">
              <a:extLst>
                <a:ext uri="{FF2B5EF4-FFF2-40B4-BE49-F238E27FC236}">
                  <a16:creationId xmlns:a16="http://schemas.microsoft.com/office/drawing/2014/main" id="{F143FEF2-1022-4C01-AFAD-DEC14D98685D}"/>
                </a:ext>
              </a:extLst>
            </p:cNvPr>
            <p:cNvSpPr txBox="1">
              <a:spLocks noChangeArrowheads="1"/>
            </p:cNvSpPr>
            <p:nvPr/>
          </p:nvSpPr>
          <p:spPr bwMode="auto">
            <a:xfrm>
              <a:off x="2330" y="37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a:t>
              </a:r>
            </a:p>
          </p:txBody>
        </p:sp>
        <p:sp>
          <p:nvSpPr>
            <p:cNvPr id="23" name="Oval 21">
              <a:extLst>
                <a:ext uri="{FF2B5EF4-FFF2-40B4-BE49-F238E27FC236}">
                  <a16:creationId xmlns:a16="http://schemas.microsoft.com/office/drawing/2014/main" id="{51FA68DF-3E4D-42EB-92AE-7BE3CC45EC0E}"/>
                </a:ext>
              </a:extLst>
            </p:cNvPr>
            <p:cNvSpPr>
              <a:spLocks noChangeArrowheads="1"/>
            </p:cNvSpPr>
            <p:nvPr/>
          </p:nvSpPr>
          <p:spPr bwMode="auto">
            <a:xfrm>
              <a:off x="1409" y="1861"/>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G</a:t>
              </a:r>
            </a:p>
          </p:txBody>
        </p:sp>
        <p:sp>
          <p:nvSpPr>
            <p:cNvPr id="24" name="Line 22">
              <a:extLst>
                <a:ext uri="{FF2B5EF4-FFF2-40B4-BE49-F238E27FC236}">
                  <a16:creationId xmlns:a16="http://schemas.microsoft.com/office/drawing/2014/main" id="{88945F77-5872-43F5-A7F1-82FC16C43471}"/>
                </a:ext>
              </a:extLst>
            </p:cNvPr>
            <p:cNvSpPr>
              <a:spLocks noChangeShapeType="1"/>
            </p:cNvSpPr>
            <p:nvPr/>
          </p:nvSpPr>
          <p:spPr bwMode="auto">
            <a:xfrm>
              <a:off x="1448" y="1492"/>
              <a:ext cx="116" cy="3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Text Box 23">
              <a:extLst>
                <a:ext uri="{FF2B5EF4-FFF2-40B4-BE49-F238E27FC236}">
                  <a16:creationId xmlns:a16="http://schemas.microsoft.com/office/drawing/2014/main" id="{53001459-FE72-42D2-ADF8-CD7747FCB066}"/>
                </a:ext>
              </a:extLst>
            </p:cNvPr>
            <p:cNvSpPr txBox="1">
              <a:spLocks noChangeArrowheads="1"/>
            </p:cNvSpPr>
            <p:nvPr/>
          </p:nvSpPr>
          <p:spPr bwMode="auto">
            <a:xfrm>
              <a:off x="1514" y="1584"/>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4</a:t>
              </a:r>
            </a:p>
          </p:txBody>
        </p:sp>
        <p:sp>
          <p:nvSpPr>
            <p:cNvPr id="26" name="Oval 24">
              <a:extLst>
                <a:ext uri="{FF2B5EF4-FFF2-40B4-BE49-F238E27FC236}">
                  <a16:creationId xmlns:a16="http://schemas.microsoft.com/office/drawing/2014/main" id="{58C72C8A-43FF-44F7-AE61-FDFBD2333E6A}"/>
                </a:ext>
              </a:extLst>
            </p:cNvPr>
            <p:cNvSpPr>
              <a:spLocks noChangeArrowheads="1"/>
            </p:cNvSpPr>
            <p:nvPr/>
          </p:nvSpPr>
          <p:spPr bwMode="auto">
            <a:xfrm>
              <a:off x="2647" y="1184"/>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D</a:t>
              </a:r>
            </a:p>
          </p:txBody>
        </p:sp>
        <p:sp>
          <p:nvSpPr>
            <p:cNvPr id="27" name="Line 25">
              <a:extLst>
                <a:ext uri="{FF2B5EF4-FFF2-40B4-BE49-F238E27FC236}">
                  <a16:creationId xmlns:a16="http://schemas.microsoft.com/office/drawing/2014/main" id="{376D9286-B149-45A2-9296-CD2A87B7C383}"/>
                </a:ext>
              </a:extLst>
            </p:cNvPr>
            <p:cNvSpPr>
              <a:spLocks noChangeShapeType="1"/>
            </p:cNvSpPr>
            <p:nvPr/>
          </p:nvSpPr>
          <p:spPr bwMode="auto">
            <a:xfrm>
              <a:off x="2647" y="856"/>
              <a:ext cx="116" cy="35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8" name="Text Box 26">
              <a:extLst>
                <a:ext uri="{FF2B5EF4-FFF2-40B4-BE49-F238E27FC236}">
                  <a16:creationId xmlns:a16="http://schemas.microsoft.com/office/drawing/2014/main" id="{4474822B-EACF-489B-BECC-44DD58498F14}"/>
                </a:ext>
              </a:extLst>
            </p:cNvPr>
            <p:cNvSpPr txBox="1">
              <a:spLocks noChangeArrowheads="1"/>
            </p:cNvSpPr>
            <p:nvPr/>
          </p:nvSpPr>
          <p:spPr bwMode="auto">
            <a:xfrm>
              <a:off x="2713" y="90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3</a:t>
              </a:r>
            </a:p>
          </p:txBody>
        </p:sp>
        <p:sp>
          <p:nvSpPr>
            <p:cNvPr id="29" name="Line 27">
              <a:extLst>
                <a:ext uri="{FF2B5EF4-FFF2-40B4-BE49-F238E27FC236}">
                  <a16:creationId xmlns:a16="http://schemas.microsoft.com/office/drawing/2014/main" id="{C21253D0-879F-40F2-91AD-2C210D686CEB}"/>
                </a:ext>
              </a:extLst>
            </p:cNvPr>
            <p:cNvSpPr>
              <a:spLocks noChangeShapeType="1"/>
            </p:cNvSpPr>
            <p:nvPr/>
          </p:nvSpPr>
          <p:spPr bwMode="auto">
            <a:xfrm>
              <a:off x="94" y="697"/>
              <a:ext cx="2050"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0" name="Line 28">
              <a:extLst>
                <a:ext uri="{FF2B5EF4-FFF2-40B4-BE49-F238E27FC236}">
                  <a16:creationId xmlns:a16="http://schemas.microsoft.com/office/drawing/2014/main" id="{C17904E3-B500-4909-A9D1-FB9034E11BB1}"/>
                </a:ext>
              </a:extLst>
            </p:cNvPr>
            <p:cNvSpPr>
              <a:spLocks noChangeShapeType="1"/>
            </p:cNvSpPr>
            <p:nvPr/>
          </p:nvSpPr>
          <p:spPr bwMode="auto">
            <a:xfrm>
              <a:off x="133" y="1334"/>
              <a:ext cx="108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1" name="Line 29">
              <a:extLst>
                <a:ext uri="{FF2B5EF4-FFF2-40B4-BE49-F238E27FC236}">
                  <a16:creationId xmlns:a16="http://schemas.microsoft.com/office/drawing/2014/main" id="{78C40663-783D-4AAF-B3C8-37051D9361F6}"/>
                </a:ext>
              </a:extLst>
            </p:cNvPr>
            <p:cNvSpPr>
              <a:spLocks noChangeShapeType="1"/>
            </p:cNvSpPr>
            <p:nvPr/>
          </p:nvSpPr>
          <p:spPr bwMode="auto">
            <a:xfrm>
              <a:off x="16" y="2010"/>
              <a:ext cx="698"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2" name="Line 30">
              <a:extLst>
                <a:ext uri="{FF2B5EF4-FFF2-40B4-BE49-F238E27FC236}">
                  <a16:creationId xmlns:a16="http://schemas.microsoft.com/office/drawing/2014/main" id="{6371DACA-6C20-4A9D-A6FD-0F637A51EA70}"/>
                </a:ext>
              </a:extLst>
            </p:cNvPr>
            <p:cNvSpPr>
              <a:spLocks noChangeShapeType="1"/>
            </p:cNvSpPr>
            <p:nvPr/>
          </p:nvSpPr>
          <p:spPr bwMode="auto">
            <a:xfrm>
              <a:off x="0" y="2687"/>
              <a:ext cx="697"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3" name="Text Box 31">
              <a:extLst>
                <a:ext uri="{FF2B5EF4-FFF2-40B4-BE49-F238E27FC236}">
                  <a16:creationId xmlns:a16="http://schemas.microsoft.com/office/drawing/2014/main" id="{579DECB9-7E8F-4A60-B052-B1AC7D2AB63E}"/>
                </a:ext>
              </a:extLst>
            </p:cNvPr>
            <p:cNvSpPr txBox="1">
              <a:spLocks noChangeArrowheads="1"/>
            </p:cNvSpPr>
            <p:nvPr/>
          </p:nvSpPr>
          <p:spPr bwMode="auto">
            <a:xfrm>
              <a:off x="249" y="378"/>
              <a:ext cx="4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mn-lt"/>
                  <a:ea typeface="微软雅黑 Light" panose="020B0502040204020203" pitchFamily="34" charset="-122"/>
                </a:rPr>
                <a:t>第</a:t>
              </a:r>
              <a:r>
                <a:rPr lang="en-US" altLang="zh-CN" sz="1800" baseline="0" dirty="0">
                  <a:solidFill>
                    <a:srgbClr val="FF3300"/>
                  </a:solidFill>
                  <a:latin typeface="+mn-lt"/>
                  <a:ea typeface="微软雅黑 Light" panose="020B0502040204020203" pitchFamily="34" charset="-122"/>
                </a:rPr>
                <a:t>1</a:t>
              </a:r>
              <a:r>
                <a:rPr lang="zh-CN" altLang="en-US" sz="1800" baseline="0" dirty="0">
                  <a:solidFill>
                    <a:srgbClr val="FF3300"/>
                  </a:solidFill>
                  <a:latin typeface="+mn-lt"/>
                  <a:ea typeface="微软雅黑 Light" panose="020B0502040204020203" pitchFamily="34" charset="-122"/>
                </a:rPr>
                <a:t>步</a:t>
              </a:r>
            </a:p>
          </p:txBody>
        </p:sp>
        <p:sp>
          <p:nvSpPr>
            <p:cNvPr id="34" name="Text Box 32">
              <a:extLst>
                <a:ext uri="{FF2B5EF4-FFF2-40B4-BE49-F238E27FC236}">
                  <a16:creationId xmlns:a16="http://schemas.microsoft.com/office/drawing/2014/main" id="{14CFD16D-FCEC-48DB-9899-BD9432A23D23}"/>
                </a:ext>
              </a:extLst>
            </p:cNvPr>
            <p:cNvSpPr txBox="1">
              <a:spLocks noChangeArrowheads="1"/>
            </p:cNvSpPr>
            <p:nvPr/>
          </p:nvSpPr>
          <p:spPr bwMode="auto">
            <a:xfrm>
              <a:off x="210" y="896"/>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mn-lt"/>
                  <a:ea typeface="微软雅黑 Light" panose="020B0502040204020203" pitchFamily="34" charset="-122"/>
                </a:rPr>
                <a:t>第</a:t>
              </a:r>
              <a:r>
                <a:rPr lang="en-US" altLang="zh-CN" sz="1800" baseline="0" dirty="0">
                  <a:solidFill>
                    <a:srgbClr val="FF3300"/>
                  </a:solidFill>
                  <a:latin typeface="+mn-lt"/>
                  <a:ea typeface="微软雅黑 Light" panose="020B0502040204020203" pitchFamily="34" charset="-122"/>
                </a:rPr>
                <a:t>2</a:t>
              </a:r>
              <a:r>
                <a:rPr lang="zh-CN" altLang="en-US" sz="1800" baseline="0" dirty="0">
                  <a:solidFill>
                    <a:srgbClr val="FF3300"/>
                  </a:solidFill>
                  <a:latin typeface="+mn-lt"/>
                  <a:ea typeface="微软雅黑 Light" panose="020B0502040204020203" pitchFamily="34" charset="-122"/>
                </a:rPr>
                <a:t>步</a:t>
              </a:r>
            </a:p>
          </p:txBody>
        </p:sp>
        <p:sp>
          <p:nvSpPr>
            <p:cNvPr id="35" name="Text Box 33">
              <a:extLst>
                <a:ext uri="{FF2B5EF4-FFF2-40B4-BE49-F238E27FC236}">
                  <a16:creationId xmlns:a16="http://schemas.microsoft.com/office/drawing/2014/main" id="{23FA1270-711E-4303-B948-FF313E743BCF}"/>
                </a:ext>
              </a:extLst>
            </p:cNvPr>
            <p:cNvSpPr txBox="1">
              <a:spLocks noChangeArrowheads="1"/>
            </p:cNvSpPr>
            <p:nvPr/>
          </p:nvSpPr>
          <p:spPr bwMode="auto">
            <a:xfrm>
              <a:off x="94" y="1572"/>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ea typeface="微软雅黑 Light" panose="020B0502040204020203" pitchFamily="34" charset="-122"/>
                </a:rPr>
                <a:t>第</a:t>
              </a:r>
              <a:r>
                <a:rPr lang="en-US" altLang="zh-CN" sz="1800" baseline="0">
                  <a:solidFill>
                    <a:srgbClr val="FF3300"/>
                  </a:solidFill>
                  <a:latin typeface="+mn-lt"/>
                  <a:ea typeface="微软雅黑 Light" panose="020B0502040204020203" pitchFamily="34" charset="-122"/>
                </a:rPr>
                <a:t>3</a:t>
              </a:r>
              <a:r>
                <a:rPr lang="zh-CN" altLang="en-US" sz="1800" baseline="0">
                  <a:solidFill>
                    <a:srgbClr val="FF3300"/>
                  </a:solidFill>
                  <a:latin typeface="+mn-lt"/>
                  <a:ea typeface="微软雅黑 Light" panose="020B0502040204020203" pitchFamily="34" charset="-122"/>
                </a:rPr>
                <a:t>步</a:t>
              </a:r>
            </a:p>
          </p:txBody>
        </p:sp>
        <p:sp>
          <p:nvSpPr>
            <p:cNvPr id="36" name="Text Box 34">
              <a:extLst>
                <a:ext uri="{FF2B5EF4-FFF2-40B4-BE49-F238E27FC236}">
                  <a16:creationId xmlns:a16="http://schemas.microsoft.com/office/drawing/2014/main" id="{9E3B43F5-A944-4CE1-B07C-2BEE29D5E4CB}"/>
                </a:ext>
              </a:extLst>
            </p:cNvPr>
            <p:cNvSpPr txBox="1">
              <a:spLocks noChangeArrowheads="1"/>
            </p:cNvSpPr>
            <p:nvPr/>
          </p:nvSpPr>
          <p:spPr bwMode="auto">
            <a:xfrm>
              <a:off x="107" y="2236"/>
              <a:ext cx="4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ea typeface="微软雅黑 Light" panose="020B0502040204020203" pitchFamily="34" charset="-122"/>
                </a:rPr>
                <a:t>第</a:t>
              </a:r>
              <a:r>
                <a:rPr lang="en-US" altLang="zh-CN" sz="1800" baseline="0">
                  <a:solidFill>
                    <a:srgbClr val="FF3300"/>
                  </a:solidFill>
                  <a:latin typeface="+mn-lt"/>
                  <a:ea typeface="微软雅黑 Light" panose="020B0502040204020203" pitchFamily="34" charset="-122"/>
                </a:rPr>
                <a:t>4</a:t>
              </a:r>
              <a:r>
                <a:rPr lang="zh-CN" altLang="en-US" sz="1800" baseline="0">
                  <a:solidFill>
                    <a:srgbClr val="FF3300"/>
                  </a:solidFill>
                  <a:latin typeface="+mn-lt"/>
                  <a:ea typeface="微软雅黑 Light" panose="020B0502040204020203" pitchFamily="34" charset="-122"/>
                </a:rPr>
                <a:t>步</a:t>
              </a:r>
            </a:p>
          </p:txBody>
        </p:sp>
      </p:grpSp>
      <p:sp>
        <p:nvSpPr>
          <p:cNvPr id="37" name="Text Box 35">
            <a:extLst>
              <a:ext uri="{FF2B5EF4-FFF2-40B4-BE49-F238E27FC236}">
                <a16:creationId xmlns:a16="http://schemas.microsoft.com/office/drawing/2014/main" id="{3BC68D31-1B8F-4FEC-A3FC-BD95B2AC02C2}"/>
              </a:ext>
            </a:extLst>
          </p:cNvPr>
          <p:cNvSpPr txBox="1">
            <a:spLocks noChangeArrowheads="1"/>
          </p:cNvSpPr>
          <p:nvPr/>
        </p:nvSpPr>
        <p:spPr bwMode="auto">
          <a:xfrm>
            <a:off x="3228431" y="3265976"/>
            <a:ext cx="10807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dirty="0">
                <a:latin typeface="+mn-lt"/>
              </a:rPr>
              <a:t>bound(G)</a:t>
            </a:r>
          </a:p>
          <a:p>
            <a:pPr eaLnBrk="1" hangingPunct="1">
              <a:spcBef>
                <a:spcPct val="0"/>
              </a:spcBef>
              <a:buFontTx/>
              <a:buNone/>
            </a:pPr>
            <a:r>
              <a:rPr lang="en-US" altLang="zh-CN" sz="1800" baseline="0" dirty="0">
                <a:latin typeface="+mn-lt"/>
              </a:rPr>
              <a:t>=10</a:t>
            </a:r>
          </a:p>
        </p:txBody>
      </p:sp>
      <p:sp>
        <p:nvSpPr>
          <p:cNvPr id="38" name="Text Box 36">
            <a:extLst>
              <a:ext uri="{FF2B5EF4-FFF2-40B4-BE49-F238E27FC236}">
                <a16:creationId xmlns:a16="http://schemas.microsoft.com/office/drawing/2014/main" id="{12A33A12-254F-4E6D-B749-54FCBE6B51FF}"/>
              </a:ext>
            </a:extLst>
          </p:cNvPr>
          <p:cNvSpPr txBox="1">
            <a:spLocks noChangeArrowheads="1"/>
          </p:cNvSpPr>
          <p:nvPr/>
        </p:nvSpPr>
        <p:spPr bwMode="auto">
          <a:xfrm>
            <a:off x="5265193" y="2149963"/>
            <a:ext cx="10919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FF3300"/>
                </a:solidFill>
                <a:latin typeface="+mn-lt"/>
              </a:rPr>
              <a:t>bound(D)</a:t>
            </a:r>
          </a:p>
          <a:p>
            <a:pPr eaLnBrk="1" hangingPunct="1">
              <a:spcBef>
                <a:spcPct val="0"/>
              </a:spcBef>
              <a:buFontTx/>
              <a:buNone/>
            </a:pPr>
            <a:r>
              <a:rPr lang="en-US" altLang="zh-CN" sz="1800" b="1" baseline="0">
                <a:solidFill>
                  <a:srgbClr val="FF3300"/>
                </a:solidFill>
                <a:latin typeface="+mn-lt"/>
              </a:rPr>
              <a:t>=6</a:t>
            </a:r>
          </a:p>
        </p:txBody>
      </p:sp>
      <p:sp>
        <p:nvSpPr>
          <p:cNvPr id="39" name="Text Box 37">
            <a:extLst>
              <a:ext uri="{FF2B5EF4-FFF2-40B4-BE49-F238E27FC236}">
                <a16:creationId xmlns:a16="http://schemas.microsoft.com/office/drawing/2014/main" id="{CD7E8B80-E54F-4081-B1DD-74955F6AAD59}"/>
              </a:ext>
            </a:extLst>
          </p:cNvPr>
          <p:cNvSpPr txBox="1">
            <a:spLocks noChangeArrowheads="1"/>
          </p:cNvSpPr>
          <p:nvPr/>
        </p:nvSpPr>
        <p:spPr bwMode="auto">
          <a:xfrm>
            <a:off x="7568656" y="2167426"/>
            <a:ext cx="10470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dirty="0">
                <a:latin typeface="+mn-lt"/>
              </a:rPr>
              <a:t>bound(E)</a:t>
            </a:r>
          </a:p>
          <a:p>
            <a:pPr eaLnBrk="1" hangingPunct="1">
              <a:spcBef>
                <a:spcPct val="0"/>
              </a:spcBef>
              <a:buFontTx/>
              <a:buNone/>
            </a:pPr>
            <a:r>
              <a:rPr lang="en-US" altLang="zh-CN" sz="1800" baseline="0" dirty="0">
                <a:latin typeface="+mn-lt"/>
              </a:rPr>
              <a:t>=15</a:t>
            </a:r>
          </a:p>
        </p:txBody>
      </p:sp>
      <p:sp>
        <p:nvSpPr>
          <p:cNvPr id="40" name="AutoShape 38">
            <a:extLst>
              <a:ext uri="{FF2B5EF4-FFF2-40B4-BE49-F238E27FC236}">
                <a16:creationId xmlns:a16="http://schemas.microsoft.com/office/drawing/2014/main" id="{0CAE2F11-A93A-4AB2-8BA0-7232C6D0D05F}"/>
              </a:ext>
            </a:extLst>
          </p:cNvPr>
          <p:cNvSpPr>
            <a:spLocks noChangeArrowheads="1"/>
          </p:cNvSpPr>
          <p:nvPr/>
        </p:nvSpPr>
        <p:spPr bwMode="auto">
          <a:xfrm>
            <a:off x="2456906" y="3570965"/>
            <a:ext cx="1150937" cy="1283910"/>
          </a:xfrm>
          <a:prstGeom prst="triangle">
            <a:avLst>
              <a:gd name="adj" fmla="val 50000"/>
            </a:avLst>
          </a:prstGeom>
          <a:solidFill>
            <a:srgbClr val="DDDDDD"/>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aseline="0">
                <a:latin typeface="+mn-lt"/>
              </a:rPr>
              <a:t>子树</a:t>
            </a:r>
          </a:p>
        </p:txBody>
      </p:sp>
      <p:sp>
        <p:nvSpPr>
          <p:cNvPr id="41" name="AutoShape 39">
            <a:extLst>
              <a:ext uri="{FF2B5EF4-FFF2-40B4-BE49-F238E27FC236}">
                <a16:creationId xmlns:a16="http://schemas.microsoft.com/office/drawing/2014/main" id="{1774FA3E-8B0B-4E35-B018-BBD90A1527F6}"/>
              </a:ext>
            </a:extLst>
          </p:cNvPr>
          <p:cNvSpPr>
            <a:spLocks noChangeArrowheads="1"/>
          </p:cNvSpPr>
          <p:nvPr/>
        </p:nvSpPr>
        <p:spPr bwMode="auto">
          <a:xfrm>
            <a:off x="4290468" y="2630976"/>
            <a:ext cx="1452563" cy="2384425"/>
          </a:xfrm>
          <a:prstGeom prst="triangle">
            <a:avLst>
              <a:gd name="adj" fmla="val 47407"/>
            </a:avLst>
          </a:prstGeom>
          <a:solidFill>
            <a:srgbClr val="DDDDDD"/>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en-US" altLang="zh-CN" sz="1800" baseline="0"/>
          </a:p>
          <a:p>
            <a:pPr algn="ctr" eaLnBrk="1" hangingPunct="1">
              <a:spcBef>
                <a:spcPct val="0"/>
              </a:spcBef>
              <a:buFontTx/>
              <a:buNone/>
            </a:pPr>
            <a:endParaRPr lang="en-US" altLang="zh-CN" sz="1800" baseline="0"/>
          </a:p>
          <a:p>
            <a:pPr algn="ctr" eaLnBrk="1" hangingPunct="1">
              <a:spcBef>
                <a:spcPct val="0"/>
              </a:spcBef>
              <a:buFontTx/>
              <a:buNone/>
            </a:pPr>
            <a:endParaRPr lang="en-US" altLang="zh-CN" sz="1800" baseline="0"/>
          </a:p>
          <a:p>
            <a:pPr algn="ctr" eaLnBrk="1" hangingPunct="1">
              <a:spcBef>
                <a:spcPct val="0"/>
              </a:spcBef>
              <a:buFontTx/>
              <a:buNone/>
            </a:pPr>
            <a:endParaRPr lang="en-US" altLang="zh-CN" sz="1800" baseline="0"/>
          </a:p>
        </p:txBody>
      </p:sp>
      <p:sp>
        <p:nvSpPr>
          <p:cNvPr id="42" name="AutoShape 40">
            <a:extLst>
              <a:ext uri="{FF2B5EF4-FFF2-40B4-BE49-F238E27FC236}">
                <a16:creationId xmlns:a16="http://schemas.microsoft.com/office/drawing/2014/main" id="{F91595DB-CF0A-48C9-A486-B8B61B9CED64}"/>
              </a:ext>
            </a:extLst>
          </p:cNvPr>
          <p:cNvSpPr>
            <a:spLocks noChangeArrowheads="1"/>
          </p:cNvSpPr>
          <p:nvPr/>
        </p:nvSpPr>
        <p:spPr bwMode="auto">
          <a:xfrm>
            <a:off x="6689181" y="2672251"/>
            <a:ext cx="1225550" cy="1833562"/>
          </a:xfrm>
          <a:prstGeom prst="triangle">
            <a:avLst>
              <a:gd name="adj" fmla="val 50000"/>
            </a:avLst>
          </a:prstGeom>
          <a:solidFill>
            <a:srgbClr val="DDDDDD"/>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1800" baseline="0">
                <a:latin typeface="+mn-lt"/>
              </a:rPr>
              <a:t>子</a:t>
            </a:r>
          </a:p>
          <a:p>
            <a:pPr algn="ctr" eaLnBrk="1" hangingPunct="1">
              <a:spcBef>
                <a:spcPct val="0"/>
              </a:spcBef>
              <a:buFontTx/>
              <a:buNone/>
            </a:pPr>
            <a:r>
              <a:rPr lang="zh-CN" altLang="en-US" sz="1800" baseline="0">
                <a:latin typeface="+mn-lt"/>
              </a:rPr>
              <a:t>树</a:t>
            </a:r>
            <a:endParaRPr lang="en-US" altLang="zh-CN" sz="1800" baseline="0">
              <a:latin typeface="+mn-lt"/>
            </a:endParaRPr>
          </a:p>
          <a:p>
            <a:pPr algn="ctr" eaLnBrk="1" hangingPunct="1">
              <a:spcBef>
                <a:spcPct val="0"/>
              </a:spcBef>
              <a:buFontTx/>
              <a:buNone/>
            </a:pPr>
            <a:endParaRPr lang="en-US" altLang="zh-CN" sz="1800" baseline="0">
              <a:latin typeface="+mn-lt"/>
            </a:endParaRPr>
          </a:p>
        </p:txBody>
      </p:sp>
      <p:sp>
        <p:nvSpPr>
          <p:cNvPr id="43" name="TextBox 1">
            <a:extLst>
              <a:ext uri="{FF2B5EF4-FFF2-40B4-BE49-F238E27FC236}">
                <a16:creationId xmlns:a16="http://schemas.microsoft.com/office/drawing/2014/main" id="{5693C158-5B6A-4536-BF23-A205437999BB}"/>
              </a:ext>
            </a:extLst>
          </p:cNvPr>
          <p:cNvSpPr txBox="1">
            <a:spLocks noChangeArrowheads="1"/>
          </p:cNvSpPr>
          <p:nvPr/>
        </p:nvSpPr>
        <p:spPr bwMode="auto">
          <a:xfrm>
            <a:off x="318543" y="5440851"/>
            <a:ext cx="84740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aseline="0" dirty="0">
                <a:latin typeface="+mn-lt"/>
                <a:ea typeface="微软雅黑 Light" panose="020B0502040204020203" pitchFamily="34" charset="-122"/>
              </a:rPr>
              <a:t>bound(</a:t>
            </a:r>
            <a:r>
              <a:rPr lang="en-US" altLang="zh-CN" sz="2400" baseline="0" dirty="0" err="1">
                <a:latin typeface="+mn-lt"/>
                <a:ea typeface="微软雅黑 Light" panose="020B0502040204020203" pitchFamily="34" charset="-122"/>
              </a:rPr>
              <a:t>i</a:t>
            </a:r>
            <a:r>
              <a:rPr lang="en-US" altLang="zh-CN" sz="2400" baseline="0" dirty="0">
                <a:latin typeface="+mn-lt"/>
                <a:ea typeface="微软雅黑 Light" panose="020B0502040204020203" pitchFamily="34" charset="-122"/>
              </a:rPr>
              <a:t>): </a:t>
            </a:r>
            <a:r>
              <a:rPr lang="zh-CN" altLang="en-US" sz="2400" baseline="0" dirty="0">
                <a:latin typeface="+mn-lt"/>
                <a:ea typeface="微软雅黑 Light" panose="020B0502040204020203" pitchFamily="34" charset="-122"/>
              </a:rPr>
              <a:t>从结点</a:t>
            </a:r>
            <a:r>
              <a:rPr lang="en-US" altLang="zh-CN" sz="2400" baseline="0" dirty="0" err="1">
                <a:latin typeface="+mn-lt"/>
                <a:ea typeface="微软雅黑 Light" panose="020B0502040204020203" pitchFamily="34" charset="-122"/>
              </a:rPr>
              <a:t>i</a:t>
            </a:r>
            <a:r>
              <a:rPr lang="zh-CN" altLang="en-US" sz="2400" baseline="0" dirty="0">
                <a:latin typeface="+mn-lt"/>
                <a:ea typeface="微软雅黑 Light" panose="020B0502040204020203" pitchFamily="34" charset="-122"/>
              </a:rPr>
              <a:t>向下搜索到达叶节点，得到完全解，完全解所对应的最短路径长度的</a:t>
            </a:r>
            <a:r>
              <a:rPr lang="zh-CN" altLang="en-US" sz="2400" baseline="0" dirty="0">
                <a:solidFill>
                  <a:srgbClr val="FF3300"/>
                </a:solidFill>
                <a:latin typeface="+mn-lt"/>
                <a:ea typeface="微软雅黑 Light" panose="020B0502040204020203" pitchFamily="34" charset="-122"/>
              </a:rPr>
              <a:t>最小值</a:t>
            </a:r>
            <a:r>
              <a:rPr lang="en-US" altLang="zh-CN" sz="2400" baseline="0" dirty="0">
                <a:solidFill>
                  <a:srgbClr val="FF3300"/>
                </a:solidFill>
                <a:latin typeface="+mn-lt"/>
                <a:ea typeface="微软雅黑 Light" panose="020B0502040204020203" pitchFamily="34" charset="-122"/>
              </a:rPr>
              <a:t>—</a:t>
            </a:r>
            <a:r>
              <a:rPr lang="zh-CN" altLang="en-US" sz="2400" baseline="0" dirty="0">
                <a:solidFill>
                  <a:srgbClr val="FF3300"/>
                </a:solidFill>
                <a:latin typeface="+mn-lt"/>
                <a:ea typeface="微软雅黑 Light" panose="020B0502040204020203" pitchFamily="34" charset="-122"/>
              </a:rPr>
              <a:t>下限</a:t>
            </a:r>
            <a:endParaRPr lang="en-US" altLang="zh-CN" sz="2400" baseline="0" dirty="0">
              <a:solidFill>
                <a:srgbClr val="FF3300"/>
              </a:solidFill>
              <a:latin typeface="+mn-lt"/>
              <a:ea typeface="微软雅黑 Light" panose="020B0502040204020203" pitchFamily="34" charset="-122"/>
            </a:endParaRPr>
          </a:p>
          <a:p>
            <a:pPr eaLnBrk="1" hangingPunct="1">
              <a:spcBef>
                <a:spcPct val="0"/>
              </a:spcBef>
              <a:buFontTx/>
              <a:buNone/>
            </a:pPr>
            <a:r>
              <a:rPr lang="zh-CN" altLang="en-US" sz="2400" baseline="0" dirty="0">
                <a:latin typeface="+mn-lt"/>
                <a:ea typeface="微软雅黑 Light" panose="020B0502040204020203" pitchFamily="34" charset="-122"/>
              </a:rPr>
              <a:t>根据</a:t>
            </a:r>
            <a:r>
              <a:rPr lang="en-US" altLang="zh-CN" sz="2400" baseline="0" dirty="0">
                <a:latin typeface="+mn-lt"/>
                <a:ea typeface="微软雅黑 Light" panose="020B0502040204020203" pitchFamily="34" charset="-122"/>
              </a:rPr>
              <a:t>bound</a:t>
            </a:r>
            <a:r>
              <a:rPr lang="zh-CN" altLang="en-US" sz="2400" baseline="0" dirty="0">
                <a:latin typeface="+mn-lt"/>
                <a:ea typeface="微软雅黑 Light" panose="020B0502040204020203" pitchFamily="34" charset="-122"/>
              </a:rPr>
              <a:t>选择扩展结点：选结点下限最小者</a:t>
            </a:r>
            <a:r>
              <a:rPr lang="en-US" altLang="zh-CN" sz="2400" baseline="0" dirty="0">
                <a:latin typeface="+mn-lt"/>
                <a:ea typeface="微软雅黑 Light" panose="020B0502040204020203" pitchFamily="34" charset="-122"/>
              </a:rPr>
              <a:t>, i.e. D, </a:t>
            </a:r>
            <a:r>
              <a:rPr lang="zh-CN" altLang="en-US" sz="2400" baseline="0" dirty="0">
                <a:latin typeface="+mn-lt"/>
                <a:ea typeface="微软雅黑 Light" panose="020B0502040204020203" pitchFamily="34" charset="-122"/>
              </a:rPr>
              <a:t>优先扩展</a:t>
            </a:r>
          </a:p>
        </p:txBody>
      </p:sp>
      <p:sp>
        <p:nvSpPr>
          <p:cNvPr id="44" name="任意多边形 2">
            <a:extLst>
              <a:ext uri="{FF2B5EF4-FFF2-40B4-BE49-F238E27FC236}">
                <a16:creationId xmlns:a16="http://schemas.microsoft.com/office/drawing/2014/main" id="{86D6F8E5-41E4-4EC5-8299-C0F026422BFF}"/>
              </a:ext>
            </a:extLst>
          </p:cNvPr>
          <p:cNvSpPr>
            <a:spLocks/>
          </p:cNvSpPr>
          <p:nvPr/>
        </p:nvSpPr>
        <p:spPr bwMode="auto">
          <a:xfrm>
            <a:off x="4614318" y="2627801"/>
            <a:ext cx="420687" cy="2384425"/>
          </a:xfrm>
          <a:custGeom>
            <a:avLst/>
            <a:gdLst>
              <a:gd name="T0" fmla="*/ 144041 w 431348"/>
              <a:gd name="T1" fmla="*/ 0 h 2301240"/>
              <a:gd name="T2" fmla="*/ 138705 w 431348"/>
              <a:gd name="T3" fmla="*/ 343935 h 2301240"/>
              <a:gd name="T4" fmla="*/ 128036 w 431348"/>
              <a:gd name="T5" fmla="*/ 393066 h 2301240"/>
              <a:gd name="T6" fmla="*/ 112032 w 431348"/>
              <a:gd name="T7" fmla="*/ 425821 h 2301240"/>
              <a:gd name="T8" fmla="*/ 106697 w 431348"/>
              <a:gd name="T9" fmla="*/ 556845 h 2301240"/>
              <a:gd name="T10" fmla="*/ 96027 w 431348"/>
              <a:gd name="T11" fmla="*/ 786133 h 2301240"/>
              <a:gd name="T12" fmla="*/ 90693 w 431348"/>
              <a:gd name="T13" fmla="*/ 835267 h 2301240"/>
              <a:gd name="T14" fmla="*/ 69354 w 431348"/>
              <a:gd name="T15" fmla="*/ 933533 h 2301240"/>
              <a:gd name="T16" fmla="*/ 64019 w 431348"/>
              <a:gd name="T17" fmla="*/ 1179200 h 2301240"/>
              <a:gd name="T18" fmla="*/ 58684 w 431348"/>
              <a:gd name="T19" fmla="*/ 1277466 h 2301240"/>
              <a:gd name="T20" fmla="*/ 53349 w 431348"/>
              <a:gd name="T21" fmla="*/ 1572267 h 2301240"/>
              <a:gd name="T22" fmla="*/ 48014 w 431348"/>
              <a:gd name="T23" fmla="*/ 1621401 h 2301240"/>
              <a:gd name="T24" fmla="*/ 37345 w 431348"/>
              <a:gd name="T25" fmla="*/ 1752423 h 2301240"/>
              <a:gd name="T26" fmla="*/ 26675 w 431348"/>
              <a:gd name="T27" fmla="*/ 2194622 h 2301240"/>
              <a:gd name="T28" fmla="*/ 10671 w 431348"/>
              <a:gd name="T29" fmla="*/ 2292888 h 2301240"/>
              <a:gd name="T30" fmla="*/ 5337 w 431348"/>
              <a:gd name="T31" fmla="*/ 2342023 h 2301240"/>
              <a:gd name="T32" fmla="*/ 2 w 431348"/>
              <a:gd name="T33" fmla="*/ 2473044 h 23012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1348" h="2301240">
                <a:moveTo>
                  <a:pt x="411484" y="0"/>
                </a:moveTo>
                <a:cubicBezTo>
                  <a:pt x="439237" y="138764"/>
                  <a:pt x="441168" y="106652"/>
                  <a:pt x="396244" y="320040"/>
                </a:cubicBezTo>
                <a:cubicBezTo>
                  <a:pt x="392471" y="337963"/>
                  <a:pt x="378716" y="352808"/>
                  <a:pt x="365764" y="365760"/>
                </a:cubicBezTo>
                <a:cubicBezTo>
                  <a:pt x="352812" y="378712"/>
                  <a:pt x="335284" y="386080"/>
                  <a:pt x="320044" y="396240"/>
                </a:cubicBezTo>
                <a:cubicBezTo>
                  <a:pt x="256933" y="490906"/>
                  <a:pt x="311799" y="385259"/>
                  <a:pt x="304804" y="518160"/>
                </a:cubicBezTo>
                <a:cubicBezTo>
                  <a:pt x="301028" y="589903"/>
                  <a:pt x="286809" y="660771"/>
                  <a:pt x="274324" y="731520"/>
                </a:cubicBezTo>
                <a:cubicBezTo>
                  <a:pt x="271532" y="747340"/>
                  <a:pt x="266886" y="763197"/>
                  <a:pt x="259084" y="777240"/>
                </a:cubicBezTo>
                <a:cubicBezTo>
                  <a:pt x="241294" y="809262"/>
                  <a:pt x="198124" y="868680"/>
                  <a:pt x="198124" y="868680"/>
                </a:cubicBezTo>
                <a:cubicBezTo>
                  <a:pt x="193044" y="944880"/>
                  <a:pt x="190124" y="1021255"/>
                  <a:pt x="182884" y="1097280"/>
                </a:cubicBezTo>
                <a:cubicBezTo>
                  <a:pt x="179954" y="1128041"/>
                  <a:pt x="170210" y="1157926"/>
                  <a:pt x="167644" y="1188720"/>
                </a:cubicBezTo>
                <a:cubicBezTo>
                  <a:pt x="160039" y="1279985"/>
                  <a:pt x="161087" y="1371872"/>
                  <a:pt x="152404" y="1463040"/>
                </a:cubicBezTo>
                <a:cubicBezTo>
                  <a:pt x="150881" y="1479032"/>
                  <a:pt x="141060" y="1493175"/>
                  <a:pt x="137164" y="1508760"/>
                </a:cubicBezTo>
                <a:lnTo>
                  <a:pt x="106684" y="1630680"/>
                </a:lnTo>
                <a:cubicBezTo>
                  <a:pt x="99189" y="1795568"/>
                  <a:pt x="111319" y="1901700"/>
                  <a:pt x="76204" y="2042160"/>
                </a:cubicBezTo>
                <a:cubicBezTo>
                  <a:pt x="57051" y="2118772"/>
                  <a:pt x="67733" y="2059103"/>
                  <a:pt x="30484" y="2133600"/>
                </a:cubicBezTo>
                <a:cubicBezTo>
                  <a:pt x="23300" y="2147968"/>
                  <a:pt x="20324" y="2164080"/>
                  <a:pt x="15244" y="2179320"/>
                </a:cubicBezTo>
                <a:cubicBezTo>
                  <a:pt x="-714" y="2291029"/>
                  <a:pt x="4" y="2250079"/>
                  <a:pt x="4" y="2301240"/>
                </a:cubicBezTo>
              </a:path>
            </a:pathLst>
          </a:custGeom>
          <a:noFill/>
          <a:ln w="63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p>
        </p:txBody>
      </p:sp>
      <p:sp>
        <p:nvSpPr>
          <p:cNvPr id="45" name="任意多边形 3">
            <a:extLst>
              <a:ext uri="{FF2B5EF4-FFF2-40B4-BE49-F238E27FC236}">
                <a16:creationId xmlns:a16="http://schemas.microsoft.com/office/drawing/2014/main" id="{CBDC275A-7E3E-483B-A42F-670A068F3C87}"/>
              </a:ext>
            </a:extLst>
          </p:cNvPr>
          <p:cNvSpPr>
            <a:spLocks/>
          </p:cNvSpPr>
          <p:nvPr/>
        </p:nvSpPr>
        <p:spPr bwMode="auto">
          <a:xfrm>
            <a:off x="4971506" y="2683363"/>
            <a:ext cx="152400" cy="2316163"/>
          </a:xfrm>
          <a:custGeom>
            <a:avLst/>
            <a:gdLst>
              <a:gd name="T0" fmla="*/ 30480 w 152400"/>
              <a:gd name="T1" fmla="*/ 0 h 2316480"/>
              <a:gd name="T2" fmla="*/ 45720 w 152400"/>
              <a:gd name="T3" fmla="*/ 76170 h 2316480"/>
              <a:gd name="T4" fmla="*/ 0 w 152400"/>
              <a:gd name="T5" fmla="*/ 609350 h 2316480"/>
              <a:gd name="T6" fmla="*/ 30480 w 152400"/>
              <a:gd name="T7" fmla="*/ 883557 h 2316480"/>
              <a:gd name="T8" fmla="*/ 60960 w 152400"/>
              <a:gd name="T9" fmla="*/ 990192 h 2316480"/>
              <a:gd name="T10" fmla="*/ 76200 w 152400"/>
              <a:gd name="T11" fmla="*/ 1096829 h 2316480"/>
              <a:gd name="T12" fmla="*/ 91440 w 152400"/>
              <a:gd name="T13" fmla="*/ 1706178 h 2316480"/>
              <a:gd name="T14" fmla="*/ 121920 w 152400"/>
              <a:gd name="T15" fmla="*/ 1797581 h 2316480"/>
              <a:gd name="T16" fmla="*/ 137160 w 152400"/>
              <a:gd name="T17" fmla="*/ 1843283 h 2316480"/>
              <a:gd name="T18" fmla="*/ 152400 w 152400"/>
              <a:gd name="T19" fmla="*/ 1888983 h 2316480"/>
              <a:gd name="T20" fmla="*/ 121920 w 152400"/>
              <a:gd name="T21" fmla="*/ 2026088 h 2316480"/>
              <a:gd name="T22" fmla="*/ 106680 w 152400"/>
              <a:gd name="T23" fmla="*/ 2087021 h 2316480"/>
              <a:gd name="T24" fmla="*/ 121920 w 152400"/>
              <a:gd name="T25" fmla="*/ 2254592 h 2316480"/>
              <a:gd name="T26" fmla="*/ 121920 w 152400"/>
              <a:gd name="T27" fmla="*/ 2315528 h 2316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2400" h="2316480">
                <a:moveTo>
                  <a:pt x="30480" y="0"/>
                </a:moveTo>
                <a:cubicBezTo>
                  <a:pt x="35560" y="25400"/>
                  <a:pt x="46460" y="50308"/>
                  <a:pt x="45720" y="76200"/>
                </a:cubicBezTo>
                <a:cubicBezTo>
                  <a:pt x="34986" y="451902"/>
                  <a:pt x="41554" y="401832"/>
                  <a:pt x="0" y="609600"/>
                </a:cubicBezTo>
                <a:cubicBezTo>
                  <a:pt x="7791" y="703087"/>
                  <a:pt x="10243" y="792853"/>
                  <a:pt x="30480" y="883920"/>
                </a:cubicBezTo>
                <a:cubicBezTo>
                  <a:pt x="63124" y="1030816"/>
                  <a:pt x="27768" y="808046"/>
                  <a:pt x="60960" y="990600"/>
                </a:cubicBezTo>
                <a:cubicBezTo>
                  <a:pt x="67386" y="1025942"/>
                  <a:pt x="71120" y="1061720"/>
                  <a:pt x="76200" y="1097280"/>
                </a:cubicBezTo>
                <a:cubicBezTo>
                  <a:pt x="81280" y="1300480"/>
                  <a:pt x="78212" y="1504047"/>
                  <a:pt x="91440" y="1706880"/>
                </a:cubicBezTo>
                <a:cubicBezTo>
                  <a:pt x="93531" y="1738941"/>
                  <a:pt x="111760" y="1767840"/>
                  <a:pt x="121920" y="1798320"/>
                </a:cubicBezTo>
                <a:lnTo>
                  <a:pt x="137160" y="1844040"/>
                </a:lnTo>
                <a:lnTo>
                  <a:pt x="152400" y="1889760"/>
                </a:lnTo>
                <a:cubicBezTo>
                  <a:pt x="142240" y="1935480"/>
                  <a:pt x="132451" y="1981284"/>
                  <a:pt x="121920" y="2026920"/>
                </a:cubicBezTo>
                <a:cubicBezTo>
                  <a:pt x="117210" y="2047329"/>
                  <a:pt x="106680" y="2066935"/>
                  <a:pt x="106680" y="2087880"/>
                </a:cubicBezTo>
                <a:cubicBezTo>
                  <a:pt x="106680" y="2143990"/>
                  <a:pt x="118188" y="2199534"/>
                  <a:pt x="121920" y="2255520"/>
                </a:cubicBezTo>
                <a:cubicBezTo>
                  <a:pt x="123272" y="2275795"/>
                  <a:pt x="121920" y="2296160"/>
                  <a:pt x="121920" y="2316480"/>
                </a:cubicBezTo>
              </a:path>
            </a:pathLst>
          </a:custGeom>
          <a:noFill/>
          <a:ln w="63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cxnSp>
        <p:nvCxnSpPr>
          <p:cNvPr id="46" name="直接连接符 6">
            <a:extLst>
              <a:ext uri="{FF2B5EF4-FFF2-40B4-BE49-F238E27FC236}">
                <a16:creationId xmlns:a16="http://schemas.microsoft.com/office/drawing/2014/main" id="{FE66FC9E-BF48-4324-869B-51B3EE1010EC}"/>
              </a:ext>
            </a:extLst>
          </p:cNvPr>
          <p:cNvCxnSpPr>
            <a:cxnSpLocks noChangeShapeType="1"/>
            <a:stCxn id="45" idx="0"/>
          </p:cNvCxnSpPr>
          <p:nvPr/>
        </p:nvCxnSpPr>
        <p:spPr bwMode="auto">
          <a:xfrm>
            <a:off x="5001668" y="2683363"/>
            <a:ext cx="479425" cy="2332038"/>
          </a:xfrm>
          <a:prstGeom prst="line">
            <a:avLst/>
          </a:prstGeom>
          <a:noFill/>
          <a:ln w="6350" algn="ctr">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47" name="TextBox 7">
            <a:extLst>
              <a:ext uri="{FF2B5EF4-FFF2-40B4-BE49-F238E27FC236}">
                <a16:creationId xmlns:a16="http://schemas.microsoft.com/office/drawing/2014/main" id="{9AFF392F-938C-4A48-B98E-223E76CF8E09}"/>
              </a:ext>
            </a:extLst>
          </p:cNvPr>
          <p:cNvSpPr txBox="1">
            <a:spLocks noChangeArrowheads="1"/>
          </p:cNvSpPr>
          <p:nvPr/>
        </p:nvSpPr>
        <p:spPr bwMode="auto">
          <a:xfrm>
            <a:off x="5047706" y="4378813"/>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FF3300"/>
                </a:solidFill>
              </a:rPr>
              <a:t>6</a:t>
            </a:r>
            <a:endParaRPr lang="zh-CN" altLang="en-US" sz="1800" b="1" baseline="0">
              <a:solidFill>
                <a:srgbClr val="FF3300"/>
              </a:solidFill>
            </a:endParaRPr>
          </a:p>
        </p:txBody>
      </p:sp>
      <p:sp>
        <p:nvSpPr>
          <p:cNvPr id="48" name="TextBox 45">
            <a:extLst>
              <a:ext uri="{FF2B5EF4-FFF2-40B4-BE49-F238E27FC236}">
                <a16:creationId xmlns:a16="http://schemas.microsoft.com/office/drawing/2014/main" id="{C3B7EB9F-6589-4E6D-9AF5-1C6E9F740A56}"/>
              </a:ext>
            </a:extLst>
          </p:cNvPr>
          <p:cNvSpPr txBox="1">
            <a:spLocks noChangeArrowheads="1"/>
          </p:cNvSpPr>
          <p:nvPr/>
        </p:nvSpPr>
        <p:spPr bwMode="auto">
          <a:xfrm>
            <a:off x="4484143" y="4424851"/>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00B050"/>
                </a:solidFill>
                <a:latin typeface="+mn-lt"/>
              </a:rPr>
              <a:t>9</a:t>
            </a:r>
            <a:endParaRPr lang="zh-CN" altLang="en-US" sz="1800" b="1" baseline="0">
              <a:solidFill>
                <a:srgbClr val="00B050"/>
              </a:solidFill>
              <a:latin typeface="+mn-lt"/>
            </a:endParaRPr>
          </a:p>
        </p:txBody>
      </p:sp>
      <p:sp>
        <p:nvSpPr>
          <p:cNvPr id="49" name="矩形 8">
            <a:extLst>
              <a:ext uri="{FF2B5EF4-FFF2-40B4-BE49-F238E27FC236}">
                <a16:creationId xmlns:a16="http://schemas.microsoft.com/office/drawing/2014/main" id="{573D95E6-9E1E-4C3B-B4EF-A93A8F98D76C}"/>
              </a:ext>
            </a:extLst>
          </p:cNvPr>
          <p:cNvSpPr>
            <a:spLocks noChangeArrowheads="1"/>
          </p:cNvSpPr>
          <p:nvPr/>
        </p:nvSpPr>
        <p:spPr bwMode="auto">
          <a:xfrm>
            <a:off x="5360443" y="4564551"/>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00B050"/>
                </a:solidFill>
                <a:latin typeface="+mn-lt"/>
              </a:rPr>
              <a:t>8</a:t>
            </a:r>
            <a:endParaRPr lang="zh-CN" altLang="en-US" sz="1800" b="1" baseline="0">
              <a:solidFill>
                <a:srgbClr val="00B050"/>
              </a:solidFill>
              <a:latin typeface="+mn-lt"/>
            </a:endParaRPr>
          </a:p>
        </p:txBody>
      </p:sp>
      <p:sp>
        <p:nvSpPr>
          <p:cNvPr id="50" name="TextBox 1">
            <a:extLst>
              <a:ext uri="{FF2B5EF4-FFF2-40B4-BE49-F238E27FC236}">
                <a16:creationId xmlns:a16="http://schemas.microsoft.com/office/drawing/2014/main" id="{939F3D53-D3B8-4CA0-89F7-CC2128B1150F}"/>
              </a:ext>
            </a:extLst>
          </p:cNvPr>
          <p:cNvSpPr txBox="1">
            <a:spLocks noChangeArrowheads="1"/>
          </p:cNvSpPr>
          <p:nvPr/>
        </p:nvSpPr>
        <p:spPr bwMode="auto">
          <a:xfrm>
            <a:off x="4304756" y="5070963"/>
            <a:ext cx="1386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dirty="0">
                <a:latin typeface="+mn-lt"/>
              </a:rPr>
              <a:t>min{6,8,9}=6</a:t>
            </a:r>
            <a:endParaRPr lang="zh-CN" altLang="en-US" sz="1800" baseline="0" dirty="0">
              <a:latin typeface="+mn-lt"/>
            </a:endParaRPr>
          </a:p>
        </p:txBody>
      </p:sp>
    </p:spTree>
    <p:extLst>
      <p:ext uri="{BB962C8B-B14F-4D97-AF65-F5344CB8AC3E}">
        <p14:creationId xmlns:p14="http://schemas.microsoft.com/office/powerpoint/2010/main" val="2344325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7D5E6-B5BE-4985-A831-E1D4097D0569}"/>
              </a:ext>
            </a:extLst>
          </p:cNvPr>
          <p:cNvSpPr>
            <a:spLocks noGrp="1"/>
          </p:cNvSpPr>
          <p:nvPr>
            <p:ph type="title"/>
          </p:nvPr>
        </p:nvSpPr>
        <p:spPr/>
        <p:txBody>
          <a:bodyPr/>
          <a:lstStyle/>
          <a:p>
            <a:r>
              <a:rPr lang="zh-CN" altLang="en-US" dirty="0"/>
              <a:t>分支限界法解空间树及搜索</a:t>
            </a:r>
            <a:r>
              <a:rPr lang="en-US" altLang="zh-CN" dirty="0"/>
              <a:t>/</a:t>
            </a:r>
            <a:r>
              <a:rPr lang="zh-CN" altLang="en-US" dirty="0"/>
              <a:t>扩展过程</a:t>
            </a:r>
          </a:p>
        </p:txBody>
      </p:sp>
      <p:sp>
        <p:nvSpPr>
          <p:cNvPr id="3" name="内容占位符 2">
            <a:extLst>
              <a:ext uri="{FF2B5EF4-FFF2-40B4-BE49-F238E27FC236}">
                <a16:creationId xmlns:a16="http://schemas.microsoft.com/office/drawing/2014/main" id="{23659AA2-55ED-4FB3-9369-FA298E92ED5D}"/>
              </a:ext>
            </a:extLst>
          </p:cNvPr>
          <p:cNvSpPr>
            <a:spLocks noGrp="1"/>
          </p:cNvSpPr>
          <p:nvPr>
            <p:ph idx="1"/>
          </p:nvPr>
        </p:nvSpPr>
        <p:spPr/>
        <p:txBody>
          <a:bodyPr/>
          <a:lstStyle/>
          <a:p>
            <a:r>
              <a:rPr lang="zh-CN" altLang="en-US" dirty="0"/>
              <a:t>一、与回溯法类似，解向量、解空间、解空间树</a:t>
            </a:r>
          </a:p>
          <a:p>
            <a:endParaRPr lang="en-US" altLang="zh-CN" dirty="0"/>
          </a:p>
          <a:p>
            <a:r>
              <a:rPr lang="zh-CN" altLang="en-US" dirty="0"/>
              <a:t>二、解空间树中的结点分为</a:t>
            </a:r>
            <a:r>
              <a:rPr lang="en-US" altLang="zh-CN" dirty="0"/>
              <a:t>4</a:t>
            </a:r>
            <a:r>
              <a:rPr lang="zh-CN" altLang="en-US" dirty="0"/>
              <a:t>种类型</a:t>
            </a:r>
            <a:endParaRPr lang="en-US" altLang="zh-CN" dirty="0"/>
          </a:p>
          <a:p>
            <a:pPr lvl="1"/>
            <a:r>
              <a:rPr lang="zh-CN" altLang="en-US" dirty="0"/>
              <a:t>活结点，死结点，扩展结点，待处理结点</a:t>
            </a:r>
            <a:endParaRPr lang="en-US" altLang="zh-CN" dirty="0"/>
          </a:p>
          <a:p>
            <a:endParaRPr lang="en-US" altLang="zh-CN" dirty="0"/>
          </a:p>
          <a:p>
            <a:endParaRPr lang="en-US" altLang="zh-CN" dirty="0"/>
          </a:p>
          <a:p>
            <a:endParaRPr lang="zh-CN" altLang="en-US" dirty="0"/>
          </a:p>
          <a:p>
            <a:endParaRPr lang="zh-CN" altLang="en-US" dirty="0"/>
          </a:p>
        </p:txBody>
      </p:sp>
      <p:sp>
        <p:nvSpPr>
          <p:cNvPr id="4" name="日期占位符 3">
            <a:extLst>
              <a:ext uri="{FF2B5EF4-FFF2-40B4-BE49-F238E27FC236}">
                <a16:creationId xmlns:a16="http://schemas.microsoft.com/office/drawing/2014/main" id="{3371AD13-224D-42CA-BB6E-21EBDFD3F2E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7C194A53-EBD8-447D-9DCE-A785B557AF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E7164B-C2F8-4A4C-85E4-0DB6F904E5B4}"/>
              </a:ext>
            </a:extLst>
          </p:cNvPr>
          <p:cNvSpPr>
            <a:spLocks noGrp="1"/>
          </p:cNvSpPr>
          <p:nvPr>
            <p:ph type="sldNum" sz="quarter" idx="12"/>
          </p:nvPr>
        </p:nvSpPr>
        <p:spPr/>
        <p:txBody>
          <a:bodyPr/>
          <a:lstStyle/>
          <a:p>
            <a:fld id="{EEA58A3B-43CE-4AA0-90B5-EB47AFAFEB34}" type="slidenum">
              <a:rPr lang="zh-CN" altLang="en-US" smtClean="0"/>
              <a:pPr/>
              <a:t>13</a:t>
            </a:fld>
            <a:endParaRPr lang="zh-CN" altLang="en-US" dirty="0"/>
          </a:p>
        </p:txBody>
      </p:sp>
    </p:spTree>
    <p:extLst>
      <p:ext uri="{BB962C8B-B14F-4D97-AF65-F5344CB8AC3E}">
        <p14:creationId xmlns:p14="http://schemas.microsoft.com/office/powerpoint/2010/main" val="3024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4D9C677-93A0-463C-8F86-F3017057049C}"/>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A2C05953-491D-4D63-A5A3-E45711D19DA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D08AD01-ABCA-4472-BA8A-22F48EEAEF57}"/>
              </a:ext>
            </a:extLst>
          </p:cNvPr>
          <p:cNvSpPr>
            <a:spLocks noGrp="1"/>
          </p:cNvSpPr>
          <p:nvPr>
            <p:ph type="sldNum" sz="quarter" idx="12"/>
          </p:nvPr>
        </p:nvSpPr>
        <p:spPr/>
        <p:txBody>
          <a:bodyPr/>
          <a:lstStyle/>
          <a:p>
            <a:fld id="{EEA58A3B-43CE-4AA0-90B5-EB47AFAFEB34}" type="slidenum">
              <a:rPr lang="zh-CN" altLang="en-US" smtClean="0"/>
              <a:pPr/>
              <a:t>14</a:t>
            </a:fld>
            <a:endParaRPr lang="zh-CN" altLang="en-US" dirty="0"/>
          </a:p>
        </p:txBody>
      </p:sp>
      <p:sp>
        <p:nvSpPr>
          <p:cNvPr id="6" name="Oval 6">
            <a:extLst>
              <a:ext uri="{FF2B5EF4-FFF2-40B4-BE49-F238E27FC236}">
                <a16:creationId xmlns:a16="http://schemas.microsoft.com/office/drawing/2014/main" id="{F71950DC-4EFA-4BFF-9FEA-C4E464E6F8C9}"/>
              </a:ext>
            </a:extLst>
          </p:cNvPr>
          <p:cNvSpPr>
            <a:spLocks noChangeArrowheads="1"/>
          </p:cNvSpPr>
          <p:nvPr/>
        </p:nvSpPr>
        <p:spPr bwMode="auto">
          <a:xfrm>
            <a:off x="3802560" y="1364765"/>
            <a:ext cx="576263"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7" name="Line 8">
            <a:extLst>
              <a:ext uri="{FF2B5EF4-FFF2-40B4-BE49-F238E27FC236}">
                <a16:creationId xmlns:a16="http://schemas.microsoft.com/office/drawing/2014/main" id="{3B0B4BCD-4F7E-4C22-815D-264A337FC0D4}"/>
              </a:ext>
            </a:extLst>
          </p:cNvPr>
          <p:cNvSpPr>
            <a:spLocks noChangeShapeType="1"/>
          </p:cNvSpPr>
          <p:nvPr/>
        </p:nvSpPr>
        <p:spPr bwMode="auto">
          <a:xfrm flipH="1">
            <a:off x="2146798" y="1796565"/>
            <a:ext cx="1728787" cy="10080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 name="Oval 9">
            <a:extLst>
              <a:ext uri="{FF2B5EF4-FFF2-40B4-BE49-F238E27FC236}">
                <a16:creationId xmlns:a16="http://schemas.microsoft.com/office/drawing/2014/main" id="{3CA579AB-A22D-4755-91C5-795ADE2781BD}"/>
              </a:ext>
            </a:extLst>
          </p:cNvPr>
          <p:cNvSpPr>
            <a:spLocks noChangeArrowheads="1"/>
          </p:cNvSpPr>
          <p:nvPr/>
        </p:nvSpPr>
        <p:spPr bwMode="auto">
          <a:xfrm>
            <a:off x="3802560" y="2804627"/>
            <a:ext cx="576263"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9" name="Oval 10">
            <a:extLst>
              <a:ext uri="{FF2B5EF4-FFF2-40B4-BE49-F238E27FC236}">
                <a16:creationId xmlns:a16="http://schemas.microsoft.com/office/drawing/2014/main" id="{79422558-AFBA-4E44-8A29-3E65943D90E2}"/>
              </a:ext>
            </a:extLst>
          </p:cNvPr>
          <p:cNvSpPr>
            <a:spLocks noChangeArrowheads="1"/>
          </p:cNvSpPr>
          <p:nvPr/>
        </p:nvSpPr>
        <p:spPr bwMode="auto">
          <a:xfrm>
            <a:off x="1786435" y="2804627"/>
            <a:ext cx="576263"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0" name="Oval 11">
            <a:extLst>
              <a:ext uri="{FF2B5EF4-FFF2-40B4-BE49-F238E27FC236}">
                <a16:creationId xmlns:a16="http://schemas.microsoft.com/office/drawing/2014/main" id="{6A71E806-50BF-404C-AE5A-FA1E34D32719}"/>
              </a:ext>
            </a:extLst>
          </p:cNvPr>
          <p:cNvSpPr>
            <a:spLocks noChangeArrowheads="1"/>
          </p:cNvSpPr>
          <p:nvPr/>
        </p:nvSpPr>
        <p:spPr bwMode="auto">
          <a:xfrm>
            <a:off x="5963148" y="2804627"/>
            <a:ext cx="576262"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1" name="Line 12">
            <a:extLst>
              <a:ext uri="{FF2B5EF4-FFF2-40B4-BE49-F238E27FC236}">
                <a16:creationId xmlns:a16="http://schemas.microsoft.com/office/drawing/2014/main" id="{05032D28-4F4F-47F3-9AB1-469F70E8BCB4}"/>
              </a:ext>
            </a:extLst>
          </p:cNvPr>
          <p:cNvSpPr>
            <a:spLocks noChangeShapeType="1"/>
          </p:cNvSpPr>
          <p:nvPr/>
        </p:nvSpPr>
        <p:spPr bwMode="auto">
          <a:xfrm>
            <a:off x="4091485" y="1869590"/>
            <a:ext cx="0" cy="93503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 name="Line 13">
            <a:extLst>
              <a:ext uri="{FF2B5EF4-FFF2-40B4-BE49-F238E27FC236}">
                <a16:creationId xmlns:a16="http://schemas.microsoft.com/office/drawing/2014/main" id="{D8179D56-A362-4DE6-B7F5-DCA2E5E41706}"/>
              </a:ext>
            </a:extLst>
          </p:cNvPr>
          <p:cNvSpPr>
            <a:spLocks noChangeShapeType="1"/>
          </p:cNvSpPr>
          <p:nvPr/>
        </p:nvSpPr>
        <p:spPr bwMode="auto">
          <a:xfrm>
            <a:off x="4307385" y="1796565"/>
            <a:ext cx="1800225" cy="10080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 name="Oval 14">
            <a:extLst>
              <a:ext uri="{FF2B5EF4-FFF2-40B4-BE49-F238E27FC236}">
                <a16:creationId xmlns:a16="http://schemas.microsoft.com/office/drawing/2014/main" id="{412130AC-F466-4A2F-A104-6F8255E434A6}"/>
              </a:ext>
            </a:extLst>
          </p:cNvPr>
          <p:cNvSpPr>
            <a:spLocks noChangeArrowheads="1"/>
          </p:cNvSpPr>
          <p:nvPr/>
        </p:nvSpPr>
        <p:spPr bwMode="auto">
          <a:xfrm>
            <a:off x="3083423" y="4388952"/>
            <a:ext cx="576262"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4" name="Oval 15">
            <a:extLst>
              <a:ext uri="{FF2B5EF4-FFF2-40B4-BE49-F238E27FC236}">
                <a16:creationId xmlns:a16="http://schemas.microsoft.com/office/drawing/2014/main" id="{6C2BB8EB-108A-4B84-BF18-926517B474AC}"/>
              </a:ext>
            </a:extLst>
          </p:cNvPr>
          <p:cNvSpPr>
            <a:spLocks noChangeArrowheads="1"/>
          </p:cNvSpPr>
          <p:nvPr/>
        </p:nvSpPr>
        <p:spPr bwMode="auto">
          <a:xfrm>
            <a:off x="922835" y="4388952"/>
            <a:ext cx="576263"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5" name="Oval 16">
            <a:extLst>
              <a:ext uri="{FF2B5EF4-FFF2-40B4-BE49-F238E27FC236}">
                <a16:creationId xmlns:a16="http://schemas.microsoft.com/office/drawing/2014/main" id="{2494A244-E543-4BCA-9076-74E80C7B5911}"/>
              </a:ext>
            </a:extLst>
          </p:cNvPr>
          <p:cNvSpPr>
            <a:spLocks noChangeArrowheads="1"/>
          </p:cNvSpPr>
          <p:nvPr/>
        </p:nvSpPr>
        <p:spPr bwMode="auto">
          <a:xfrm>
            <a:off x="4667748" y="4388952"/>
            <a:ext cx="576262" cy="504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6" name="Oval 17">
            <a:extLst>
              <a:ext uri="{FF2B5EF4-FFF2-40B4-BE49-F238E27FC236}">
                <a16:creationId xmlns:a16="http://schemas.microsoft.com/office/drawing/2014/main" id="{EC9F6ADB-4F9D-41DD-9044-E69B4922A22B}"/>
              </a:ext>
            </a:extLst>
          </p:cNvPr>
          <p:cNvSpPr>
            <a:spLocks noChangeArrowheads="1"/>
          </p:cNvSpPr>
          <p:nvPr/>
        </p:nvSpPr>
        <p:spPr bwMode="auto">
          <a:xfrm>
            <a:off x="7403010" y="4388952"/>
            <a:ext cx="576263" cy="504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17" name="Line 18">
            <a:extLst>
              <a:ext uri="{FF2B5EF4-FFF2-40B4-BE49-F238E27FC236}">
                <a16:creationId xmlns:a16="http://schemas.microsoft.com/office/drawing/2014/main" id="{7EE80E52-C6F3-4703-819B-E4065DA39FF9}"/>
              </a:ext>
            </a:extLst>
          </p:cNvPr>
          <p:cNvSpPr>
            <a:spLocks noChangeShapeType="1"/>
          </p:cNvSpPr>
          <p:nvPr/>
        </p:nvSpPr>
        <p:spPr bwMode="auto">
          <a:xfrm flipH="1">
            <a:off x="1283198" y="3309452"/>
            <a:ext cx="647700" cy="10795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8" name="Line 19">
            <a:extLst>
              <a:ext uri="{FF2B5EF4-FFF2-40B4-BE49-F238E27FC236}">
                <a16:creationId xmlns:a16="http://schemas.microsoft.com/office/drawing/2014/main" id="{98116CED-AF8F-4147-A1D4-C6838696696A}"/>
              </a:ext>
            </a:extLst>
          </p:cNvPr>
          <p:cNvSpPr>
            <a:spLocks noChangeShapeType="1"/>
          </p:cNvSpPr>
          <p:nvPr/>
        </p:nvSpPr>
        <p:spPr bwMode="auto">
          <a:xfrm flipH="1">
            <a:off x="3443785" y="3309452"/>
            <a:ext cx="574675" cy="10795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 name="Line 20">
            <a:extLst>
              <a:ext uri="{FF2B5EF4-FFF2-40B4-BE49-F238E27FC236}">
                <a16:creationId xmlns:a16="http://schemas.microsoft.com/office/drawing/2014/main" id="{51E370A3-77A3-455C-A8C7-DAFB309EEB57}"/>
              </a:ext>
            </a:extLst>
          </p:cNvPr>
          <p:cNvSpPr>
            <a:spLocks noChangeShapeType="1"/>
          </p:cNvSpPr>
          <p:nvPr/>
        </p:nvSpPr>
        <p:spPr bwMode="auto">
          <a:xfrm>
            <a:off x="4162923" y="3309452"/>
            <a:ext cx="720725" cy="10795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0" name="Line 21">
            <a:extLst>
              <a:ext uri="{FF2B5EF4-FFF2-40B4-BE49-F238E27FC236}">
                <a16:creationId xmlns:a16="http://schemas.microsoft.com/office/drawing/2014/main" id="{52CB7FE4-E74F-4182-9C32-2DD64C1CDE71}"/>
              </a:ext>
            </a:extLst>
          </p:cNvPr>
          <p:cNvSpPr>
            <a:spLocks noChangeShapeType="1"/>
          </p:cNvSpPr>
          <p:nvPr/>
        </p:nvSpPr>
        <p:spPr bwMode="auto">
          <a:xfrm>
            <a:off x="6467973" y="3164990"/>
            <a:ext cx="1150937" cy="12239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1" name="Oval 22">
            <a:extLst>
              <a:ext uri="{FF2B5EF4-FFF2-40B4-BE49-F238E27FC236}">
                <a16:creationId xmlns:a16="http://schemas.microsoft.com/office/drawing/2014/main" id="{AB60102D-E857-47AC-B352-DDD83567D4F1}"/>
              </a:ext>
            </a:extLst>
          </p:cNvPr>
          <p:cNvSpPr>
            <a:spLocks noChangeArrowheads="1"/>
          </p:cNvSpPr>
          <p:nvPr/>
        </p:nvSpPr>
        <p:spPr bwMode="auto">
          <a:xfrm>
            <a:off x="1427660" y="5828815"/>
            <a:ext cx="576263"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2" name="Oval 23">
            <a:extLst>
              <a:ext uri="{FF2B5EF4-FFF2-40B4-BE49-F238E27FC236}">
                <a16:creationId xmlns:a16="http://schemas.microsoft.com/office/drawing/2014/main" id="{FACD3806-6447-47BB-BE10-FF8C8968CD47}"/>
              </a:ext>
            </a:extLst>
          </p:cNvPr>
          <p:cNvSpPr>
            <a:spLocks noChangeArrowheads="1"/>
          </p:cNvSpPr>
          <p:nvPr/>
        </p:nvSpPr>
        <p:spPr bwMode="auto">
          <a:xfrm>
            <a:off x="202110" y="5828815"/>
            <a:ext cx="576263" cy="5048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 name="Oval 24">
            <a:extLst>
              <a:ext uri="{FF2B5EF4-FFF2-40B4-BE49-F238E27FC236}">
                <a16:creationId xmlns:a16="http://schemas.microsoft.com/office/drawing/2014/main" id="{33AE0D61-C13B-4702-81A3-46D3F6CC9230}"/>
              </a:ext>
            </a:extLst>
          </p:cNvPr>
          <p:cNvSpPr>
            <a:spLocks noChangeArrowheads="1"/>
          </p:cNvSpPr>
          <p:nvPr/>
        </p:nvSpPr>
        <p:spPr bwMode="auto">
          <a:xfrm>
            <a:off x="2507160" y="5828815"/>
            <a:ext cx="576263" cy="5048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 name="Rectangle 25">
            <a:extLst>
              <a:ext uri="{FF2B5EF4-FFF2-40B4-BE49-F238E27FC236}">
                <a16:creationId xmlns:a16="http://schemas.microsoft.com/office/drawing/2014/main" id="{D5BC5B3D-77F6-4FC9-8C62-CD1142B8812E}"/>
              </a:ext>
            </a:extLst>
          </p:cNvPr>
          <p:cNvSpPr>
            <a:spLocks noChangeArrowheads="1"/>
          </p:cNvSpPr>
          <p:nvPr/>
        </p:nvSpPr>
        <p:spPr bwMode="auto">
          <a:xfrm>
            <a:off x="3802560" y="5900252"/>
            <a:ext cx="504825" cy="433388"/>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 name="Line 26">
            <a:extLst>
              <a:ext uri="{FF2B5EF4-FFF2-40B4-BE49-F238E27FC236}">
                <a16:creationId xmlns:a16="http://schemas.microsoft.com/office/drawing/2014/main" id="{7BE267B6-507F-4B37-9E02-8FD3EC5A4927}"/>
              </a:ext>
            </a:extLst>
          </p:cNvPr>
          <p:cNvSpPr>
            <a:spLocks noChangeShapeType="1"/>
          </p:cNvSpPr>
          <p:nvPr/>
        </p:nvSpPr>
        <p:spPr bwMode="auto">
          <a:xfrm flipH="1">
            <a:off x="562473" y="4893777"/>
            <a:ext cx="504825" cy="935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Line 27">
            <a:extLst>
              <a:ext uri="{FF2B5EF4-FFF2-40B4-BE49-F238E27FC236}">
                <a16:creationId xmlns:a16="http://schemas.microsoft.com/office/drawing/2014/main" id="{B6AA1F9C-C6F8-4FC5-A9F3-23FDA0E47D54}"/>
              </a:ext>
            </a:extLst>
          </p:cNvPr>
          <p:cNvSpPr>
            <a:spLocks noChangeShapeType="1"/>
          </p:cNvSpPr>
          <p:nvPr/>
        </p:nvSpPr>
        <p:spPr bwMode="auto">
          <a:xfrm>
            <a:off x="1210173" y="4893777"/>
            <a:ext cx="504825" cy="935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28">
            <a:extLst>
              <a:ext uri="{FF2B5EF4-FFF2-40B4-BE49-F238E27FC236}">
                <a16:creationId xmlns:a16="http://schemas.microsoft.com/office/drawing/2014/main" id="{018E1C12-074D-47DA-B705-001A41F8EE75}"/>
              </a:ext>
            </a:extLst>
          </p:cNvPr>
          <p:cNvSpPr>
            <a:spLocks noChangeShapeType="1"/>
          </p:cNvSpPr>
          <p:nvPr/>
        </p:nvSpPr>
        <p:spPr bwMode="auto">
          <a:xfrm flipH="1">
            <a:off x="2867523" y="4893777"/>
            <a:ext cx="360362" cy="935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Line 29">
            <a:extLst>
              <a:ext uri="{FF2B5EF4-FFF2-40B4-BE49-F238E27FC236}">
                <a16:creationId xmlns:a16="http://schemas.microsoft.com/office/drawing/2014/main" id="{C05BD3BA-11C7-4FC4-80CF-7D45392B0848}"/>
              </a:ext>
            </a:extLst>
          </p:cNvPr>
          <p:cNvSpPr>
            <a:spLocks noChangeShapeType="1"/>
          </p:cNvSpPr>
          <p:nvPr/>
        </p:nvSpPr>
        <p:spPr bwMode="auto">
          <a:xfrm>
            <a:off x="3443785" y="4893777"/>
            <a:ext cx="574675" cy="100647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Oval 30">
            <a:extLst>
              <a:ext uri="{FF2B5EF4-FFF2-40B4-BE49-F238E27FC236}">
                <a16:creationId xmlns:a16="http://schemas.microsoft.com/office/drawing/2014/main" id="{EA95CFCB-4433-4A99-95CA-1BFFFFEF8BD8}"/>
              </a:ext>
            </a:extLst>
          </p:cNvPr>
          <p:cNvSpPr>
            <a:spLocks noChangeArrowheads="1"/>
          </p:cNvSpPr>
          <p:nvPr/>
        </p:nvSpPr>
        <p:spPr bwMode="auto">
          <a:xfrm>
            <a:off x="4739185" y="5828815"/>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0" name="Oval 31">
            <a:extLst>
              <a:ext uri="{FF2B5EF4-FFF2-40B4-BE49-F238E27FC236}">
                <a16:creationId xmlns:a16="http://schemas.microsoft.com/office/drawing/2014/main" id="{E1B2E208-9C21-4A7C-ACBA-FC8BC945880D}"/>
              </a:ext>
            </a:extLst>
          </p:cNvPr>
          <p:cNvSpPr>
            <a:spLocks noChangeArrowheads="1"/>
          </p:cNvSpPr>
          <p:nvPr/>
        </p:nvSpPr>
        <p:spPr bwMode="auto">
          <a:xfrm>
            <a:off x="5747248" y="5828815"/>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 name="Oval 32">
            <a:extLst>
              <a:ext uri="{FF2B5EF4-FFF2-40B4-BE49-F238E27FC236}">
                <a16:creationId xmlns:a16="http://schemas.microsoft.com/office/drawing/2014/main" id="{BE4B9982-79CC-43EE-ACB9-0345CB658AA7}"/>
              </a:ext>
            </a:extLst>
          </p:cNvPr>
          <p:cNvSpPr>
            <a:spLocks noChangeArrowheads="1"/>
          </p:cNvSpPr>
          <p:nvPr/>
        </p:nvSpPr>
        <p:spPr bwMode="auto">
          <a:xfrm>
            <a:off x="7187110" y="5828815"/>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2" name="Oval 33">
            <a:extLst>
              <a:ext uri="{FF2B5EF4-FFF2-40B4-BE49-F238E27FC236}">
                <a16:creationId xmlns:a16="http://schemas.microsoft.com/office/drawing/2014/main" id="{8981568D-FE40-447A-89D5-5DCAA30599F3}"/>
              </a:ext>
            </a:extLst>
          </p:cNvPr>
          <p:cNvSpPr>
            <a:spLocks noChangeArrowheads="1"/>
          </p:cNvSpPr>
          <p:nvPr/>
        </p:nvSpPr>
        <p:spPr bwMode="auto">
          <a:xfrm>
            <a:off x="8195173" y="5828815"/>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3" name="Line 34">
            <a:extLst>
              <a:ext uri="{FF2B5EF4-FFF2-40B4-BE49-F238E27FC236}">
                <a16:creationId xmlns:a16="http://schemas.microsoft.com/office/drawing/2014/main" id="{044AAD6B-E809-4823-B0B2-6B8311E97D51}"/>
              </a:ext>
            </a:extLst>
          </p:cNvPr>
          <p:cNvSpPr>
            <a:spLocks noChangeShapeType="1"/>
          </p:cNvSpPr>
          <p:nvPr/>
        </p:nvSpPr>
        <p:spPr bwMode="auto">
          <a:xfrm flipH="1">
            <a:off x="4810623" y="4893777"/>
            <a:ext cx="73025" cy="935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 name="Line 35">
            <a:extLst>
              <a:ext uri="{FF2B5EF4-FFF2-40B4-BE49-F238E27FC236}">
                <a16:creationId xmlns:a16="http://schemas.microsoft.com/office/drawing/2014/main" id="{A57B569D-E7D2-4B86-89CA-CF597C3101AD}"/>
              </a:ext>
            </a:extLst>
          </p:cNvPr>
          <p:cNvSpPr>
            <a:spLocks noChangeShapeType="1"/>
          </p:cNvSpPr>
          <p:nvPr/>
        </p:nvSpPr>
        <p:spPr bwMode="auto">
          <a:xfrm>
            <a:off x="5170985" y="4820752"/>
            <a:ext cx="647700" cy="10080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5" name="Line 36">
            <a:extLst>
              <a:ext uri="{FF2B5EF4-FFF2-40B4-BE49-F238E27FC236}">
                <a16:creationId xmlns:a16="http://schemas.microsoft.com/office/drawing/2014/main" id="{F915FDDC-72DD-4FA5-968E-9D5A6E682726}"/>
              </a:ext>
            </a:extLst>
          </p:cNvPr>
          <p:cNvSpPr>
            <a:spLocks noChangeShapeType="1"/>
          </p:cNvSpPr>
          <p:nvPr/>
        </p:nvSpPr>
        <p:spPr bwMode="auto">
          <a:xfrm flipH="1">
            <a:off x="7331573" y="4893777"/>
            <a:ext cx="360362" cy="935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Line 37">
            <a:extLst>
              <a:ext uri="{FF2B5EF4-FFF2-40B4-BE49-F238E27FC236}">
                <a16:creationId xmlns:a16="http://schemas.microsoft.com/office/drawing/2014/main" id="{46B6DEEA-4DD4-49CF-A240-2B89C3D0C444}"/>
              </a:ext>
            </a:extLst>
          </p:cNvPr>
          <p:cNvSpPr>
            <a:spLocks noChangeShapeType="1"/>
          </p:cNvSpPr>
          <p:nvPr/>
        </p:nvSpPr>
        <p:spPr bwMode="auto">
          <a:xfrm>
            <a:off x="7836398" y="4893777"/>
            <a:ext cx="503237" cy="935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37" name="Group 48">
            <a:extLst>
              <a:ext uri="{FF2B5EF4-FFF2-40B4-BE49-F238E27FC236}">
                <a16:creationId xmlns:a16="http://schemas.microsoft.com/office/drawing/2014/main" id="{F25A21D8-5431-4A46-8EA3-E68BA0C6AC05}"/>
              </a:ext>
            </a:extLst>
          </p:cNvPr>
          <p:cNvGrpSpPr>
            <a:grpSpLocks/>
          </p:cNvGrpSpPr>
          <p:nvPr/>
        </p:nvGrpSpPr>
        <p:grpSpPr bwMode="auto">
          <a:xfrm>
            <a:off x="6683873" y="1004402"/>
            <a:ext cx="1941512" cy="504825"/>
            <a:chOff x="0" y="0"/>
            <a:chExt cx="1223" cy="318"/>
          </a:xfrm>
        </p:grpSpPr>
        <p:sp>
          <p:nvSpPr>
            <p:cNvPr id="38" name="Oval 38">
              <a:extLst>
                <a:ext uri="{FF2B5EF4-FFF2-40B4-BE49-F238E27FC236}">
                  <a16:creationId xmlns:a16="http://schemas.microsoft.com/office/drawing/2014/main" id="{8D7EB7AF-E503-450B-B60F-DD39446890B2}"/>
                </a:ext>
              </a:extLst>
            </p:cNvPr>
            <p:cNvSpPr>
              <a:spLocks noChangeArrowheads="1"/>
            </p:cNvSpPr>
            <p:nvPr/>
          </p:nvSpPr>
          <p:spPr bwMode="auto">
            <a:xfrm>
              <a:off x="0" y="0"/>
              <a:ext cx="363" cy="318"/>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9" name="Text Box 39">
              <a:extLst>
                <a:ext uri="{FF2B5EF4-FFF2-40B4-BE49-F238E27FC236}">
                  <a16:creationId xmlns:a16="http://schemas.microsoft.com/office/drawing/2014/main" id="{13FB8161-B393-445D-B431-2B85F08E64F5}"/>
                </a:ext>
              </a:extLst>
            </p:cNvPr>
            <p:cNvSpPr txBox="1">
              <a:spLocks noChangeArrowheads="1"/>
            </p:cNvSpPr>
            <p:nvPr/>
          </p:nvSpPr>
          <p:spPr bwMode="auto">
            <a:xfrm>
              <a:off x="531" y="0"/>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aseline="0" dirty="0">
                  <a:latin typeface="+mn-lt"/>
                </a:rPr>
                <a:t>活结点</a:t>
              </a:r>
            </a:p>
          </p:txBody>
        </p:sp>
      </p:grpSp>
      <p:grpSp>
        <p:nvGrpSpPr>
          <p:cNvPr id="40" name="Group 47">
            <a:extLst>
              <a:ext uri="{FF2B5EF4-FFF2-40B4-BE49-F238E27FC236}">
                <a16:creationId xmlns:a16="http://schemas.microsoft.com/office/drawing/2014/main" id="{B85A2EDC-ADD2-46BB-8236-833266B8BA78}"/>
              </a:ext>
            </a:extLst>
          </p:cNvPr>
          <p:cNvGrpSpPr>
            <a:grpSpLocks/>
          </p:cNvGrpSpPr>
          <p:nvPr/>
        </p:nvGrpSpPr>
        <p:grpSpPr bwMode="auto">
          <a:xfrm>
            <a:off x="6683873" y="283677"/>
            <a:ext cx="1962150" cy="504825"/>
            <a:chOff x="0" y="0"/>
            <a:chExt cx="1236" cy="318"/>
          </a:xfrm>
        </p:grpSpPr>
        <p:sp>
          <p:nvSpPr>
            <p:cNvPr id="41" name="Oval 40">
              <a:extLst>
                <a:ext uri="{FF2B5EF4-FFF2-40B4-BE49-F238E27FC236}">
                  <a16:creationId xmlns:a16="http://schemas.microsoft.com/office/drawing/2014/main" id="{F39B5547-7B14-448A-A2C7-578D5D364FBF}"/>
                </a:ext>
              </a:extLst>
            </p:cNvPr>
            <p:cNvSpPr>
              <a:spLocks noChangeArrowheads="1"/>
            </p:cNvSpPr>
            <p:nvPr/>
          </p:nvSpPr>
          <p:spPr bwMode="auto">
            <a:xfrm>
              <a:off x="0" y="0"/>
              <a:ext cx="363" cy="318"/>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2" name="Text Box 42">
              <a:extLst>
                <a:ext uri="{FF2B5EF4-FFF2-40B4-BE49-F238E27FC236}">
                  <a16:creationId xmlns:a16="http://schemas.microsoft.com/office/drawing/2014/main" id="{333A9150-7543-4C81-8914-D6495B6281D7}"/>
                </a:ext>
              </a:extLst>
            </p:cNvPr>
            <p:cNvSpPr txBox="1">
              <a:spLocks noChangeArrowheads="1"/>
            </p:cNvSpPr>
            <p:nvPr/>
          </p:nvSpPr>
          <p:spPr bwMode="auto">
            <a:xfrm>
              <a:off x="544" y="0"/>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aseline="0" dirty="0">
                  <a:latin typeface="微软雅黑 Light" panose="020B0502040204020203" pitchFamily="34" charset="-122"/>
                  <a:ea typeface="微软雅黑 Light" panose="020B0502040204020203" pitchFamily="34" charset="-122"/>
                </a:rPr>
                <a:t>死结点</a:t>
              </a:r>
            </a:p>
          </p:txBody>
        </p:sp>
      </p:grpSp>
      <p:sp>
        <p:nvSpPr>
          <p:cNvPr id="43" name="Rectangle 43">
            <a:extLst>
              <a:ext uri="{FF2B5EF4-FFF2-40B4-BE49-F238E27FC236}">
                <a16:creationId xmlns:a16="http://schemas.microsoft.com/office/drawing/2014/main" id="{4EC57BA9-0CDA-43FE-8D04-E524CF0B7130}"/>
              </a:ext>
            </a:extLst>
          </p:cNvPr>
          <p:cNvSpPr>
            <a:spLocks noChangeArrowheads="1"/>
          </p:cNvSpPr>
          <p:nvPr/>
        </p:nvSpPr>
        <p:spPr bwMode="auto">
          <a:xfrm>
            <a:off x="6683873" y="1796565"/>
            <a:ext cx="504825" cy="433387"/>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4" name="Text Box 44">
            <a:extLst>
              <a:ext uri="{FF2B5EF4-FFF2-40B4-BE49-F238E27FC236}">
                <a16:creationId xmlns:a16="http://schemas.microsoft.com/office/drawing/2014/main" id="{2F79F84E-C0EE-4CA7-B315-2C5F243254CB}"/>
              </a:ext>
            </a:extLst>
          </p:cNvPr>
          <p:cNvSpPr txBox="1">
            <a:spLocks noChangeArrowheads="1"/>
          </p:cNvSpPr>
          <p:nvPr/>
        </p:nvSpPr>
        <p:spPr bwMode="auto">
          <a:xfrm>
            <a:off x="7555410" y="1772752"/>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aseline="0" dirty="0">
                <a:latin typeface="+mn-lt"/>
              </a:rPr>
              <a:t>扩展结点</a:t>
            </a:r>
          </a:p>
        </p:txBody>
      </p:sp>
      <p:sp>
        <p:nvSpPr>
          <p:cNvPr id="45" name="Oval 45">
            <a:extLst>
              <a:ext uri="{FF2B5EF4-FFF2-40B4-BE49-F238E27FC236}">
                <a16:creationId xmlns:a16="http://schemas.microsoft.com/office/drawing/2014/main" id="{C33761F3-D5D1-4CDE-9275-986EDB578484}"/>
              </a:ext>
            </a:extLst>
          </p:cNvPr>
          <p:cNvSpPr>
            <a:spLocks noChangeArrowheads="1"/>
          </p:cNvSpPr>
          <p:nvPr/>
        </p:nvSpPr>
        <p:spPr bwMode="auto">
          <a:xfrm>
            <a:off x="6899773" y="2444265"/>
            <a:ext cx="215900" cy="215900"/>
          </a:xfrm>
          <a:prstGeom prst="ellipse">
            <a:avLst/>
          </a:prstGeom>
          <a:solidFill>
            <a:srgbClr val="DDDDDD"/>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6" name="Text Box 46">
            <a:extLst>
              <a:ext uri="{FF2B5EF4-FFF2-40B4-BE49-F238E27FC236}">
                <a16:creationId xmlns:a16="http://schemas.microsoft.com/office/drawing/2014/main" id="{12D25328-BA87-4D04-8E9B-55F27B04CCBE}"/>
              </a:ext>
            </a:extLst>
          </p:cNvPr>
          <p:cNvSpPr txBox="1">
            <a:spLocks noChangeArrowheads="1"/>
          </p:cNvSpPr>
          <p:nvPr/>
        </p:nvSpPr>
        <p:spPr bwMode="auto">
          <a:xfrm>
            <a:off x="7403010" y="2372827"/>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aseline="0" dirty="0">
                <a:latin typeface="+mn-lt"/>
              </a:rPr>
              <a:t>未处理结点</a:t>
            </a:r>
          </a:p>
        </p:txBody>
      </p:sp>
    </p:spTree>
    <p:extLst>
      <p:ext uri="{BB962C8B-B14F-4D97-AF65-F5344CB8AC3E}">
        <p14:creationId xmlns:p14="http://schemas.microsoft.com/office/powerpoint/2010/main" val="252381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08A98E-458A-4F84-9B6F-9C4F25C2111E}"/>
              </a:ext>
            </a:extLst>
          </p:cNvPr>
          <p:cNvSpPr>
            <a:spLocks noGrp="1"/>
          </p:cNvSpPr>
          <p:nvPr>
            <p:ph idx="1"/>
          </p:nvPr>
        </p:nvSpPr>
        <p:spPr/>
        <p:txBody>
          <a:bodyPr/>
          <a:lstStyle/>
          <a:p>
            <a:pPr lvl="1"/>
            <a:r>
              <a:rPr lang="en-US" altLang="zh-CN" b="1" dirty="0">
                <a:solidFill>
                  <a:schemeClr val="accent2"/>
                </a:solidFill>
                <a:latin typeface="Times New Roman" pitchFamily="18" charset="0"/>
              </a:rPr>
              <a:t>1) </a:t>
            </a:r>
            <a:r>
              <a:rPr lang="zh-CN" altLang="en-US" b="1" dirty="0">
                <a:solidFill>
                  <a:schemeClr val="accent2"/>
                </a:solidFill>
                <a:latin typeface="Times New Roman" pitchFamily="18" charset="0"/>
              </a:rPr>
              <a:t>活结点</a:t>
            </a:r>
            <a:endParaRPr lang="en-US" altLang="zh-CN" b="1" dirty="0">
              <a:solidFill>
                <a:schemeClr val="accent2"/>
              </a:solidFill>
              <a:latin typeface="Times New Roman" pitchFamily="18" charset="0"/>
            </a:endParaRPr>
          </a:p>
          <a:p>
            <a:pPr lvl="2">
              <a:lnSpc>
                <a:spcPct val="120000"/>
              </a:lnSpc>
              <a:spcBef>
                <a:spcPts val="0"/>
              </a:spcBef>
            </a:pPr>
            <a:r>
              <a:rPr lang="zh-CN" altLang="en-US" baseline="0" dirty="0">
                <a:latin typeface="+mn-lt"/>
              </a:rPr>
              <a:t>当前满足约束条件、未来有可能产生最优解的结点</a:t>
            </a:r>
            <a:endParaRPr lang="en-US" altLang="zh-CN" baseline="0" dirty="0">
              <a:latin typeface="+mn-lt"/>
            </a:endParaRPr>
          </a:p>
          <a:p>
            <a:pPr lvl="2">
              <a:lnSpc>
                <a:spcPct val="120000"/>
              </a:lnSpc>
              <a:spcBef>
                <a:spcPts val="0"/>
              </a:spcBef>
            </a:pPr>
            <a:r>
              <a:rPr lang="zh-CN" altLang="en-US" sz="2400" baseline="0" dirty="0">
                <a:latin typeface="+mn-lt"/>
              </a:rPr>
              <a:t>对应部分解</a:t>
            </a:r>
            <a:r>
              <a:rPr lang="en-US" altLang="zh-CN" sz="2400" baseline="0" dirty="0">
                <a:latin typeface="+mn-lt"/>
              </a:rPr>
              <a:t>&lt;x</a:t>
            </a:r>
            <a:r>
              <a:rPr lang="en-US" altLang="zh-CN" sz="2400" dirty="0">
                <a:latin typeface="+mn-lt"/>
              </a:rPr>
              <a:t>1</a:t>
            </a:r>
            <a:r>
              <a:rPr lang="en-US" altLang="zh-CN" sz="2400" baseline="0" dirty="0">
                <a:latin typeface="+mn-lt"/>
              </a:rPr>
              <a:t>, x</a:t>
            </a:r>
            <a:r>
              <a:rPr lang="en-US" altLang="zh-CN" sz="2400" dirty="0">
                <a:latin typeface="+mn-lt"/>
              </a:rPr>
              <a:t>2</a:t>
            </a:r>
            <a:r>
              <a:rPr lang="en-US" altLang="zh-CN" sz="2400" baseline="0" dirty="0">
                <a:latin typeface="+mn-lt"/>
              </a:rPr>
              <a:t>, …, x</a:t>
            </a:r>
            <a:r>
              <a:rPr lang="en-US" altLang="zh-CN" sz="2400" dirty="0">
                <a:latin typeface="+mn-lt"/>
              </a:rPr>
              <a:t>i</a:t>
            </a:r>
            <a:r>
              <a:rPr lang="en-US" altLang="zh-CN" sz="2400" baseline="0" dirty="0">
                <a:latin typeface="+mn-lt"/>
              </a:rPr>
              <a:t>, ?, ?, ?…,?&gt;, e.g. </a:t>
            </a:r>
            <a:r>
              <a:rPr lang="zh-CN" altLang="en-US" sz="2400" baseline="0" dirty="0">
                <a:latin typeface="+mn-lt"/>
              </a:rPr>
              <a:t>结点</a:t>
            </a:r>
            <a:r>
              <a:rPr lang="en-US" altLang="zh-CN" sz="2400" baseline="0" dirty="0">
                <a:latin typeface="+mn-lt"/>
              </a:rPr>
              <a:t>G</a:t>
            </a:r>
            <a:r>
              <a:rPr lang="zh-CN" altLang="en-US" sz="2400" baseline="0" dirty="0">
                <a:latin typeface="+mn-lt"/>
              </a:rPr>
              <a:t>、</a:t>
            </a:r>
            <a:r>
              <a:rPr lang="en-US" altLang="zh-CN" sz="2400" baseline="0" dirty="0">
                <a:latin typeface="+mn-lt"/>
              </a:rPr>
              <a:t>D</a:t>
            </a:r>
            <a:r>
              <a:rPr lang="zh-CN" altLang="en-US" sz="2400" baseline="0" dirty="0">
                <a:latin typeface="+mn-lt"/>
              </a:rPr>
              <a:t>、</a:t>
            </a:r>
            <a:r>
              <a:rPr lang="en-US" altLang="zh-CN" sz="2400" baseline="0" dirty="0">
                <a:latin typeface="+mn-lt"/>
              </a:rPr>
              <a:t>E</a:t>
            </a:r>
          </a:p>
          <a:p>
            <a:pPr lvl="2">
              <a:lnSpc>
                <a:spcPct val="120000"/>
              </a:lnSpc>
              <a:spcBef>
                <a:spcPts val="0"/>
              </a:spcBef>
            </a:pPr>
            <a:r>
              <a:rPr lang="zh-CN" altLang="en-US" sz="2400" baseline="0" dirty="0">
                <a:latin typeface="+mn-lt"/>
              </a:rPr>
              <a:t>所有活结点组成活结点表</a:t>
            </a:r>
            <a:r>
              <a:rPr lang="en-US" altLang="zh-CN" sz="2400" baseline="0" dirty="0">
                <a:latin typeface="+mn-lt"/>
              </a:rPr>
              <a:t>ANT (Alive Node Table)</a:t>
            </a:r>
          </a:p>
          <a:p>
            <a:endParaRPr lang="zh-CN" altLang="en-US" dirty="0"/>
          </a:p>
        </p:txBody>
      </p:sp>
      <p:sp>
        <p:nvSpPr>
          <p:cNvPr id="3" name="日期占位符 2">
            <a:extLst>
              <a:ext uri="{FF2B5EF4-FFF2-40B4-BE49-F238E27FC236}">
                <a16:creationId xmlns:a16="http://schemas.microsoft.com/office/drawing/2014/main" id="{41BD1266-DC9E-4527-8390-98AD38D29B1E}"/>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08AE0BB9-0482-4CFA-9CC2-5068D4E6589B}"/>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7D49FEE-A2D2-434F-A02C-C3A0254E59BB}"/>
              </a:ext>
            </a:extLst>
          </p:cNvPr>
          <p:cNvSpPr>
            <a:spLocks noGrp="1"/>
          </p:cNvSpPr>
          <p:nvPr>
            <p:ph type="sldNum" sz="quarter" idx="12"/>
          </p:nvPr>
        </p:nvSpPr>
        <p:spPr/>
        <p:txBody>
          <a:bodyPr/>
          <a:lstStyle/>
          <a:p>
            <a:fld id="{EEA58A3B-43CE-4AA0-90B5-EB47AFAFEB34}" type="slidenum">
              <a:rPr lang="zh-CN" altLang="en-US" smtClean="0"/>
              <a:pPr/>
              <a:t>15</a:t>
            </a:fld>
            <a:endParaRPr lang="zh-CN" altLang="en-US" dirty="0"/>
          </a:p>
        </p:txBody>
      </p:sp>
      <p:grpSp>
        <p:nvGrpSpPr>
          <p:cNvPr id="6" name="Group 62">
            <a:extLst>
              <a:ext uri="{FF2B5EF4-FFF2-40B4-BE49-F238E27FC236}">
                <a16:creationId xmlns:a16="http://schemas.microsoft.com/office/drawing/2014/main" id="{FCD6F056-3AC4-4DB9-990F-3F1B1A7B25A4}"/>
              </a:ext>
            </a:extLst>
          </p:cNvPr>
          <p:cNvGrpSpPr>
            <a:grpSpLocks/>
          </p:cNvGrpSpPr>
          <p:nvPr/>
        </p:nvGrpSpPr>
        <p:grpSpPr bwMode="auto">
          <a:xfrm>
            <a:off x="1028700" y="2069367"/>
            <a:ext cx="7043737" cy="4543425"/>
            <a:chOff x="0" y="-10"/>
            <a:chExt cx="4437" cy="2862"/>
          </a:xfrm>
        </p:grpSpPr>
        <p:sp>
          <p:nvSpPr>
            <p:cNvPr id="7" name="Oval 5">
              <a:extLst>
                <a:ext uri="{FF2B5EF4-FFF2-40B4-BE49-F238E27FC236}">
                  <a16:creationId xmlns:a16="http://schemas.microsoft.com/office/drawing/2014/main" id="{779BD4A7-241A-404B-994A-FEF1AED04B0C}"/>
                </a:ext>
              </a:extLst>
            </p:cNvPr>
            <p:cNvSpPr>
              <a:spLocks noChangeArrowheads="1"/>
            </p:cNvSpPr>
            <p:nvPr/>
          </p:nvSpPr>
          <p:spPr bwMode="auto">
            <a:xfrm>
              <a:off x="2452" y="547"/>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B</a:t>
              </a:r>
            </a:p>
          </p:txBody>
        </p:sp>
        <p:sp>
          <p:nvSpPr>
            <p:cNvPr id="8" name="Oval 6">
              <a:extLst>
                <a:ext uri="{FF2B5EF4-FFF2-40B4-BE49-F238E27FC236}">
                  <a16:creationId xmlns:a16="http://schemas.microsoft.com/office/drawing/2014/main" id="{29315026-6698-4880-B444-26C75C1AB261}"/>
                </a:ext>
              </a:extLst>
            </p:cNvPr>
            <p:cNvSpPr>
              <a:spLocks noChangeArrowheads="1"/>
            </p:cNvSpPr>
            <p:nvPr/>
          </p:nvSpPr>
          <p:spPr bwMode="auto">
            <a:xfrm>
              <a:off x="1214" y="1183"/>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C</a:t>
              </a:r>
            </a:p>
          </p:txBody>
        </p:sp>
        <p:sp>
          <p:nvSpPr>
            <p:cNvPr id="9" name="Oval 7">
              <a:extLst>
                <a:ext uri="{FF2B5EF4-FFF2-40B4-BE49-F238E27FC236}">
                  <a16:creationId xmlns:a16="http://schemas.microsoft.com/office/drawing/2014/main" id="{B7CCAAD9-F9CB-4491-969C-5448B2741848}"/>
                </a:ext>
              </a:extLst>
            </p:cNvPr>
            <p:cNvSpPr>
              <a:spLocks noChangeArrowheads="1"/>
            </p:cNvSpPr>
            <p:nvPr/>
          </p:nvSpPr>
          <p:spPr bwMode="auto">
            <a:xfrm>
              <a:off x="712" y="1860"/>
              <a:ext cx="321"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F</a:t>
              </a:r>
            </a:p>
          </p:txBody>
        </p:sp>
        <p:sp>
          <p:nvSpPr>
            <p:cNvPr id="10" name="Oval 8">
              <a:extLst>
                <a:ext uri="{FF2B5EF4-FFF2-40B4-BE49-F238E27FC236}">
                  <a16:creationId xmlns:a16="http://schemas.microsoft.com/office/drawing/2014/main" id="{CF12820C-AF6A-4FB9-813A-14BFC94D4F8E}"/>
                </a:ext>
              </a:extLst>
            </p:cNvPr>
            <p:cNvSpPr>
              <a:spLocks noChangeArrowheads="1"/>
            </p:cNvSpPr>
            <p:nvPr/>
          </p:nvSpPr>
          <p:spPr bwMode="auto">
            <a:xfrm>
              <a:off x="4116" y="1184"/>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E</a:t>
              </a:r>
            </a:p>
          </p:txBody>
        </p:sp>
        <p:sp>
          <p:nvSpPr>
            <p:cNvPr id="11" name="Oval 9">
              <a:extLst>
                <a:ext uri="{FF2B5EF4-FFF2-40B4-BE49-F238E27FC236}">
                  <a16:creationId xmlns:a16="http://schemas.microsoft.com/office/drawing/2014/main" id="{1EEC0681-9F94-4C14-B252-6D81D9A7B38D}"/>
                </a:ext>
              </a:extLst>
            </p:cNvPr>
            <p:cNvSpPr>
              <a:spLocks noChangeArrowheads="1"/>
            </p:cNvSpPr>
            <p:nvPr/>
          </p:nvSpPr>
          <p:spPr bwMode="auto">
            <a:xfrm>
              <a:off x="697" y="2498"/>
              <a:ext cx="321"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L</a:t>
              </a:r>
            </a:p>
          </p:txBody>
        </p:sp>
        <p:sp>
          <p:nvSpPr>
            <p:cNvPr id="12" name="Line 10">
              <a:extLst>
                <a:ext uri="{FF2B5EF4-FFF2-40B4-BE49-F238E27FC236}">
                  <a16:creationId xmlns:a16="http://schemas.microsoft.com/office/drawing/2014/main" id="{AB423284-1AA1-4AE2-93A0-471E152CBB64}"/>
                </a:ext>
              </a:extLst>
            </p:cNvPr>
            <p:cNvSpPr>
              <a:spLocks noChangeShapeType="1"/>
            </p:cNvSpPr>
            <p:nvPr/>
          </p:nvSpPr>
          <p:spPr bwMode="auto">
            <a:xfrm flipH="1">
              <a:off x="1485" y="816"/>
              <a:ext cx="1006" cy="4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1">
              <a:extLst>
                <a:ext uri="{FF2B5EF4-FFF2-40B4-BE49-F238E27FC236}">
                  <a16:creationId xmlns:a16="http://schemas.microsoft.com/office/drawing/2014/main" id="{2176E520-C583-4BB0-9D31-A926F2E2D362}"/>
                </a:ext>
              </a:extLst>
            </p:cNvPr>
            <p:cNvSpPr>
              <a:spLocks noChangeShapeType="1"/>
            </p:cNvSpPr>
            <p:nvPr/>
          </p:nvSpPr>
          <p:spPr bwMode="auto">
            <a:xfrm>
              <a:off x="2762" y="776"/>
              <a:ext cx="1393"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2">
              <a:extLst>
                <a:ext uri="{FF2B5EF4-FFF2-40B4-BE49-F238E27FC236}">
                  <a16:creationId xmlns:a16="http://schemas.microsoft.com/office/drawing/2014/main" id="{A91B35BA-0F14-4B51-B69A-56751224D9CE}"/>
                </a:ext>
              </a:extLst>
            </p:cNvPr>
            <p:cNvSpPr>
              <a:spLocks noChangeShapeType="1"/>
            </p:cNvSpPr>
            <p:nvPr/>
          </p:nvSpPr>
          <p:spPr bwMode="auto">
            <a:xfrm flipH="1">
              <a:off x="944" y="1492"/>
              <a:ext cx="348" cy="39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3">
              <a:extLst>
                <a:ext uri="{FF2B5EF4-FFF2-40B4-BE49-F238E27FC236}">
                  <a16:creationId xmlns:a16="http://schemas.microsoft.com/office/drawing/2014/main" id="{C86785E8-DBF7-4038-BEAF-6672F653994A}"/>
                </a:ext>
              </a:extLst>
            </p:cNvPr>
            <p:cNvSpPr>
              <a:spLocks noChangeShapeType="1"/>
            </p:cNvSpPr>
            <p:nvPr/>
          </p:nvSpPr>
          <p:spPr bwMode="auto">
            <a:xfrm>
              <a:off x="867" y="2169"/>
              <a:ext cx="0"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Text Box 14">
              <a:extLst>
                <a:ext uri="{FF2B5EF4-FFF2-40B4-BE49-F238E27FC236}">
                  <a16:creationId xmlns:a16="http://schemas.microsoft.com/office/drawing/2014/main" id="{7A746222-D603-4647-B183-B6B5017E08C6}"/>
                </a:ext>
              </a:extLst>
            </p:cNvPr>
            <p:cNvSpPr txBox="1">
              <a:spLocks noChangeArrowheads="1"/>
            </p:cNvSpPr>
            <p:nvPr/>
          </p:nvSpPr>
          <p:spPr bwMode="auto">
            <a:xfrm>
              <a:off x="1950" y="8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a:t>
              </a:r>
            </a:p>
          </p:txBody>
        </p:sp>
        <p:sp>
          <p:nvSpPr>
            <p:cNvPr id="17" name="Text Box 15">
              <a:extLst>
                <a:ext uri="{FF2B5EF4-FFF2-40B4-BE49-F238E27FC236}">
                  <a16:creationId xmlns:a16="http://schemas.microsoft.com/office/drawing/2014/main" id="{F9EEB5A2-D863-4E40-952D-6E732AE01CC7}"/>
                </a:ext>
              </a:extLst>
            </p:cNvPr>
            <p:cNvSpPr txBox="1">
              <a:spLocks noChangeArrowheads="1"/>
            </p:cNvSpPr>
            <p:nvPr/>
          </p:nvSpPr>
          <p:spPr bwMode="auto">
            <a:xfrm>
              <a:off x="94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18" name="Text Box 16">
              <a:extLst>
                <a:ext uri="{FF2B5EF4-FFF2-40B4-BE49-F238E27FC236}">
                  <a16:creationId xmlns:a16="http://schemas.microsoft.com/office/drawing/2014/main" id="{DE5449B0-3328-403B-8BA1-1FD1664BBDC1}"/>
                </a:ext>
              </a:extLst>
            </p:cNvPr>
            <p:cNvSpPr txBox="1">
              <a:spLocks noChangeArrowheads="1"/>
            </p:cNvSpPr>
            <p:nvPr/>
          </p:nvSpPr>
          <p:spPr bwMode="auto">
            <a:xfrm>
              <a:off x="713" y="228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19" name="Text Box 17">
              <a:extLst>
                <a:ext uri="{FF2B5EF4-FFF2-40B4-BE49-F238E27FC236}">
                  <a16:creationId xmlns:a16="http://schemas.microsoft.com/office/drawing/2014/main" id="{83199055-73F3-477D-BAD1-853821FB156D}"/>
                </a:ext>
              </a:extLst>
            </p:cNvPr>
            <p:cNvSpPr txBox="1">
              <a:spLocks noChangeArrowheads="1"/>
            </p:cNvSpPr>
            <p:nvPr/>
          </p:nvSpPr>
          <p:spPr bwMode="auto">
            <a:xfrm>
              <a:off x="3458" y="85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20" name="Oval 18">
              <a:extLst>
                <a:ext uri="{FF2B5EF4-FFF2-40B4-BE49-F238E27FC236}">
                  <a16:creationId xmlns:a16="http://schemas.microsoft.com/office/drawing/2014/main" id="{33266C2C-0178-4C08-BA70-24EC3E68D3A9}"/>
                </a:ext>
              </a:extLst>
            </p:cNvPr>
            <p:cNvSpPr>
              <a:spLocks noChangeArrowheads="1"/>
            </p:cNvSpPr>
            <p:nvPr/>
          </p:nvSpPr>
          <p:spPr bwMode="auto">
            <a:xfrm>
              <a:off x="2453" y="-10"/>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dirty="0">
                  <a:solidFill>
                    <a:srgbClr val="DDDDDD"/>
                  </a:solidFill>
                  <a:latin typeface="+mn-lt"/>
                </a:rPr>
                <a:t>A</a:t>
              </a:r>
            </a:p>
          </p:txBody>
        </p:sp>
        <p:sp>
          <p:nvSpPr>
            <p:cNvPr id="21" name="Line 19">
              <a:extLst>
                <a:ext uri="{FF2B5EF4-FFF2-40B4-BE49-F238E27FC236}">
                  <a16:creationId xmlns:a16="http://schemas.microsoft.com/office/drawing/2014/main" id="{16CBFAE1-D394-4C0E-8851-C7E8DE417F00}"/>
                </a:ext>
              </a:extLst>
            </p:cNvPr>
            <p:cNvSpPr>
              <a:spLocks noChangeShapeType="1"/>
            </p:cNvSpPr>
            <p:nvPr/>
          </p:nvSpPr>
          <p:spPr bwMode="auto">
            <a:xfrm>
              <a:off x="2602" y="331"/>
              <a:ext cx="6" cy="24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Text Box 20">
              <a:extLst>
                <a:ext uri="{FF2B5EF4-FFF2-40B4-BE49-F238E27FC236}">
                  <a16:creationId xmlns:a16="http://schemas.microsoft.com/office/drawing/2014/main" id="{AA830EE2-800C-4838-96A3-A4D331E1B4DA}"/>
                </a:ext>
              </a:extLst>
            </p:cNvPr>
            <p:cNvSpPr txBox="1">
              <a:spLocks noChangeArrowheads="1"/>
            </p:cNvSpPr>
            <p:nvPr/>
          </p:nvSpPr>
          <p:spPr bwMode="auto">
            <a:xfrm>
              <a:off x="2330" y="37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1</a:t>
              </a:r>
            </a:p>
          </p:txBody>
        </p:sp>
        <p:sp>
          <p:nvSpPr>
            <p:cNvPr id="23" name="Oval 21">
              <a:extLst>
                <a:ext uri="{FF2B5EF4-FFF2-40B4-BE49-F238E27FC236}">
                  <a16:creationId xmlns:a16="http://schemas.microsoft.com/office/drawing/2014/main" id="{2233D48D-69FF-47B7-8A3B-156F6CB047F6}"/>
                </a:ext>
              </a:extLst>
            </p:cNvPr>
            <p:cNvSpPr>
              <a:spLocks noChangeArrowheads="1"/>
            </p:cNvSpPr>
            <p:nvPr/>
          </p:nvSpPr>
          <p:spPr bwMode="auto">
            <a:xfrm>
              <a:off x="1409" y="1861"/>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G</a:t>
              </a:r>
            </a:p>
          </p:txBody>
        </p:sp>
        <p:sp>
          <p:nvSpPr>
            <p:cNvPr id="24" name="Line 25">
              <a:extLst>
                <a:ext uri="{FF2B5EF4-FFF2-40B4-BE49-F238E27FC236}">
                  <a16:creationId xmlns:a16="http://schemas.microsoft.com/office/drawing/2014/main" id="{C04BA139-C420-4E4A-AD17-3947233F615D}"/>
                </a:ext>
              </a:extLst>
            </p:cNvPr>
            <p:cNvSpPr>
              <a:spLocks noChangeShapeType="1"/>
            </p:cNvSpPr>
            <p:nvPr/>
          </p:nvSpPr>
          <p:spPr bwMode="auto">
            <a:xfrm>
              <a:off x="1448" y="1492"/>
              <a:ext cx="116" cy="3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Text Box 26">
              <a:extLst>
                <a:ext uri="{FF2B5EF4-FFF2-40B4-BE49-F238E27FC236}">
                  <a16:creationId xmlns:a16="http://schemas.microsoft.com/office/drawing/2014/main" id="{CCD93EF1-BED2-4BF5-A6AA-34128FF2DDEA}"/>
                </a:ext>
              </a:extLst>
            </p:cNvPr>
            <p:cNvSpPr txBox="1">
              <a:spLocks noChangeArrowheads="1"/>
            </p:cNvSpPr>
            <p:nvPr/>
          </p:nvSpPr>
          <p:spPr bwMode="auto">
            <a:xfrm>
              <a:off x="1514" y="158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26" name="Oval 27">
              <a:extLst>
                <a:ext uri="{FF2B5EF4-FFF2-40B4-BE49-F238E27FC236}">
                  <a16:creationId xmlns:a16="http://schemas.microsoft.com/office/drawing/2014/main" id="{CC8E38B7-36F4-4783-9671-406AB8F63514}"/>
                </a:ext>
              </a:extLst>
            </p:cNvPr>
            <p:cNvSpPr>
              <a:spLocks noChangeArrowheads="1"/>
            </p:cNvSpPr>
            <p:nvPr/>
          </p:nvSpPr>
          <p:spPr bwMode="auto">
            <a:xfrm>
              <a:off x="2647" y="1184"/>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D</a:t>
              </a:r>
            </a:p>
          </p:txBody>
        </p:sp>
        <p:sp>
          <p:nvSpPr>
            <p:cNvPr id="27" name="Line 40">
              <a:extLst>
                <a:ext uri="{FF2B5EF4-FFF2-40B4-BE49-F238E27FC236}">
                  <a16:creationId xmlns:a16="http://schemas.microsoft.com/office/drawing/2014/main" id="{5103BE30-308E-4D7B-B9EA-A3903C81F51F}"/>
                </a:ext>
              </a:extLst>
            </p:cNvPr>
            <p:cNvSpPr>
              <a:spLocks noChangeShapeType="1"/>
            </p:cNvSpPr>
            <p:nvPr/>
          </p:nvSpPr>
          <p:spPr bwMode="auto">
            <a:xfrm>
              <a:off x="2647" y="856"/>
              <a:ext cx="116" cy="35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Text Box 41">
              <a:extLst>
                <a:ext uri="{FF2B5EF4-FFF2-40B4-BE49-F238E27FC236}">
                  <a16:creationId xmlns:a16="http://schemas.microsoft.com/office/drawing/2014/main" id="{B822DE7E-B000-4599-A824-47BCCB938E8D}"/>
                </a:ext>
              </a:extLst>
            </p:cNvPr>
            <p:cNvSpPr txBox="1">
              <a:spLocks noChangeArrowheads="1"/>
            </p:cNvSpPr>
            <p:nvPr/>
          </p:nvSpPr>
          <p:spPr bwMode="auto">
            <a:xfrm>
              <a:off x="2713" y="90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29" name="Line 54">
              <a:extLst>
                <a:ext uri="{FF2B5EF4-FFF2-40B4-BE49-F238E27FC236}">
                  <a16:creationId xmlns:a16="http://schemas.microsoft.com/office/drawing/2014/main" id="{DAA68ADE-0D0B-4318-B676-2608666A221F}"/>
                </a:ext>
              </a:extLst>
            </p:cNvPr>
            <p:cNvSpPr>
              <a:spLocks noChangeShapeType="1"/>
            </p:cNvSpPr>
            <p:nvPr/>
          </p:nvSpPr>
          <p:spPr bwMode="auto">
            <a:xfrm>
              <a:off x="94" y="697"/>
              <a:ext cx="2050"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55">
              <a:extLst>
                <a:ext uri="{FF2B5EF4-FFF2-40B4-BE49-F238E27FC236}">
                  <a16:creationId xmlns:a16="http://schemas.microsoft.com/office/drawing/2014/main" id="{ED980293-3540-46F2-ABAC-559D53DA27D5}"/>
                </a:ext>
              </a:extLst>
            </p:cNvPr>
            <p:cNvSpPr>
              <a:spLocks noChangeShapeType="1"/>
            </p:cNvSpPr>
            <p:nvPr/>
          </p:nvSpPr>
          <p:spPr bwMode="auto">
            <a:xfrm>
              <a:off x="133" y="1334"/>
              <a:ext cx="108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Line 56">
              <a:extLst>
                <a:ext uri="{FF2B5EF4-FFF2-40B4-BE49-F238E27FC236}">
                  <a16:creationId xmlns:a16="http://schemas.microsoft.com/office/drawing/2014/main" id="{85A4FFD2-4743-4188-A6E3-6E4F576EE739}"/>
                </a:ext>
              </a:extLst>
            </p:cNvPr>
            <p:cNvSpPr>
              <a:spLocks noChangeShapeType="1"/>
            </p:cNvSpPr>
            <p:nvPr/>
          </p:nvSpPr>
          <p:spPr bwMode="auto">
            <a:xfrm>
              <a:off x="16" y="2010"/>
              <a:ext cx="698"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Line 57">
              <a:extLst>
                <a:ext uri="{FF2B5EF4-FFF2-40B4-BE49-F238E27FC236}">
                  <a16:creationId xmlns:a16="http://schemas.microsoft.com/office/drawing/2014/main" id="{2609F6CC-5513-46B7-8C22-A6714A5A50F1}"/>
                </a:ext>
              </a:extLst>
            </p:cNvPr>
            <p:cNvSpPr>
              <a:spLocks noChangeShapeType="1"/>
            </p:cNvSpPr>
            <p:nvPr/>
          </p:nvSpPr>
          <p:spPr bwMode="auto">
            <a:xfrm>
              <a:off x="0" y="2687"/>
              <a:ext cx="697"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Text Box 58">
              <a:extLst>
                <a:ext uri="{FF2B5EF4-FFF2-40B4-BE49-F238E27FC236}">
                  <a16:creationId xmlns:a16="http://schemas.microsoft.com/office/drawing/2014/main" id="{8F6CCE56-5F55-4857-8486-C02001E89537}"/>
                </a:ext>
              </a:extLst>
            </p:cNvPr>
            <p:cNvSpPr txBox="1">
              <a:spLocks noChangeArrowheads="1"/>
            </p:cNvSpPr>
            <p:nvPr/>
          </p:nvSpPr>
          <p:spPr bwMode="auto">
            <a:xfrm>
              <a:off x="249" y="378"/>
              <a:ext cx="4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微软雅黑 Light" panose="020B0502040204020203" pitchFamily="34" charset="-122"/>
                  <a:ea typeface="微软雅黑 Light" panose="020B0502040204020203" pitchFamily="34" charset="-122"/>
                </a:rPr>
                <a:t>第</a:t>
              </a:r>
              <a:r>
                <a:rPr lang="en-US" altLang="zh-CN" sz="1800" baseline="0" dirty="0">
                  <a:solidFill>
                    <a:srgbClr val="FF3300"/>
                  </a:solidFill>
                  <a:latin typeface="微软雅黑 Light" panose="020B0502040204020203" pitchFamily="34" charset="-122"/>
                  <a:ea typeface="微软雅黑 Light" panose="020B0502040204020203" pitchFamily="34" charset="-122"/>
                </a:rPr>
                <a:t>1</a:t>
              </a:r>
              <a:r>
                <a:rPr lang="zh-CN" altLang="en-US" sz="1800" baseline="0" dirty="0">
                  <a:solidFill>
                    <a:srgbClr val="FF3300"/>
                  </a:solidFill>
                  <a:latin typeface="微软雅黑 Light" panose="020B0502040204020203" pitchFamily="34" charset="-122"/>
                  <a:ea typeface="微软雅黑 Light" panose="020B0502040204020203" pitchFamily="34" charset="-122"/>
                </a:rPr>
                <a:t>步</a:t>
              </a:r>
            </a:p>
          </p:txBody>
        </p:sp>
        <p:sp>
          <p:nvSpPr>
            <p:cNvPr id="34" name="Text Box 59">
              <a:extLst>
                <a:ext uri="{FF2B5EF4-FFF2-40B4-BE49-F238E27FC236}">
                  <a16:creationId xmlns:a16="http://schemas.microsoft.com/office/drawing/2014/main" id="{C5D0CAAB-966B-48CD-B341-D1010FB34390}"/>
                </a:ext>
              </a:extLst>
            </p:cNvPr>
            <p:cNvSpPr txBox="1">
              <a:spLocks noChangeArrowheads="1"/>
            </p:cNvSpPr>
            <p:nvPr/>
          </p:nvSpPr>
          <p:spPr bwMode="auto">
            <a:xfrm>
              <a:off x="210" y="896"/>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微软雅黑 Light" panose="020B0502040204020203" pitchFamily="34" charset="-122"/>
                  <a:ea typeface="微软雅黑 Light" panose="020B0502040204020203" pitchFamily="34" charset="-122"/>
                </a:rPr>
                <a:t>第</a:t>
              </a:r>
              <a:r>
                <a:rPr lang="en-US" altLang="zh-CN" sz="1800" baseline="0" dirty="0">
                  <a:solidFill>
                    <a:srgbClr val="FF3300"/>
                  </a:solidFill>
                  <a:latin typeface="微软雅黑 Light" panose="020B0502040204020203" pitchFamily="34" charset="-122"/>
                  <a:ea typeface="微软雅黑 Light" panose="020B0502040204020203" pitchFamily="34" charset="-122"/>
                </a:rPr>
                <a:t>2</a:t>
              </a:r>
              <a:r>
                <a:rPr lang="zh-CN" altLang="en-US" sz="1800" baseline="0" dirty="0">
                  <a:solidFill>
                    <a:srgbClr val="FF3300"/>
                  </a:solidFill>
                  <a:latin typeface="微软雅黑 Light" panose="020B0502040204020203" pitchFamily="34" charset="-122"/>
                  <a:ea typeface="微软雅黑 Light" panose="020B0502040204020203" pitchFamily="34" charset="-122"/>
                </a:rPr>
                <a:t>步</a:t>
              </a:r>
            </a:p>
          </p:txBody>
        </p:sp>
        <p:sp>
          <p:nvSpPr>
            <p:cNvPr id="35" name="Text Box 60">
              <a:extLst>
                <a:ext uri="{FF2B5EF4-FFF2-40B4-BE49-F238E27FC236}">
                  <a16:creationId xmlns:a16="http://schemas.microsoft.com/office/drawing/2014/main" id="{3B095622-BEB0-4C7A-B002-05A6A8D708D7}"/>
                </a:ext>
              </a:extLst>
            </p:cNvPr>
            <p:cNvSpPr txBox="1">
              <a:spLocks noChangeArrowheads="1"/>
            </p:cNvSpPr>
            <p:nvPr/>
          </p:nvSpPr>
          <p:spPr bwMode="auto">
            <a:xfrm>
              <a:off x="94" y="1572"/>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微软雅黑 Light" panose="020B0502040204020203" pitchFamily="34" charset="-122"/>
                  <a:ea typeface="微软雅黑 Light" panose="020B0502040204020203" pitchFamily="34" charset="-122"/>
                </a:rPr>
                <a:t>第</a:t>
              </a:r>
              <a:r>
                <a:rPr lang="en-US" altLang="zh-CN" sz="1800" baseline="0" dirty="0">
                  <a:solidFill>
                    <a:srgbClr val="FF3300"/>
                  </a:solidFill>
                  <a:latin typeface="微软雅黑 Light" panose="020B0502040204020203" pitchFamily="34" charset="-122"/>
                  <a:ea typeface="微软雅黑 Light" panose="020B0502040204020203" pitchFamily="34" charset="-122"/>
                </a:rPr>
                <a:t>3</a:t>
              </a:r>
              <a:r>
                <a:rPr lang="zh-CN" altLang="en-US" sz="1800" baseline="0" dirty="0">
                  <a:solidFill>
                    <a:srgbClr val="FF3300"/>
                  </a:solidFill>
                  <a:latin typeface="微软雅黑 Light" panose="020B0502040204020203" pitchFamily="34" charset="-122"/>
                  <a:ea typeface="微软雅黑 Light" panose="020B0502040204020203" pitchFamily="34" charset="-122"/>
                </a:rPr>
                <a:t>步</a:t>
              </a:r>
            </a:p>
          </p:txBody>
        </p:sp>
        <p:sp>
          <p:nvSpPr>
            <p:cNvPr id="36" name="Text Box 61">
              <a:extLst>
                <a:ext uri="{FF2B5EF4-FFF2-40B4-BE49-F238E27FC236}">
                  <a16:creationId xmlns:a16="http://schemas.microsoft.com/office/drawing/2014/main" id="{41B0BAD0-820A-41EE-8FB1-CE02DC0C13AD}"/>
                </a:ext>
              </a:extLst>
            </p:cNvPr>
            <p:cNvSpPr txBox="1">
              <a:spLocks noChangeArrowheads="1"/>
            </p:cNvSpPr>
            <p:nvPr/>
          </p:nvSpPr>
          <p:spPr bwMode="auto">
            <a:xfrm>
              <a:off x="107" y="2236"/>
              <a:ext cx="4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微软雅黑 Light" panose="020B0502040204020203" pitchFamily="34" charset="-122"/>
                  <a:ea typeface="微软雅黑 Light" panose="020B0502040204020203" pitchFamily="34" charset="-122"/>
                </a:rPr>
                <a:t>第</a:t>
              </a:r>
              <a:r>
                <a:rPr lang="en-US" altLang="zh-CN" sz="1800" baseline="0" dirty="0">
                  <a:solidFill>
                    <a:srgbClr val="FF3300"/>
                  </a:solidFill>
                  <a:latin typeface="微软雅黑 Light" panose="020B0502040204020203" pitchFamily="34" charset="-122"/>
                  <a:ea typeface="微软雅黑 Light" panose="020B0502040204020203" pitchFamily="34" charset="-122"/>
                </a:rPr>
                <a:t>4</a:t>
              </a:r>
              <a:r>
                <a:rPr lang="zh-CN" altLang="en-US" sz="1800" baseline="0" dirty="0">
                  <a:solidFill>
                    <a:srgbClr val="FF3300"/>
                  </a:solidFill>
                  <a:latin typeface="微软雅黑 Light" panose="020B0502040204020203" pitchFamily="34" charset="-122"/>
                  <a:ea typeface="微软雅黑 Light" panose="020B0502040204020203" pitchFamily="34" charset="-122"/>
                </a:rPr>
                <a:t>步</a:t>
              </a:r>
            </a:p>
          </p:txBody>
        </p:sp>
      </p:grpSp>
    </p:spTree>
    <p:extLst>
      <p:ext uri="{BB962C8B-B14F-4D97-AF65-F5344CB8AC3E}">
        <p14:creationId xmlns:p14="http://schemas.microsoft.com/office/powerpoint/2010/main" val="49878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7D5E6-B5BE-4985-A831-E1D4097D0569}"/>
              </a:ext>
            </a:extLst>
          </p:cNvPr>
          <p:cNvSpPr>
            <a:spLocks noGrp="1"/>
          </p:cNvSpPr>
          <p:nvPr>
            <p:ph type="title"/>
          </p:nvPr>
        </p:nvSpPr>
        <p:spPr/>
        <p:txBody>
          <a:bodyPr/>
          <a:lstStyle/>
          <a:p>
            <a:r>
              <a:rPr lang="zh-CN" altLang="en-US" dirty="0"/>
              <a:t>分支限界法解空间树及搜索</a:t>
            </a:r>
            <a:r>
              <a:rPr lang="en-US" altLang="zh-CN" dirty="0"/>
              <a:t>/</a:t>
            </a:r>
            <a:r>
              <a:rPr lang="zh-CN" altLang="en-US" dirty="0"/>
              <a:t>扩展过程</a:t>
            </a:r>
          </a:p>
        </p:txBody>
      </p:sp>
      <p:sp>
        <p:nvSpPr>
          <p:cNvPr id="3" name="内容占位符 2">
            <a:extLst>
              <a:ext uri="{FF2B5EF4-FFF2-40B4-BE49-F238E27FC236}">
                <a16:creationId xmlns:a16="http://schemas.microsoft.com/office/drawing/2014/main" id="{23659AA2-55ED-4FB3-9369-FA298E92ED5D}"/>
              </a:ext>
            </a:extLst>
          </p:cNvPr>
          <p:cNvSpPr>
            <a:spLocks noGrp="1"/>
          </p:cNvSpPr>
          <p:nvPr>
            <p:ph idx="1"/>
          </p:nvPr>
        </p:nvSpPr>
        <p:spPr>
          <a:xfrm>
            <a:off x="123432" y="764364"/>
            <a:ext cx="8897136" cy="6135624"/>
          </a:xfrm>
        </p:spPr>
        <p:txBody>
          <a:bodyPr>
            <a:normAutofit fontScale="92500" lnSpcReduction="10000"/>
          </a:bodyPr>
          <a:lstStyle/>
          <a:p>
            <a:pPr lvl="1">
              <a:spcBef>
                <a:spcPts val="500"/>
              </a:spcBef>
            </a:pPr>
            <a:r>
              <a:rPr lang="en-US" altLang="zh-CN" sz="2600" b="1" dirty="0">
                <a:solidFill>
                  <a:schemeClr val="accent2"/>
                </a:solidFill>
                <a:latin typeface="Times New Roman" pitchFamily="18" charset="0"/>
              </a:rPr>
              <a:t>2) </a:t>
            </a:r>
            <a:r>
              <a:rPr lang="zh-CN" altLang="en-US" sz="2600" b="1" dirty="0">
                <a:solidFill>
                  <a:schemeClr val="accent2"/>
                </a:solidFill>
                <a:latin typeface="Times New Roman" pitchFamily="18" charset="0"/>
              </a:rPr>
              <a:t>扩展结点</a:t>
            </a:r>
            <a:endParaRPr lang="en-US" altLang="zh-CN" sz="2600" b="1" dirty="0">
              <a:solidFill>
                <a:schemeClr val="accent2"/>
              </a:solidFill>
              <a:latin typeface="Times New Roman" pitchFamily="18" charset="0"/>
            </a:endParaRPr>
          </a:p>
          <a:p>
            <a:pPr lvl="2"/>
            <a:r>
              <a:rPr lang="zh-CN" altLang="en-US" sz="2600" baseline="0" dirty="0"/>
              <a:t>从活结点表</a:t>
            </a:r>
            <a:r>
              <a:rPr lang="en-US" altLang="zh-CN" sz="2600" baseline="0" dirty="0"/>
              <a:t>ANT</a:t>
            </a:r>
            <a:r>
              <a:rPr lang="zh-CN" altLang="en-US" sz="2600" baseline="0" dirty="0"/>
              <a:t>中（根据某种准则，</a:t>
            </a:r>
            <a:r>
              <a:rPr lang="en-US" altLang="zh-CN" sz="2600" baseline="0" dirty="0"/>
              <a:t>e.g.  bound</a:t>
            </a:r>
            <a:r>
              <a:rPr lang="zh-CN" altLang="en-US" sz="2600" baseline="0" dirty="0"/>
              <a:t>值最大、最小，价值最大）筛选出来、当前准备进行扩展的结点，即当前进行处理的结点</a:t>
            </a:r>
          </a:p>
          <a:p>
            <a:pPr eaLnBrk="1" hangingPunct="1">
              <a:lnSpc>
                <a:spcPct val="125000"/>
              </a:lnSpc>
              <a:spcBef>
                <a:spcPct val="0"/>
              </a:spcBef>
              <a:buFontTx/>
              <a:buNone/>
            </a:pPr>
            <a:r>
              <a:rPr lang="zh-CN" altLang="en-US" sz="2600" baseline="0" dirty="0"/>
              <a:t>   </a:t>
            </a:r>
            <a:r>
              <a:rPr lang="en-US" altLang="zh-CN" sz="2600" dirty="0"/>
              <a:t>1) </a:t>
            </a:r>
            <a:r>
              <a:rPr lang="zh-CN" altLang="en-US" sz="2600" baseline="0" dirty="0"/>
              <a:t>评估每个活结点价值，按照价值最大化</a:t>
            </a:r>
            <a:r>
              <a:rPr lang="en-US" altLang="zh-CN" sz="2600" baseline="0" dirty="0"/>
              <a:t>/</a:t>
            </a:r>
            <a:r>
              <a:rPr lang="zh-CN" altLang="en-US" sz="2600" baseline="0" dirty="0"/>
              <a:t>最小化原则，从</a:t>
            </a:r>
          </a:p>
          <a:p>
            <a:pPr eaLnBrk="1" hangingPunct="1">
              <a:lnSpc>
                <a:spcPct val="125000"/>
              </a:lnSpc>
              <a:spcBef>
                <a:spcPct val="0"/>
              </a:spcBef>
              <a:buFontTx/>
              <a:buNone/>
            </a:pPr>
            <a:r>
              <a:rPr lang="en-US" altLang="zh-CN" sz="2600" baseline="0" dirty="0"/>
              <a:t>        ANT</a:t>
            </a:r>
            <a:r>
              <a:rPr lang="zh-CN" altLang="en-US" sz="2600" baseline="0" dirty="0"/>
              <a:t>中选取扩展结点</a:t>
            </a:r>
            <a:r>
              <a:rPr lang="en-US" altLang="zh-CN" sz="2600" baseline="0" dirty="0"/>
              <a:t> </a:t>
            </a:r>
            <a:r>
              <a:rPr lang="en-US" altLang="zh-CN" sz="2600" baseline="0" dirty="0" err="1"/>
              <a:t>e_node</a:t>
            </a:r>
            <a:endParaRPr lang="en-US" altLang="zh-CN" sz="2600" baseline="0" dirty="0"/>
          </a:p>
          <a:p>
            <a:pPr eaLnBrk="1" hangingPunct="1">
              <a:lnSpc>
                <a:spcPct val="125000"/>
              </a:lnSpc>
              <a:spcBef>
                <a:spcPct val="0"/>
              </a:spcBef>
              <a:buFontTx/>
              <a:buNone/>
            </a:pPr>
            <a:r>
              <a:rPr lang="zh-CN" altLang="en-US" sz="2600" baseline="0" dirty="0"/>
              <a:t>   </a:t>
            </a:r>
            <a:r>
              <a:rPr lang="en-US" altLang="zh-CN" sz="2600" baseline="0" dirty="0"/>
              <a:t>2</a:t>
            </a:r>
            <a:r>
              <a:rPr lang="en-US" altLang="zh-CN" sz="2600" dirty="0"/>
              <a:t>)</a:t>
            </a:r>
            <a:r>
              <a:rPr lang="zh-CN" altLang="en-US" sz="2600" dirty="0"/>
              <a:t> </a:t>
            </a:r>
            <a:r>
              <a:rPr lang="en-US" altLang="zh-CN" sz="2600" baseline="0" dirty="0" err="1"/>
              <a:t>e_node</a:t>
            </a:r>
            <a:r>
              <a:rPr lang="zh-CN" altLang="en-US" sz="2600" baseline="0" dirty="0"/>
              <a:t>扩展方式：</a:t>
            </a:r>
          </a:p>
          <a:p>
            <a:pPr eaLnBrk="1" hangingPunct="1">
              <a:lnSpc>
                <a:spcPct val="125000"/>
              </a:lnSpc>
              <a:spcBef>
                <a:spcPct val="0"/>
              </a:spcBef>
              <a:buFontTx/>
              <a:buNone/>
            </a:pPr>
            <a:r>
              <a:rPr lang="zh-CN" altLang="en-US" sz="2600" baseline="0" dirty="0"/>
              <a:t>        宽度优先，生成</a:t>
            </a:r>
            <a:r>
              <a:rPr lang="en-US" altLang="zh-CN" sz="2600" baseline="0" dirty="0" err="1"/>
              <a:t>e_node</a:t>
            </a:r>
            <a:r>
              <a:rPr lang="zh-CN" altLang="en-US" sz="2600" baseline="0" dirty="0"/>
              <a:t>的全部子节点；</a:t>
            </a:r>
          </a:p>
          <a:p>
            <a:pPr eaLnBrk="1" hangingPunct="1">
              <a:lnSpc>
                <a:spcPct val="125000"/>
              </a:lnSpc>
              <a:spcBef>
                <a:spcPct val="0"/>
              </a:spcBef>
              <a:buFontTx/>
              <a:buNone/>
            </a:pPr>
            <a:r>
              <a:rPr lang="zh-CN" altLang="en-US" sz="2600" baseline="0" dirty="0"/>
              <a:t>         评估这些子节点，满足界限约束、有可能产生更优解的</a:t>
            </a:r>
          </a:p>
          <a:p>
            <a:pPr eaLnBrk="1" hangingPunct="1">
              <a:lnSpc>
                <a:spcPct val="125000"/>
              </a:lnSpc>
              <a:spcBef>
                <a:spcPct val="0"/>
              </a:spcBef>
              <a:buFontTx/>
              <a:buNone/>
            </a:pPr>
            <a:r>
              <a:rPr lang="zh-CN" altLang="en-US" sz="2600" baseline="0" dirty="0"/>
              <a:t>        结点被作为活结点，加入</a:t>
            </a:r>
            <a:r>
              <a:rPr lang="en-US" altLang="zh-CN" sz="2600" baseline="0" dirty="0"/>
              <a:t>ANT</a:t>
            </a:r>
            <a:r>
              <a:rPr lang="zh-CN" altLang="en-US" sz="2600" baseline="0" dirty="0"/>
              <a:t>；</a:t>
            </a:r>
            <a:endParaRPr lang="en-US" altLang="zh-CN" sz="2600" baseline="0" dirty="0"/>
          </a:p>
          <a:p>
            <a:pPr eaLnBrk="1" hangingPunct="1">
              <a:lnSpc>
                <a:spcPct val="125000"/>
              </a:lnSpc>
              <a:spcBef>
                <a:spcPct val="0"/>
              </a:spcBef>
              <a:buFontTx/>
              <a:buNone/>
            </a:pPr>
            <a:r>
              <a:rPr lang="en-US" altLang="zh-CN" sz="2600" baseline="0" dirty="0"/>
              <a:t>        </a:t>
            </a:r>
            <a:r>
              <a:rPr lang="zh-CN" altLang="en-US" sz="2600" baseline="0" dirty="0"/>
              <a:t>不满足约束、或无法产生最优解的子节点被舍弃</a:t>
            </a:r>
            <a:r>
              <a:rPr lang="en-US" altLang="zh-CN" sz="2600" baseline="0" dirty="0"/>
              <a:t>—</a:t>
            </a:r>
            <a:r>
              <a:rPr lang="zh-CN" altLang="en-US" sz="2600" baseline="0" dirty="0"/>
              <a:t>剪枝</a:t>
            </a:r>
          </a:p>
          <a:p>
            <a:pPr eaLnBrk="1" hangingPunct="1">
              <a:lnSpc>
                <a:spcPct val="125000"/>
              </a:lnSpc>
              <a:spcBef>
                <a:spcPct val="0"/>
              </a:spcBef>
              <a:buFontTx/>
              <a:buNone/>
            </a:pPr>
            <a:r>
              <a:rPr lang="en-US" altLang="zh-CN" sz="2600" baseline="0" dirty="0"/>
              <a:t>   3</a:t>
            </a:r>
            <a:r>
              <a:rPr lang="en-US" altLang="zh-CN" sz="2600" dirty="0"/>
              <a:t>)</a:t>
            </a:r>
            <a:r>
              <a:rPr lang="zh-CN" altLang="en-US" sz="2600" dirty="0"/>
              <a:t> </a:t>
            </a:r>
            <a:r>
              <a:rPr lang="en-US" altLang="zh-CN" sz="2600" baseline="0" dirty="0" err="1"/>
              <a:t>e_node</a:t>
            </a:r>
            <a:r>
              <a:rPr lang="zh-CN" altLang="en-US" sz="2600" baseline="0" dirty="0"/>
              <a:t>结点被扩展后，该结点转换为死结点，以后将不会</a:t>
            </a:r>
          </a:p>
          <a:p>
            <a:pPr eaLnBrk="1" hangingPunct="1">
              <a:lnSpc>
                <a:spcPct val="125000"/>
              </a:lnSpc>
              <a:spcBef>
                <a:spcPct val="0"/>
              </a:spcBef>
              <a:buFontTx/>
              <a:buNone/>
            </a:pPr>
            <a:r>
              <a:rPr lang="zh-CN" altLang="en-US" sz="2600" baseline="0" dirty="0"/>
              <a:t>      被再搜索</a:t>
            </a:r>
            <a:endParaRPr lang="en-US" altLang="zh-CN" sz="2600" baseline="0" dirty="0"/>
          </a:p>
          <a:p>
            <a:pPr eaLnBrk="1" hangingPunct="1">
              <a:lnSpc>
                <a:spcPct val="125000"/>
              </a:lnSpc>
              <a:spcBef>
                <a:spcPct val="0"/>
              </a:spcBef>
              <a:buFontTx/>
              <a:buNone/>
            </a:pPr>
            <a:r>
              <a:rPr lang="zh-CN" altLang="en-US" sz="2600" baseline="0" dirty="0"/>
              <a:t>           </a:t>
            </a:r>
            <a:r>
              <a:rPr lang="zh-CN" altLang="en-US" sz="2600" b="1" baseline="0" dirty="0">
                <a:solidFill>
                  <a:srgbClr val="FF3300"/>
                </a:solidFill>
              </a:rPr>
              <a:t>活结点</a:t>
            </a:r>
            <a:r>
              <a:rPr lang="en-US" altLang="zh-CN" sz="2600" b="1" baseline="0" dirty="0">
                <a:solidFill>
                  <a:srgbClr val="FF3300"/>
                </a:solidFill>
                <a:sym typeface="Wingdings" pitchFamily="2" charset="2"/>
              </a:rPr>
              <a:t></a:t>
            </a:r>
            <a:r>
              <a:rPr lang="zh-CN" altLang="en-US" sz="2600" b="1" baseline="0" dirty="0">
                <a:solidFill>
                  <a:srgbClr val="FF3300"/>
                </a:solidFill>
              </a:rPr>
              <a:t>扩展结点</a:t>
            </a:r>
            <a:r>
              <a:rPr lang="en-US" altLang="zh-CN" sz="2600" b="1" baseline="0" dirty="0">
                <a:solidFill>
                  <a:srgbClr val="FF3300"/>
                </a:solidFill>
                <a:sym typeface="Wingdings" pitchFamily="2" charset="2"/>
              </a:rPr>
              <a:t></a:t>
            </a:r>
            <a:r>
              <a:rPr lang="zh-CN" altLang="en-US" sz="2600" b="1" baseline="0" dirty="0">
                <a:solidFill>
                  <a:srgbClr val="FF3300"/>
                </a:solidFill>
              </a:rPr>
              <a:t>死结点</a:t>
            </a:r>
            <a:endParaRPr lang="zh-CN" altLang="en-US" sz="2600" dirty="0"/>
          </a:p>
          <a:p>
            <a:endParaRPr lang="zh-CN" altLang="en-US" dirty="0"/>
          </a:p>
        </p:txBody>
      </p:sp>
      <p:sp>
        <p:nvSpPr>
          <p:cNvPr id="4" name="日期占位符 3">
            <a:extLst>
              <a:ext uri="{FF2B5EF4-FFF2-40B4-BE49-F238E27FC236}">
                <a16:creationId xmlns:a16="http://schemas.microsoft.com/office/drawing/2014/main" id="{3371AD13-224D-42CA-BB6E-21EBDFD3F2E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7C194A53-EBD8-447D-9DCE-A785B557AF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E7164B-C2F8-4A4C-85E4-0DB6F904E5B4}"/>
              </a:ext>
            </a:extLst>
          </p:cNvPr>
          <p:cNvSpPr>
            <a:spLocks noGrp="1"/>
          </p:cNvSpPr>
          <p:nvPr>
            <p:ph type="sldNum" sz="quarter" idx="12"/>
          </p:nvPr>
        </p:nvSpPr>
        <p:spPr/>
        <p:txBody>
          <a:bodyPr/>
          <a:lstStyle/>
          <a:p>
            <a:fld id="{EEA58A3B-43CE-4AA0-90B5-EB47AFAFEB34}" type="slidenum">
              <a:rPr lang="zh-CN" altLang="en-US" smtClean="0"/>
              <a:pPr/>
              <a:t>16</a:t>
            </a:fld>
            <a:endParaRPr lang="zh-CN" altLang="en-US" dirty="0"/>
          </a:p>
        </p:txBody>
      </p:sp>
    </p:spTree>
    <p:extLst>
      <p:ext uri="{BB962C8B-B14F-4D97-AF65-F5344CB8AC3E}">
        <p14:creationId xmlns:p14="http://schemas.microsoft.com/office/powerpoint/2010/main" val="268594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279FF0-6F9C-4B24-9DE7-3E2049E14A60}"/>
              </a:ext>
            </a:extLst>
          </p:cNvPr>
          <p:cNvSpPr>
            <a:spLocks noGrp="1"/>
          </p:cNvSpPr>
          <p:nvPr>
            <p:ph idx="1"/>
          </p:nvPr>
        </p:nvSpPr>
        <p:spPr/>
        <p:txBody>
          <a:bodyPr/>
          <a:lstStyle/>
          <a:p>
            <a:pPr lvl="2"/>
            <a:r>
              <a:rPr lang="en-US" altLang="zh-CN" baseline="0" dirty="0">
                <a:latin typeface="+mn-lt"/>
              </a:rPr>
              <a:t>E.g. </a:t>
            </a:r>
            <a:r>
              <a:rPr lang="zh-CN" altLang="en-US" baseline="0" dirty="0">
                <a:latin typeface="+mn-lt"/>
              </a:rPr>
              <a:t>如下图</a:t>
            </a:r>
          </a:p>
          <a:p>
            <a:pPr eaLnBrk="1" hangingPunct="1">
              <a:lnSpc>
                <a:spcPct val="125000"/>
              </a:lnSpc>
              <a:spcBef>
                <a:spcPct val="0"/>
              </a:spcBef>
              <a:buFontTx/>
              <a:buNone/>
            </a:pPr>
            <a:r>
              <a:rPr lang="zh-CN" altLang="en-US" sz="2400" baseline="0" dirty="0">
                <a:latin typeface="+mn-lt"/>
              </a:rPr>
              <a:t> </a:t>
            </a:r>
            <a:r>
              <a:rPr lang="en-US" altLang="zh-CN" sz="2400" baseline="0" dirty="0" err="1">
                <a:latin typeface="+mn-lt"/>
              </a:rPr>
              <a:t>i</a:t>
            </a:r>
            <a:r>
              <a:rPr lang="en-US" altLang="zh-CN" sz="2400" baseline="0" dirty="0">
                <a:latin typeface="+mn-lt"/>
              </a:rPr>
              <a:t>) </a:t>
            </a:r>
            <a:r>
              <a:rPr lang="zh-CN" altLang="en-US" sz="2400" baseline="0" dirty="0">
                <a:latin typeface="+mn-lt"/>
              </a:rPr>
              <a:t>从上图中的</a:t>
            </a:r>
            <a:r>
              <a:rPr lang="en-US" altLang="zh-CN" sz="2400" baseline="0" dirty="0">
                <a:latin typeface="+mn-lt"/>
              </a:rPr>
              <a:t>3</a:t>
            </a:r>
            <a:r>
              <a:rPr lang="zh-CN" altLang="en-US" sz="2400" baseline="0" dirty="0">
                <a:latin typeface="+mn-lt"/>
              </a:rPr>
              <a:t>个活结点</a:t>
            </a:r>
            <a:r>
              <a:rPr lang="en-US" altLang="zh-CN" sz="2400" baseline="0" dirty="0">
                <a:latin typeface="+mn-lt"/>
              </a:rPr>
              <a:t>G</a:t>
            </a:r>
            <a:r>
              <a:rPr lang="zh-CN" altLang="en-US" sz="2400" baseline="0" dirty="0">
                <a:latin typeface="+mn-lt"/>
              </a:rPr>
              <a:t>、</a:t>
            </a:r>
            <a:r>
              <a:rPr lang="en-US" altLang="zh-CN" sz="2400" baseline="0" dirty="0">
                <a:latin typeface="+mn-lt"/>
              </a:rPr>
              <a:t>D</a:t>
            </a:r>
            <a:r>
              <a:rPr lang="zh-CN" altLang="en-US" sz="2400" baseline="0" dirty="0">
                <a:latin typeface="+mn-lt"/>
              </a:rPr>
              <a:t>、</a:t>
            </a:r>
            <a:r>
              <a:rPr lang="en-US" altLang="zh-CN" sz="2400" baseline="0" dirty="0">
                <a:latin typeface="+mn-lt"/>
              </a:rPr>
              <a:t>E</a:t>
            </a:r>
            <a:r>
              <a:rPr lang="zh-CN" altLang="en-US" sz="2400" baseline="0" dirty="0">
                <a:latin typeface="+mn-lt"/>
              </a:rPr>
              <a:t>中，选择价值最大（最短路径上界最小）的结点</a:t>
            </a:r>
            <a:r>
              <a:rPr lang="en-US" altLang="zh-CN" sz="2400" baseline="0" dirty="0">
                <a:latin typeface="+mn-lt"/>
              </a:rPr>
              <a:t>D</a:t>
            </a:r>
            <a:r>
              <a:rPr lang="zh-CN" altLang="en-US" sz="2400" baseline="0" dirty="0">
                <a:latin typeface="+mn-lt"/>
              </a:rPr>
              <a:t>，作为扩展结点</a:t>
            </a:r>
            <a:endParaRPr lang="en-US" altLang="zh-CN" sz="2400" baseline="0" dirty="0">
              <a:latin typeface="+mn-lt"/>
            </a:endParaRPr>
          </a:p>
          <a:p>
            <a:endParaRPr lang="zh-CN" altLang="en-US" dirty="0"/>
          </a:p>
        </p:txBody>
      </p:sp>
      <p:sp>
        <p:nvSpPr>
          <p:cNvPr id="3" name="日期占位符 2">
            <a:extLst>
              <a:ext uri="{FF2B5EF4-FFF2-40B4-BE49-F238E27FC236}">
                <a16:creationId xmlns:a16="http://schemas.microsoft.com/office/drawing/2014/main" id="{57010C6E-4267-48B6-AA8F-1CF23605CDF7}"/>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8BFF7102-3825-4E66-AFFD-805B3FB275E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8D0D2D2-6FD8-43CD-BACF-14D7BC9EC678}"/>
              </a:ext>
            </a:extLst>
          </p:cNvPr>
          <p:cNvSpPr>
            <a:spLocks noGrp="1"/>
          </p:cNvSpPr>
          <p:nvPr>
            <p:ph type="sldNum" sz="quarter" idx="12"/>
          </p:nvPr>
        </p:nvSpPr>
        <p:spPr/>
        <p:txBody>
          <a:bodyPr/>
          <a:lstStyle/>
          <a:p>
            <a:fld id="{EEA58A3B-43CE-4AA0-90B5-EB47AFAFEB34}" type="slidenum">
              <a:rPr lang="zh-CN" altLang="en-US" smtClean="0"/>
              <a:pPr/>
              <a:t>17</a:t>
            </a:fld>
            <a:endParaRPr lang="zh-CN" altLang="en-US" dirty="0"/>
          </a:p>
        </p:txBody>
      </p:sp>
      <p:grpSp>
        <p:nvGrpSpPr>
          <p:cNvPr id="6" name="Group 43">
            <a:extLst>
              <a:ext uri="{FF2B5EF4-FFF2-40B4-BE49-F238E27FC236}">
                <a16:creationId xmlns:a16="http://schemas.microsoft.com/office/drawing/2014/main" id="{6A8982B1-2566-4738-B74E-890533B6034F}"/>
              </a:ext>
            </a:extLst>
          </p:cNvPr>
          <p:cNvGrpSpPr>
            <a:grpSpLocks/>
          </p:cNvGrpSpPr>
          <p:nvPr/>
        </p:nvGrpSpPr>
        <p:grpSpPr bwMode="auto">
          <a:xfrm>
            <a:off x="734397" y="1760073"/>
            <a:ext cx="7427913" cy="4554538"/>
            <a:chOff x="0" y="-10"/>
            <a:chExt cx="4679" cy="2869"/>
          </a:xfrm>
        </p:grpSpPr>
        <p:sp>
          <p:nvSpPr>
            <p:cNvPr id="7" name="Oval 4">
              <a:extLst>
                <a:ext uri="{FF2B5EF4-FFF2-40B4-BE49-F238E27FC236}">
                  <a16:creationId xmlns:a16="http://schemas.microsoft.com/office/drawing/2014/main" id="{A7BB7208-9788-4AFD-A826-87E84AB66CF7}"/>
                </a:ext>
              </a:extLst>
            </p:cNvPr>
            <p:cNvSpPr>
              <a:spLocks noChangeArrowheads="1"/>
            </p:cNvSpPr>
            <p:nvPr/>
          </p:nvSpPr>
          <p:spPr bwMode="auto">
            <a:xfrm>
              <a:off x="2452" y="547"/>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微软雅黑 Light" panose="020B0502040204020203" pitchFamily="34" charset="-122"/>
                  <a:ea typeface="微软雅黑 Light" panose="020B0502040204020203" pitchFamily="34" charset="-122"/>
                </a:rPr>
                <a:t>B</a:t>
              </a:r>
            </a:p>
          </p:txBody>
        </p:sp>
        <p:sp>
          <p:nvSpPr>
            <p:cNvPr id="8" name="Oval 5">
              <a:extLst>
                <a:ext uri="{FF2B5EF4-FFF2-40B4-BE49-F238E27FC236}">
                  <a16:creationId xmlns:a16="http://schemas.microsoft.com/office/drawing/2014/main" id="{2F1BB732-ABEC-45A1-BB67-BB4294576D8C}"/>
                </a:ext>
              </a:extLst>
            </p:cNvPr>
            <p:cNvSpPr>
              <a:spLocks noChangeArrowheads="1"/>
            </p:cNvSpPr>
            <p:nvPr/>
          </p:nvSpPr>
          <p:spPr bwMode="auto">
            <a:xfrm>
              <a:off x="1214" y="1183"/>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微软雅黑 Light" panose="020B0502040204020203" pitchFamily="34" charset="-122"/>
                  <a:ea typeface="微软雅黑 Light" panose="020B0502040204020203" pitchFamily="34" charset="-122"/>
                </a:rPr>
                <a:t>C</a:t>
              </a:r>
            </a:p>
          </p:txBody>
        </p:sp>
        <p:sp>
          <p:nvSpPr>
            <p:cNvPr id="9" name="Oval 6">
              <a:extLst>
                <a:ext uri="{FF2B5EF4-FFF2-40B4-BE49-F238E27FC236}">
                  <a16:creationId xmlns:a16="http://schemas.microsoft.com/office/drawing/2014/main" id="{CF2F8005-B5AA-409E-BB1D-4773AA5675E4}"/>
                </a:ext>
              </a:extLst>
            </p:cNvPr>
            <p:cNvSpPr>
              <a:spLocks noChangeArrowheads="1"/>
            </p:cNvSpPr>
            <p:nvPr/>
          </p:nvSpPr>
          <p:spPr bwMode="auto">
            <a:xfrm>
              <a:off x="712" y="1860"/>
              <a:ext cx="321"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微软雅黑 Light" panose="020B0502040204020203" pitchFamily="34" charset="-122"/>
                  <a:ea typeface="微软雅黑 Light" panose="020B0502040204020203" pitchFamily="34" charset="-122"/>
                </a:rPr>
                <a:t>F</a:t>
              </a:r>
            </a:p>
          </p:txBody>
        </p:sp>
        <p:sp>
          <p:nvSpPr>
            <p:cNvPr id="10" name="Oval 7">
              <a:extLst>
                <a:ext uri="{FF2B5EF4-FFF2-40B4-BE49-F238E27FC236}">
                  <a16:creationId xmlns:a16="http://schemas.microsoft.com/office/drawing/2014/main" id="{266A8AE8-76F9-4CD4-AA3C-E553FD511FE7}"/>
                </a:ext>
              </a:extLst>
            </p:cNvPr>
            <p:cNvSpPr>
              <a:spLocks noChangeArrowheads="1"/>
            </p:cNvSpPr>
            <p:nvPr/>
          </p:nvSpPr>
          <p:spPr bwMode="auto">
            <a:xfrm>
              <a:off x="4116" y="1184"/>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微软雅黑 Light" panose="020B0502040204020203" pitchFamily="34" charset="-122"/>
                  <a:ea typeface="微软雅黑 Light" panose="020B0502040204020203" pitchFamily="34" charset="-122"/>
                </a:rPr>
                <a:t>E</a:t>
              </a:r>
            </a:p>
          </p:txBody>
        </p:sp>
        <p:sp>
          <p:nvSpPr>
            <p:cNvPr id="11" name="Oval 8">
              <a:extLst>
                <a:ext uri="{FF2B5EF4-FFF2-40B4-BE49-F238E27FC236}">
                  <a16:creationId xmlns:a16="http://schemas.microsoft.com/office/drawing/2014/main" id="{037EE93A-31BA-411F-AD8E-3D4C129FEABA}"/>
                </a:ext>
              </a:extLst>
            </p:cNvPr>
            <p:cNvSpPr>
              <a:spLocks noChangeArrowheads="1"/>
            </p:cNvSpPr>
            <p:nvPr/>
          </p:nvSpPr>
          <p:spPr bwMode="auto">
            <a:xfrm>
              <a:off x="697" y="2498"/>
              <a:ext cx="321"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微软雅黑 Light" panose="020B0502040204020203" pitchFamily="34" charset="-122"/>
                  <a:ea typeface="微软雅黑 Light" panose="020B0502040204020203" pitchFamily="34" charset="-122"/>
                </a:rPr>
                <a:t>L</a:t>
              </a:r>
            </a:p>
          </p:txBody>
        </p:sp>
        <p:sp>
          <p:nvSpPr>
            <p:cNvPr id="12" name="Line 9">
              <a:extLst>
                <a:ext uri="{FF2B5EF4-FFF2-40B4-BE49-F238E27FC236}">
                  <a16:creationId xmlns:a16="http://schemas.microsoft.com/office/drawing/2014/main" id="{B33C5514-33BC-4941-A5DC-3230332CDE3E}"/>
                </a:ext>
              </a:extLst>
            </p:cNvPr>
            <p:cNvSpPr>
              <a:spLocks noChangeShapeType="1"/>
            </p:cNvSpPr>
            <p:nvPr/>
          </p:nvSpPr>
          <p:spPr bwMode="auto">
            <a:xfrm flipH="1">
              <a:off x="1485" y="816"/>
              <a:ext cx="1006" cy="4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13" name="Line 10">
              <a:extLst>
                <a:ext uri="{FF2B5EF4-FFF2-40B4-BE49-F238E27FC236}">
                  <a16:creationId xmlns:a16="http://schemas.microsoft.com/office/drawing/2014/main" id="{99CE7BB4-5252-4778-B8A3-E6CC97DE1276}"/>
                </a:ext>
              </a:extLst>
            </p:cNvPr>
            <p:cNvSpPr>
              <a:spLocks noChangeShapeType="1"/>
            </p:cNvSpPr>
            <p:nvPr/>
          </p:nvSpPr>
          <p:spPr bwMode="auto">
            <a:xfrm>
              <a:off x="2762" y="776"/>
              <a:ext cx="1393"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14" name="Line 11">
              <a:extLst>
                <a:ext uri="{FF2B5EF4-FFF2-40B4-BE49-F238E27FC236}">
                  <a16:creationId xmlns:a16="http://schemas.microsoft.com/office/drawing/2014/main" id="{89FAA4FC-A9FE-4A1B-AF7A-84F635CE728F}"/>
                </a:ext>
              </a:extLst>
            </p:cNvPr>
            <p:cNvSpPr>
              <a:spLocks noChangeShapeType="1"/>
            </p:cNvSpPr>
            <p:nvPr/>
          </p:nvSpPr>
          <p:spPr bwMode="auto">
            <a:xfrm flipH="1">
              <a:off x="944" y="1492"/>
              <a:ext cx="348" cy="39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15" name="Line 12">
              <a:extLst>
                <a:ext uri="{FF2B5EF4-FFF2-40B4-BE49-F238E27FC236}">
                  <a16:creationId xmlns:a16="http://schemas.microsoft.com/office/drawing/2014/main" id="{F8E75B40-7F85-44C1-8802-D8B551A4D32B}"/>
                </a:ext>
              </a:extLst>
            </p:cNvPr>
            <p:cNvSpPr>
              <a:spLocks noChangeShapeType="1"/>
            </p:cNvSpPr>
            <p:nvPr/>
          </p:nvSpPr>
          <p:spPr bwMode="auto">
            <a:xfrm>
              <a:off x="867" y="2169"/>
              <a:ext cx="0"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16" name="Text Box 13">
              <a:extLst>
                <a:ext uri="{FF2B5EF4-FFF2-40B4-BE49-F238E27FC236}">
                  <a16:creationId xmlns:a16="http://schemas.microsoft.com/office/drawing/2014/main" id="{8249A5FC-0985-474D-AAAF-17E3EACDD2A1}"/>
                </a:ext>
              </a:extLst>
            </p:cNvPr>
            <p:cNvSpPr txBox="1">
              <a:spLocks noChangeArrowheads="1"/>
            </p:cNvSpPr>
            <p:nvPr/>
          </p:nvSpPr>
          <p:spPr bwMode="auto">
            <a:xfrm>
              <a:off x="1950" y="8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2</a:t>
              </a:r>
            </a:p>
          </p:txBody>
        </p:sp>
        <p:sp>
          <p:nvSpPr>
            <p:cNvPr id="17" name="Text Box 14">
              <a:extLst>
                <a:ext uri="{FF2B5EF4-FFF2-40B4-BE49-F238E27FC236}">
                  <a16:creationId xmlns:a16="http://schemas.microsoft.com/office/drawing/2014/main" id="{51BCB29F-BABD-4C1A-85CC-8A595D66275F}"/>
                </a:ext>
              </a:extLst>
            </p:cNvPr>
            <p:cNvSpPr txBox="1">
              <a:spLocks noChangeArrowheads="1"/>
            </p:cNvSpPr>
            <p:nvPr/>
          </p:nvSpPr>
          <p:spPr bwMode="auto">
            <a:xfrm>
              <a:off x="94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3</a:t>
              </a:r>
            </a:p>
          </p:txBody>
        </p:sp>
        <p:sp>
          <p:nvSpPr>
            <p:cNvPr id="18" name="Text Box 15">
              <a:extLst>
                <a:ext uri="{FF2B5EF4-FFF2-40B4-BE49-F238E27FC236}">
                  <a16:creationId xmlns:a16="http://schemas.microsoft.com/office/drawing/2014/main" id="{8FCE1623-1886-48A0-A3DB-8F22C01CF8B3}"/>
                </a:ext>
              </a:extLst>
            </p:cNvPr>
            <p:cNvSpPr txBox="1">
              <a:spLocks noChangeArrowheads="1"/>
            </p:cNvSpPr>
            <p:nvPr/>
          </p:nvSpPr>
          <p:spPr bwMode="auto">
            <a:xfrm>
              <a:off x="713" y="2289"/>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4</a:t>
              </a:r>
            </a:p>
          </p:txBody>
        </p:sp>
        <p:sp>
          <p:nvSpPr>
            <p:cNvPr id="19" name="Text Box 16">
              <a:extLst>
                <a:ext uri="{FF2B5EF4-FFF2-40B4-BE49-F238E27FC236}">
                  <a16:creationId xmlns:a16="http://schemas.microsoft.com/office/drawing/2014/main" id="{C6604217-9821-46DE-A226-07B00089FFFD}"/>
                </a:ext>
              </a:extLst>
            </p:cNvPr>
            <p:cNvSpPr txBox="1">
              <a:spLocks noChangeArrowheads="1"/>
            </p:cNvSpPr>
            <p:nvPr/>
          </p:nvSpPr>
          <p:spPr bwMode="auto">
            <a:xfrm>
              <a:off x="3458" y="856"/>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4</a:t>
              </a:r>
            </a:p>
          </p:txBody>
        </p:sp>
        <p:sp>
          <p:nvSpPr>
            <p:cNvPr id="20" name="Oval 17">
              <a:extLst>
                <a:ext uri="{FF2B5EF4-FFF2-40B4-BE49-F238E27FC236}">
                  <a16:creationId xmlns:a16="http://schemas.microsoft.com/office/drawing/2014/main" id="{01A5E3B3-EDB7-486D-A9E9-E6ADB7CFF402}"/>
                </a:ext>
              </a:extLst>
            </p:cNvPr>
            <p:cNvSpPr>
              <a:spLocks noChangeArrowheads="1"/>
            </p:cNvSpPr>
            <p:nvPr/>
          </p:nvSpPr>
          <p:spPr bwMode="auto">
            <a:xfrm>
              <a:off x="2453" y="-10"/>
              <a:ext cx="322" cy="35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微软雅黑 Light" panose="020B0502040204020203" pitchFamily="34" charset="-122"/>
                  <a:ea typeface="微软雅黑 Light" panose="020B0502040204020203" pitchFamily="34" charset="-122"/>
                </a:rPr>
                <a:t>A</a:t>
              </a:r>
            </a:p>
          </p:txBody>
        </p:sp>
        <p:sp>
          <p:nvSpPr>
            <p:cNvPr id="21" name="Line 18">
              <a:extLst>
                <a:ext uri="{FF2B5EF4-FFF2-40B4-BE49-F238E27FC236}">
                  <a16:creationId xmlns:a16="http://schemas.microsoft.com/office/drawing/2014/main" id="{0251FC2F-BA4A-4B68-8A66-E5C670A8CEE5}"/>
                </a:ext>
              </a:extLst>
            </p:cNvPr>
            <p:cNvSpPr>
              <a:spLocks noChangeShapeType="1"/>
            </p:cNvSpPr>
            <p:nvPr/>
          </p:nvSpPr>
          <p:spPr bwMode="auto">
            <a:xfrm>
              <a:off x="2602" y="331"/>
              <a:ext cx="6" cy="24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22" name="Text Box 19">
              <a:extLst>
                <a:ext uri="{FF2B5EF4-FFF2-40B4-BE49-F238E27FC236}">
                  <a16:creationId xmlns:a16="http://schemas.microsoft.com/office/drawing/2014/main" id="{AABA8CCA-9776-4400-AFE2-843CE5BFADE1}"/>
                </a:ext>
              </a:extLst>
            </p:cNvPr>
            <p:cNvSpPr txBox="1">
              <a:spLocks noChangeArrowheads="1"/>
            </p:cNvSpPr>
            <p:nvPr/>
          </p:nvSpPr>
          <p:spPr bwMode="auto">
            <a:xfrm>
              <a:off x="2330" y="376"/>
              <a:ext cx="1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1</a:t>
              </a:r>
            </a:p>
          </p:txBody>
        </p:sp>
        <p:sp>
          <p:nvSpPr>
            <p:cNvPr id="23" name="Line 21">
              <a:extLst>
                <a:ext uri="{FF2B5EF4-FFF2-40B4-BE49-F238E27FC236}">
                  <a16:creationId xmlns:a16="http://schemas.microsoft.com/office/drawing/2014/main" id="{F919BC19-82A2-44B9-A9F0-FF064E7FC7C6}"/>
                </a:ext>
              </a:extLst>
            </p:cNvPr>
            <p:cNvSpPr>
              <a:spLocks noChangeShapeType="1"/>
            </p:cNvSpPr>
            <p:nvPr/>
          </p:nvSpPr>
          <p:spPr bwMode="auto">
            <a:xfrm>
              <a:off x="1448" y="1492"/>
              <a:ext cx="116" cy="3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24" name="Text Box 22">
              <a:extLst>
                <a:ext uri="{FF2B5EF4-FFF2-40B4-BE49-F238E27FC236}">
                  <a16:creationId xmlns:a16="http://schemas.microsoft.com/office/drawing/2014/main" id="{F1ECFE09-2605-42EF-A560-83D1B51BC8F4}"/>
                </a:ext>
              </a:extLst>
            </p:cNvPr>
            <p:cNvSpPr txBox="1">
              <a:spLocks noChangeArrowheads="1"/>
            </p:cNvSpPr>
            <p:nvPr/>
          </p:nvSpPr>
          <p:spPr bwMode="auto">
            <a:xfrm>
              <a:off x="1514" y="1584"/>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4</a:t>
              </a:r>
            </a:p>
          </p:txBody>
        </p:sp>
        <p:sp>
          <p:nvSpPr>
            <p:cNvPr id="25" name="Oval 23">
              <a:extLst>
                <a:ext uri="{FF2B5EF4-FFF2-40B4-BE49-F238E27FC236}">
                  <a16:creationId xmlns:a16="http://schemas.microsoft.com/office/drawing/2014/main" id="{8A48BC4A-A7C9-4B2E-B719-CF5B2FD54F6C}"/>
                </a:ext>
              </a:extLst>
            </p:cNvPr>
            <p:cNvSpPr>
              <a:spLocks noChangeArrowheads="1"/>
            </p:cNvSpPr>
            <p:nvPr/>
          </p:nvSpPr>
          <p:spPr bwMode="auto">
            <a:xfrm>
              <a:off x="1407" y="1850"/>
              <a:ext cx="321"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微软雅黑 Light" panose="020B0502040204020203" pitchFamily="34" charset="-122"/>
                  <a:ea typeface="微软雅黑 Light" panose="020B0502040204020203" pitchFamily="34" charset="-122"/>
                </a:rPr>
                <a:t>G</a:t>
              </a:r>
            </a:p>
          </p:txBody>
        </p:sp>
        <p:sp>
          <p:nvSpPr>
            <p:cNvPr id="26" name="Line 24">
              <a:extLst>
                <a:ext uri="{FF2B5EF4-FFF2-40B4-BE49-F238E27FC236}">
                  <a16:creationId xmlns:a16="http://schemas.microsoft.com/office/drawing/2014/main" id="{00369490-3A60-443E-8435-A9C4D7DE9EBE}"/>
                </a:ext>
              </a:extLst>
            </p:cNvPr>
            <p:cNvSpPr>
              <a:spLocks noChangeShapeType="1"/>
            </p:cNvSpPr>
            <p:nvPr/>
          </p:nvSpPr>
          <p:spPr bwMode="auto">
            <a:xfrm>
              <a:off x="2640" y="868"/>
              <a:ext cx="97" cy="34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27" name="Text Box 25">
              <a:extLst>
                <a:ext uri="{FF2B5EF4-FFF2-40B4-BE49-F238E27FC236}">
                  <a16:creationId xmlns:a16="http://schemas.microsoft.com/office/drawing/2014/main" id="{CA8CB7BE-7B94-4DFB-A4AA-62486F1FB6D4}"/>
                </a:ext>
              </a:extLst>
            </p:cNvPr>
            <p:cNvSpPr txBox="1">
              <a:spLocks noChangeArrowheads="1"/>
            </p:cNvSpPr>
            <p:nvPr/>
          </p:nvSpPr>
          <p:spPr bwMode="auto">
            <a:xfrm>
              <a:off x="2713" y="90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微软雅黑 Light" panose="020B0502040204020203" pitchFamily="34" charset="-122"/>
                  <a:ea typeface="微软雅黑 Light" panose="020B0502040204020203" pitchFamily="34" charset="-122"/>
                </a:rPr>
                <a:t>3</a:t>
              </a:r>
            </a:p>
          </p:txBody>
        </p:sp>
        <p:sp>
          <p:nvSpPr>
            <p:cNvPr id="28" name="Line 26">
              <a:extLst>
                <a:ext uri="{FF2B5EF4-FFF2-40B4-BE49-F238E27FC236}">
                  <a16:creationId xmlns:a16="http://schemas.microsoft.com/office/drawing/2014/main" id="{FC8DAB3B-8573-4F66-B837-8938B652C172}"/>
                </a:ext>
              </a:extLst>
            </p:cNvPr>
            <p:cNvSpPr>
              <a:spLocks noChangeShapeType="1"/>
            </p:cNvSpPr>
            <p:nvPr/>
          </p:nvSpPr>
          <p:spPr bwMode="auto">
            <a:xfrm>
              <a:off x="94" y="697"/>
              <a:ext cx="2050"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29" name="Line 27">
              <a:extLst>
                <a:ext uri="{FF2B5EF4-FFF2-40B4-BE49-F238E27FC236}">
                  <a16:creationId xmlns:a16="http://schemas.microsoft.com/office/drawing/2014/main" id="{2961C4BE-2495-457F-B77B-5BB77E0F62DD}"/>
                </a:ext>
              </a:extLst>
            </p:cNvPr>
            <p:cNvSpPr>
              <a:spLocks noChangeShapeType="1"/>
            </p:cNvSpPr>
            <p:nvPr/>
          </p:nvSpPr>
          <p:spPr bwMode="auto">
            <a:xfrm>
              <a:off x="133" y="1334"/>
              <a:ext cx="108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30" name="Line 28">
              <a:extLst>
                <a:ext uri="{FF2B5EF4-FFF2-40B4-BE49-F238E27FC236}">
                  <a16:creationId xmlns:a16="http://schemas.microsoft.com/office/drawing/2014/main" id="{626CA72B-9F05-45DC-8BF1-A78FEBD70C78}"/>
                </a:ext>
              </a:extLst>
            </p:cNvPr>
            <p:cNvSpPr>
              <a:spLocks noChangeShapeType="1"/>
            </p:cNvSpPr>
            <p:nvPr/>
          </p:nvSpPr>
          <p:spPr bwMode="auto">
            <a:xfrm>
              <a:off x="16" y="2010"/>
              <a:ext cx="698"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31" name="Line 29">
              <a:extLst>
                <a:ext uri="{FF2B5EF4-FFF2-40B4-BE49-F238E27FC236}">
                  <a16:creationId xmlns:a16="http://schemas.microsoft.com/office/drawing/2014/main" id="{AE2288A3-1B04-47E8-B3EA-7C60D55F5BFA}"/>
                </a:ext>
              </a:extLst>
            </p:cNvPr>
            <p:cNvSpPr>
              <a:spLocks noChangeShapeType="1"/>
            </p:cNvSpPr>
            <p:nvPr/>
          </p:nvSpPr>
          <p:spPr bwMode="auto">
            <a:xfrm>
              <a:off x="0" y="2687"/>
              <a:ext cx="697"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32" name="Text Box 30">
              <a:extLst>
                <a:ext uri="{FF2B5EF4-FFF2-40B4-BE49-F238E27FC236}">
                  <a16:creationId xmlns:a16="http://schemas.microsoft.com/office/drawing/2014/main" id="{D0FE99A0-EAEB-4CCA-961E-B9A8411ECCE3}"/>
                </a:ext>
              </a:extLst>
            </p:cNvPr>
            <p:cNvSpPr txBox="1">
              <a:spLocks noChangeArrowheads="1"/>
            </p:cNvSpPr>
            <p:nvPr/>
          </p:nvSpPr>
          <p:spPr bwMode="auto">
            <a:xfrm>
              <a:off x="249" y="378"/>
              <a:ext cx="4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微软雅黑 Light" panose="020B0502040204020203" pitchFamily="34" charset="-122"/>
                  <a:ea typeface="微软雅黑 Light" panose="020B0502040204020203" pitchFamily="34" charset="-122"/>
                </a:rPr>
                <a:t>第</a:t>
              </a:r>
              <a:r>
                <a:rPr lang="en-US" altLang="zh-CN" sz="1800" baseline="0" dirty="0">
                  <a:solidFill>
                    <a:srgbClr val="FF3300"/>
                  </a:solidFill>
                  <a:latin typeface="微软雅黑 Light" panose="020B0502040204020203" pitchFamily="34" charset="-122"/>
                  <a:ea typeface="微软雅黑 Light" panose="020B0502040204020203" pitchFamily="34" charset="-122"/>
                </a:rPr>
                <a:t>1</a:t>
              </a:r>
              <a:r>
                <a:rPr lang="zh-CN" altLang="en-US" sz="1800" baseline="0" dirty="0">
                  <a:solidFill>
                    <a:srgbClr val="FF3300"/>
                  </a:solidFill>
                  <a:latin typeface="微软雅黑 Light" panose="020B0502040204020203" pitchFamily="34" charset="-122"/>
                  <a:ea typeface="微软雅黑 Light" panose="020B0502040204020203" pitchFamily="34" charset="-122"/>
                </a:rPr>
                <a:t>步</a:t>
              </a:r>
            </a:p>
          </p:txBody>
        </p:sp>
        <p:sp>
          <p:nvSpPr>
            <p:cNvPr id="33" name="Text Box 31">
              <a:extLst>
                <a:ext uri="{FF2B5EF4-FFF2-40B4-BE49-F238E27FC236}">
                  <a16:creationId xmlns:a16="http://schemas.microsoft.com/office/drawing/2014/main" id="{47746470-5061-4253-AACC-96F579BCEC30}"/>
                </a:ext>
              </a:extLst>
            </p:cNvPr>
            <p:cNvSpPr txBox="1">
              <a:spLocks noChangeArrowheads="1"/>
            </p:cNvSpPr>
            <p:nvPr/>
          </p:nvSpPr>
          <p:spPr bwMode="auto">
            <a:xfrm>
              <a:off x="210" y="896"/>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solidFill>
                    <a:srgbClr val="FF3300"/>
                  </a:solidFill>
                  <a:latin typeface="微软雅黑 Light" panose="020B0502040204020203" pitchFamily="34" charset="-122"/>
                  <a:ea typeface="微软雅黑 Light" panose="020B0502040204020203" pitchFamily="34" charset="-122"/>
                </a:rPr>
                <a:t>第</a:t>
              </a:r>
              <a:r>
                <a:rPr lang="en-US" altLang="zh-CN" sz="1800" baseline="0" dirty="0">
                  <a:solidFill>
                    <a:srgbClr val="FF3300"/>
                  </a:solidFill>
                  <a:latin typeface="微软雅黑 Light" panose="020B0502040204020203" pitchFamily="34" charset="-122"/>
                  <a:ea typeface="微软雅黑 Light" panose="020B0502040204020203" pitchFamily="34" charset="-122"/>
                </a:rPr>
                <a:t>2</a:t>
              </a:r>
              <a:r>
                <a:rPr lang="zh-CN" altLang="en-US" sz="1800" baseline="0" dirty="0">
                  <a:solidFill>
                    <a:srgbClr val="FF3300"/>
                  </a:solidFill>
                  <a:latin typeface="微软雅黑 Light" panose="020B0502040204020203" pitchFamily="34" charset="-122"/>
                  <a:ea typeface="微软雅黑 Light" panose="020B0502040204020203" pitchFamily="34" charset="-122"/>
                </a:rPr>
                <a:t>步</a:t>
              </a:r>
            </a:p>
          </p:txBody>
        </p:sp>
        <p:sp>
          <p:nvSpPr>
            <p:cNvPr id="34" name="Text Box 32">
              <a:extLst>
                <a:ext uri="{FF2B5EF4-FFF2-40B4-BE49-F238E27FC236}">
                  <a16:creationId xmlns:a16="http://schemas.microsoft.com/office/drawing/2014/main" id="{C61CB52A-33A7-4F0B-A115-1BA83236A8DF}"/>
                </a:ext>
              </a:extLst>
            </p:cNvPr>
            <p:cNvSpPr txBox="1">
              <a:spLocks noChangeArrowheads="1"/>
            </p:cNvSpPr>
            <p:nvPr/>
          </p:nvSpPr>
          <p:spPr bwMode="auto">
            <a:xfrm>
              <a:off x="94" y="1572"/>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微软雅黑 Light" panose="020B0502040204020203" pitchFamily="34" charset="-122"/>
                  <a:ea typeface="微软雅黑 Light" panose="020B0502040204020203" pitchFamily="34" charset="-122"/>
                </a:rPr>
                <a:t>第</a:t>
              </a:r>
              <a:r>
                <a:rPr lang="en-US" altLang="zh-CN" sz="1800" baseline="0">
                  <a:solidFill>
                    <a:srgbClr val="FF3300"/>
                  </a:solidFill>
                  <a:latin typeface="微软雅黑 Light" panose="020B0502040204020203" pitchFamily="34" charset="-122"/>
                  <a:ea typeface="微软雅黑 Light" panose="020B0502040204020203" pitchFamily="34" charset="-122"/>
                </a:rPr>
                <a:t>3</a:t>
              </a:r>
              <a:r>
                <a:rPr lang="zh-CN" altLang="en-US" sz="1800" baseline="0">
                  <a:solidFill>
                    <a:srgbClr val="FF3300"/>
                  </a:solidFill>
                  <a:latin typeface="微软雅黑 Light" panose="020B0502040204020203" pitchFamily="34" charset="-122"/>
                  <a:ea typeface="微软雅黑 Light" panose="020B0502040204020203" pitchFamily="34" charset="-122"/>
                </a:rPr>
                <a:t>步</a:t>
              </a:r>
            </a:p>
          </p:txBody>
        </p:sp>
        <p:sp>
          <p:nvSpPr>
            <p:cNvPr id="35" name="Text Box 33">
              <a:extLst>
                <a:ext uri="{FF2B5EF4-FFF2-40B4-BE49-F238E27FC236}">
                  <a16:creationId xmlns:a16="http://schemas.microsoft.com/office/drawing/2014/main" id="{C145798E-20D9-4F3E-B9CC-81B5FC6BA287}"/>
                </a:ext>
              </a:extLst>
            </p:cNvPr>
            <p:cNvSpPr txBox="1">
              <a:spLocks noChangeArrowheads="1"/>
            </p:cNvSpPr>
            <p:nvPr/>
          </p:nvSpPr>
          <p:spPr bwMode="auto">
            <a:xfrm>
              <a:off x="107" y="2236"/>
              <a:ext cx="4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微软雅黑 Light" panose="020B0502040204020203" pitchFamily="34" charset="-122"/>
                  <a:ea typeface="微软雅黑 Light" panose="020B0502040204020203" pitchFamily="34" charset="-122"/>
                </a:rPr>
                <a:t>第</a:t>
              </a:r>
              <a:r>
                <a:rPr lang="en-US" altLang="zh-CN" sz="1800" baseline="0">
                  <a:solidFill>
                    <a:srgbClr val="FF3300"/>
                  </a:solidFill>
                  <a:latin typeface="微软雅黑 Light" panose="020B0502040204020203" pitchFamily="34" charset="-122"/>
                  <a:ea typeface="微软雅黑 Light" panose="020B0502040204020203" pitchFamily="34" charset="-122"/>
                </a:rPr>
                <a:t>4</a:t>
              </a:r>
              <a:r>
                <a:rPr lang="zh-CN" altLang="en-US" sz="1800" baseline="0">
                  <a:solidFill>
                    <a:srgbClr val="FF3300"/>
                  </a:solidFill>
                  <a:latin typeface="微软雅黑 Light" panose="020B0502040204020203" pitchFamily="34" charset="-122"/>
                  <a:ea typeface="微软雅黑 Light" panose="020B0502040204020203" pitchFamily="34" charset="-122"/>
                </a:rPr>
                <a:t>步</a:t>
              </a:r>
            </a:p>
          </p:txBody>
        </p:sp>
        <p:sp>
          <p:nvSpPr>
            <p:cNvPr id="36" name="Rectangle 34">
              <a:extLst>
                <a:ext uri="{FF2B5EF4-FFF2-40B4-BE49-F238E27FC236}">
                  <a16:creationId xmlns:a16="http://schemas.microsoft.com/office/drawing/2014/main" id="{078D8C83-C17A-418D-8221-2842186E664B}"/>
                </a:ext>
              </a:extLst>
            </p:cNvPr>
            <p:cNvSpPr>
              <a:spLocks noChangeArrowheads="1"/>
            </p:cNvSpPr>
            <p:nvPr/>
          </p:nvSpPr>
          <p:spPr bwMode="auto">
            <a:xfrm>
              <a:off x="2573" y="1212"/>
              <a:ext cx="343" cy="235"/>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baseline="0">
                  <a:latin typeface="微软雅黑 Light" panose="020B0502040204020203" pitchFamily="34" charset="-122"/>
                  <a:ea typeface="微软雅黑 Light" panose="020B0502040204020203" pitchFamily="34" charset="-122"/>
                </a:rPr>
                <a:t>D</a:t>
              </a:r>
            </a:p>
          </p:txBody>
        </p:sp>
        <p:sp>
          <p:nvSpPr>
            <p:cNvPr id="37" name="Oval 37">
              <a:extLst>
                <a:ext uri="{FF2B5EF4-FFF2-40B4-BE49-F238E27FC236}">
                  <a16:creationId xmlns:a16="http://schemas.microsoft.com/office/drawing/2014/main" id="{79E622FB-5D67-440E-8352-A47752A78F41}"/>
                </a:ext>
              </a:extLst>
            </p:cNvPr>
            <p:cNvSpPr>
              <a:spLocks noChangeArrowheads="1"/>
            </p:cNvSpPr>
            <p:nvPr/>
          </p:nvSpPr>
          <p:spPr bwMode="auto">
            <a:xfrm>
              <a:off x="1432" y="2532"/>
              <a:ext cx="282" cy="327"/>
            </a:xfrm>
            <a:prstGeom prst="ellipse">
              <a:avLst/>
            </a:prstGeom>
            <a:solidFill>
              <a:srgbClr val="DDDDDD"/>
            </a:solidFill>
            <a:ln w="6350">
              <a:solidFill>
                <a:schemeClr val="tx1"/>
              </a:solidFill>
              <a:prstDash val="dash"/>
              <a:round/>
              <a:headEnd/>
              <a:tailEnd/>
            </a:ln>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latin typeface="微软雅黑 Light" panose="020B0502040204020203" pitchFamily="34" charset="-122"/>
                <a:ea typeface="微软雅黑 Light" panose="020B0502040204020203" pitchFamily="34" charset="-122"/>
              </a:endParaRPr>
            </a:p>
          </p:txBody>
        </p:sp>
        <p:sp>
          <p:nvSpPr>
            <p:cNvPr id="38" name="Line 38">
              <a:extLst>
                <a:ext uri="{FF2B5EF4-FFF2-40B4-BE49-F238E27FC236}">
                  <a16:creationId xmlns:a16="http://schemas.microsoft.com/office/drawing/2014/main" id="{D8CEC534-DECF-4E9B-9B46-B1ADD1FEA012}"/>
                </a:ext>
              </a:extLst>
            </p:cNvPr>
            <p:cNvSpPr>
              <a:spLocks noChangeShapeType="1"/>
            </p:cNvSpPr>
            <p:nvPr/>
          </p:nvSpPr>
          <p:spPr bwMode="auto">
            <a:xfrm>
              <a:off x="1573" y="2214"/>
              <a:ext cx="0" cy="31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39" name="Oval 39">
              <a:extLst>
                <a:ext uri="{FF2B5EF4-FFF2-40B4-BE49-F238E27FC236}">
                  <a16:creationId xmlns:a16="http://schemas.microsoft.com/office/drawing/2014/main" id="{98B8EA7B-94E3-4960-9173-45DA2AC8C75D}"/>
                </a:ext>
              </a:extLst>
            </p:cNvPr>
            <p:cNvSpPr>
              <a:spLocks noChangeArrowheads="1"/>
            </p:cNvSpPr>
            <p:nvPr/>
          </p:nvSpPr>
          <p:spPr bwMode="auto">
            <a:xfrm>
              <a:off x="3939" y="1975"/>
              <a:ext cx="287" cy="327"/>
            </a:xfrm>
            <a:prstGeom prst="ellipse">
              <a:avLst/>
            </a:prstGeom>
            <a:solidFill>
              <a:srgbClr val="DDDDDD"/>
            </a:solidFill>
            <a:ln w="6350">
              <a:solidFill>
                <a:schemeClr val="tx1"/>
              </a:solidFill>
              <a:prstDash val="dash"/>
              <a:round/>
              <a:headEnd/>
              <a:tailEnd/>
            </a:ln>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latin typeface="微软雅黑 Light" panose="020B0502040204020203" pitchFamily="34" charset="-122"/>
                <a:ea typeface="微软雅黑 Light" panose="020B0502040204020203" pitchFamily="34" charset="-122"/>
              </a:endParaRPr>
            </a:p>
          </p:txBody>
        </p:sp>
        <p:sp>
          <p:nvSpPr>
            <p:cNvPr id="40" name="Line 40">
              <a:extLst>
                <a:ext uri="{FF2B5EF4-FFF2-40B4-BE49-F238E27FC236}">
                  <a16:creationId xmlns:a16="http://schemas.microsoft.com/office/drawing/2014/main" id="{FD1D15F7-A617-402D-AFF8-1508A2BC47E7}"/>
                </a:ext>
              </a:extLst>
            </p:cNvPr>
            <p:cNvSpPr>
              <a:spLocks noChangeShapeType="1"/>
            </p:cNvSpPr>
            <p:nvPr/>
          </p:nvSpPr>
          <p:spPr bwMode="auto">
            <a:xfrm flipH="1">
              <a:off x="4083" y="1497"/>
              <a:ext cx="136"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sp>
          <p:nvSpPr>
            <p:cNvPr id="41" name="Oval 41">
              <a:extLst>
                <a:ext uri="{FF2B5EF4-FFF2-40B4-BE49-F238E27FC236}">
                  <a16:creationId xmlns:a16="http://schemas.microsoft.com/office/drawing/2014/main" id="{A89300ED-C867-40F5-BEB4-614C49034398}"/>
                </a:ext>
              </a:extLst>
            </p:cNvPr>
            <p:cNvSpPr>
              <a:spLocks noChangeArrowheads="1"/>
            </p:cNvSpPr>
            <p:nvPr/>
          </p:nvSpPr>
          <p:spPr bwMode="auto">
            <a:xfrm>
              <a:off x="4392" y="1982"/>
              <a:ext cx="287" cy="327"/>
            </a:xfrm>
            <a:prstGeom prst="ellipse">
              <a:avLst/>
            </a:prstGeom>
            <a:solidFill>
              <a:srgbClr val="DDDDDD"/>
            </a:solidFill>
            <a:ln w="6350">
              <a:solidFill>
                <a:schemeClr val="tx1"/>
              </a:solidFill>
              <a:prstDash val="dash"/>
              <a:round/>
              <a:headEnd/>
              <a:tailEnd/>
            </a:ln>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latin typeface="微软雅黑 Light" panose="020B0502040204020203" pitchFamily="34" charset="-122"/>
                <a:ea typeface="微软雅黑 Light" panose="020B0502040204020203" pitchFamily="34" charset="-122"/>
              </a:endParaRPr>
            </a:p>
          </p:txBody>
        </p:sp>
        <p:sp>
          <p:nvSpPr>
            <p:cNvPr id="42" name="Line 42">
              <a:extLst>
                <a:ext uri="{FF2B5EF4-FFF2-40B4-BE49-F238E27FC236}">
                  <a16:creationId xmlns:a16="http://schemas.microsoft.com/office/drawing/2014/main" id="{20E147C8-4F15-4799-99E5-4C91F0B4CF9D}"/>
                </a:ext>
              </a:extLst>
            </p:cNvPr>
            <p:cNvSpPr>
              <a:spLocks noChangeShapeType="1"/>
            </p:cNvSpPr>
            <p:nvPr/>
          </p:nvSpPr>
          <p:spPr bwMode="auto">
            <a:xfrm>
              <a:off x="4355" y="1497"/>
              <a:ext cx="181"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273200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ABF3C3-B089-4163-9C7D-3ECC19689910}"/>
              </a:ext>
            </a:extLst>
          </p:cNvPr>
          <p:cNvSpPr>
            <a:spLocks noGrp="1"/>
          </p:cNvSpPr>
          <p:nvPr>
            <p:ph idx="1"/>
          </p:nvPr>
        </p:nvSpPr>
        <p:spPr/>
        <p:txBody>
          <a:bodyPr/>
          <a:lstStyle/>
          <a:p>
            <a:pPr>
              <a:lnSpc>
                <a:spcPct val="125000"/>
              </a:lnSpc>
              <a:spcBef>
                <a:spcPct val="0"/>
              </a:spcBef>
              <a:buNone/>
            </a:pPr>
            <a:r>
              <a:rPr lang="en-US" altLang="zh-CN" dirty="0">
                <a:latin typeface="+mn-lt"/>
              </a:rPr>
              <a:t>ii) </a:t>
            </a:r>
            <a:r>
              <a:rPr lang="zh-CN" altLang="en-US" dirty="0">
                <a:latin typeface="+mn-lt"/>
              </a:rPr>
              <a:t>生成</a:t>
            </a:r>
            <a:r>
              <a:rPr lang="en-US" altLang="zh-CN" dirty="0">
                <a:latin typeface="+mn-lt"/>
              </a:rPr>
              <a:t>D</a:t>
            </a:r>
            <a:r>
              <a:rPr lang="zh-CN" altLang="en-US" dirty="0">
                <a:latin typeface="+mn-lt"/>
              </a:rPr>
              <a:t>的全部</a:t>
            </a:r>
            <a:r>
              <a:rPr lang="en-US" altLang="zh-CN" dirty="0">
                <a:latin typeface="+mn-lt"/>
              </a:rPr>
              <a:t>2</a:t>
            </a:r>
            <a:r>
              <a:rPr lang="zh-CN" altLang="en-US" dirty="0">
                <a:latin typeface="+mn-lt"/>
              </a:rPr>
              <a:t>个子结点</a:t>
            </a:r>
            <a:r>
              <a:rPr lang="en-US" altLang="zh-CN" dirty="0">
                <a:latin typeface="+mn-lt"/>
              </a:rPr>
              <a:t>H</a:t>
            </a:r>
            <a:r>
              <a:rPr lang="zh-CN" altLang="en-US" dirty="0">
                <a:latin typeface="+mn-lt"/>
              </a:rPr>
              <a:t>、</a:t>
            </a:r>
            <a:r>
              <a:rPr lang="en-US" altLang="zh-CN" dirty="0">
                <a:latin typeface="+mn-lt"/>
              </a:rPr>
              <a:t>I</a:t>
            </a:r>
            <a:r>
              <a:rPr lang="zh-CN" altLang="en-US" dirty="0">
                <a:latin typeface="+mn-lt"/>
              </a:rPr>
              <a:t>，经评估后，作为活结点加入</a:t>
            </a:r>
          </a:p>
          <a:p>
            <a:pPr>
              <a:lnSpc>
                <a:spcPct val="125000"/>
              </a:lnSpc>
              <a:spcBef>
                <a:spcPct val="0"/>
              </a:spcBef>
              <a:buNone/>
            </a:pPr>
            <a:r>
              <a:rPr lang="en-US" altLang="zh-CN" dirty="0">
                <a:latin typeface="+mn-lt"/>
              </a:rPr>
              <a:t>     ADT</a:t>
            </a:r>
            <a:r>
              <a:rPr lang="zh-CN" altLang="en-US" dirty="0">
                <a:latin typeface="+mn-lt"/>
              </a:rPr>
              <a:t>表中</a:t>
            </a:r>
          </a:p>
          <a:p>
            <a:pPr>
              <a:lnSpc>
                <a:spcPct val="125000"/>
              </a:lnSpc>
              <a:spcBef>
                <a:spcPct val="0"/>
              </a:spcBef>
              <a:buNone/>
            </a:pPr>
            <a:r>
              <a:rPr lang="en-US" altLang="zh-CN" dirty="0">
                <a:latin typeface="+mn-lt"/>
              </a:rPr>
              <a:t>iii)  D</a:t>
            </a:r>
            <a:r>
              <a:rPr lang="zh-CN" altLang="en-US" dirty="0">
                <a:latin typeface="+mn-lt"/>
              </a:rPr>
              <a:t>变为死结点</a:t>
            </a:r>
          </a:p>
          <a:p>
            <a:endParaRPr lang="zh-CN" altLang="en-US" dirty="0"/>
          </a:p>
        </p:txBody>
      </p:sp>
      <p:sp>
        <p:nvSpPr>
          <p:cNvPr id="3" name="日期占位符 2">
            <a:extLst>
              <a:ext uri="{FF2B5EF4-FFF2-40B4-BE49-F238E27FC236}">
                <a16:creationId xmlns:a16="http://schemas.microsoft.com/office/drawing/2014/main" id="{BCF9803A-700D-481B-A03D-270251E7F30E}"/>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25BE87BC-F9FC-4FE7-B42D-44E8968C020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BBF844C-72D2-4C1E-BB79-70A4F7C3A0A6}"/>
              </a:ext>
            </a:extLst>
          </p:cNvPr>
          <p:cNvSpPr>
            <a:spLocks noGrp="1"/>
          </p:cNvSpPr>
          <p:nvPr>
            <p:ph type="sldNum" sz="quarter" idx="12"/>
          </p:nvPr>
        </p:nvSpPr>
        <p:spPr/>
        <p:txBody>
          <a:bodyPr/>
          <a:lstStyle/>
          <a:p>
            <a:fld id="{EEA58A3B-43CE-4AA0-90B5-EB47AFAFEB34}" type="slidenum">
              <a:rPr lang="zh-CN" altLang="en-US" smtClean="0"/>
              <a:pPr/>
              <a:t>18</a:t>
            </a:fld>
            <a:endParaRPr lang="zh-CN" altLang="en-US" dirty="0"/>
          </a:p>
        </p:txBody>
      </p:sp>
      <p:sp>
        <p:nvSpPr>
          <p:cNvPr id="6" name="Oval 3">
            <a:extLst>
              <a:ext uri="{FF2B5EF4-FFF2-40B4-BE49-F238E27FC236}">
                <a16:creationId xmlns:a16="http://schemas.microsoft.com/office/drawing/2014/main" id="{0F6E6D87-45F8-4B19-863E-69FCE500A119}"/>
              </a:ext>
            </a:extLst>
          </p:cNvPr>
          <p:cNvSpPr>
            <a:spLocks noChangeArrowheads="1"/>
          </p:cNvSpPr>
          <p:nvPr/>
        </p:nvSpPr>
        <p:spPr bwMode="auto">
          <a:xfrm>
            <a:off x="4886691" y="2295076"/>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B</a:t>
            </a:r>
          </a:p>
        </p:txBody>
      </p:sp>
      <p:sp>
        <p:nvSpPr>
          <p:cNvPr id="7" name="Oval 4">
            <a:extLst>
              <a:ext uri="{FF2B5EF4-FFF2-40B4-BE49-F238E27FC236}">
                <a16:creationId xmlns:a16="http://schemas.microsoft.com/office/drawing/2014/main" id="{2EF12748-E70C-4359-9DDC-187061EFC9EB}"/>
              </a:ext>
            </a:extLst>
          </p:cNvPr>
          <p:cNvSpPr>
            <a:spLocks noChangeArrowheads="1"/>
          </p:cNvSpPr>
          <p:nvPr/>
        </p:nvSpPr>
        <p:spPr bwMode="auto">
          <a:xfrm>
            <a:off x="2921366" y="3304726"/>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C</a:t>
            </a:r>
          </a:p>
        </p:txBody>
      </p:sp>
      <p:sp>
        <p:nvSpPr>
          <p:cNvPr id="8" name="Oval 5">
            <a:extLst>
              <a:ext uri="{FF2B5EF4-FFF2-40B4-BE49-F238E27FC236}">
                <a16:creationId xmlns:a16="http://schemas.microsoft.com/office/drawing/2014/main" id="{A7F1B5B2-01DD-4BFF-BAE7-74389917B834}"/>
              </a:ext>
            </a:extLst>
          </p:cNvPr>
          <p:cNvSpPr>
            <a:spLocks noChangeArrowheads="1"/>
          </p:cNvSpPr>
          <p:nvPr/>
        </p:nvSpPr>
        <p:spPr bwMode="auto">
          <a:xfrm>
            <a:off x="2124441" y="4379463"/>
            <a:ext cx="509587"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F</a:t>
            </a:r>
          </a:p>
        </p:txBody>
      </p:sp>
      <p:sp>
        <p:nvSpPr>
          <p:cNvPr id="9" name="Oval 6">
            <a:extLst>
              <a:ext uri="{FF2B5EF4-FFF2-40B4-BE49-F238E27FC236}">
                <a16:creationId xmlns:a16="http://schemas.microsoft.com/office/drawing/2014/main" id="{328523D2-9A77-4C59-8449-EAAC41FF83E8}"/>
              </a:ext>
            </a:extLst>
          </p:cNvPr>
          <p:cNvSpPr>
            <a:spLocks noChangeArrowheads="1"/>
          </p:cNvSpPr>
          <p:nvPr/>
        </p:nvSpPr>
        <p:spPr bwMode="auto">
          <a:xfrm>
            <a:off x="7528291" y="3322515"/>
            <a:ext cx="509587" cy="5302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E</a:t>
            </a:r>
          </a:p>
        </p:txBody>
      </p:sp>
      <p:sp>
        <p:nvSpPr>
          <p:cNvPr id="10" name="Oval 7">
            <a:extLst>
              <a:ext uri="{FF2B5EF4-FFF2-40B4-BE49-F238E27FC236}">
                <a16:creationId xmlns:a16="http://schemas.microsoft.com/office/drawing/2014/main" id="{10D0E182-0CDF-47BD-BCC6-E68EC6757B4E}"/>
              </a:ext>
            </a:extLst>
          </p:cNvPr>
          <p:cNvSpPr>
            <a:spLocks noChangeArrowheads="1"/>
          </p:cNvSpPr>
          <p:nvPr/>
        </p:nvSpPr>
        <p:spPr bwMode="auto">
          <a:xfrm>
            <a:off x="2100628" y="5392288"/>
            <a:ext cx="509588"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L</a:t>
            </a:r>
          </a:p>
        </p:txBody>
      </p:sp>
      <p:sp>
        <p:nvSpPr>
          <p:cNvPr id="11" name="Line 8">
            <a:extLst>
              <a:ext uri="{FF2B5EF4-FFF2-40B4-BE49-F238E27FC236}">
                <a16:creationId xmlns:a16="http://schemas.microsoft.com/office/drawing/2014/main" id="{FBC07674-26B5-4C2D-8D96-2AC22D091CA2}"/>
              </a:ext>
            </a:extLst>
          </p:cNvPr>
          <p:cNvSpPr>
            <a:spLocks noChangeShapeType="1"/>
          </p:cNvSpPr>
          <p:nvPr/>
        </p:nvSpPr>
        <p:spPr bwMode="auto">
          <a:xfrm flipH="1">
            <a:off x="3351578" y="2722440"/>
            <a:ext cx="1597025" cy="6953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9">
            <a:extLst>
              <a:ext uri="{FF2B5EF4-FFF2-40B4-BE49-F238E27FC236}">
                <a16:creationId xmlns:a16="http://schemas.microsoft.com/office/drawing/2014/main" id="{C87AD4FD-81B1-4C74-8598-364C2C32CAAA}"/>
              </a:ext>
            </a:extLst>
          </p:cNvPr>
          <p:cNvSpPr>
            <a:spLocks noChangeShapeType="1"/>
          </p:cNvSpPr>
          <p:nvPr/>
        </p:nvSpPr>
        <p:spPr bwMode="auto">
          <a:xfrm>
            <a:off x="5378816" y="2658940"/>
            <a:ext cx="2211387" cy="758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0">
            <a:extLst>
              <a:ext uri="{FF2B5EF4-FFF2-40B4-BE49-F238E27FC236}">
                <a16:creationId xmlns:a16="http://schemas.microsoft.com/office/drawing/2014/main" id="{EB78334D-711C-4828-9815-1EE11F33BEEA}"/>
              </a:ext>
            </a:extLst>
          </p:cNvPr>
          <p:cNvSpPr>
            <a:spLocks noChangeShapeType="1"/>
          </p:cNvSpPr>
          <p:nvPr/>
        </p:nvSpPr>
        <p:spPr bwMode="auto">
          <a:xfrm flipH="1">
            <a:off x="2492741" y="3795590"/>
            <a:ext cx="552450" cy="631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4677BF7A-8EF1-4CA9-AEB0-5376FFDE65AD}"/>
              </a:ext>
            </a:extLst>
          </p:cNvPr>
          <p:cNvSpPr>
            <a:spLocks noChangeShapeType="1"/>
          </p:cNvSpPr>
          <p:nvPr/>
        </p:nvSpPr>
        <p:spPr bwMode="auto">
          <a:xfrm>
            <a:off x="2370503" y="4870328"/>
            <a:ext cx="0" cy="758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Text Box 12">
            <a:extLst>
              <a:ext uri="{FF2B5EF4-FFF2-40B4-BE49-F238E27FC236}">
                <a16:creationId xmlns:a16="http://schemas.microsoft.com/office/drawing/2014/main" id="{AE24AF01-3123-4915-8843-2D91AE060330}"/>
              </a:ext>
            </a:extLst>
          </p:cNvPr>
          <p:cNvSpPr txBox="1">
            <a:spLocks noChangeArrowheads="1"/>
          </p:cNvSpPr>
          <p:nvPr/>
        </p:nvSpPr>
        <p:spPr bwMode="auto">
          <a:xfrm>
            <a:off x="4089766" y="27224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16" name="Text Box 13">
            <a:extLst>
              <a:ext uri="{FF2B5EF4-FFF2-40B4-BE49-F238E27FC236}">
                <a16:creationId xmlns:a16="http://schemas.microsoft.com/office/drawing/2014/main" id="{F0E612A6-8CFF-49C4-8D75-70B1A5051DDE}"/>
              </a:ext>
            </a:extLst>
          </p:cNvPr>
          <p:cNvSpPr txBox="1">
            <a:spLocks noChangeArrowheads="1"/>
          </p:cNvSpPr>
          <p:nvPr/>
        </p:nvSpPr>
        <p:spPr bwMode="auto">
          <a:xfrm>
            <a:off x="2494328" y="385909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17" name="Text Box 14">
            <a:extLst>
              <a:ext uri="{FF2B5EF4-FFF2-40B4-BE49-F238E27FC236}">
                <a16:creationId xmlns:a16="http://schemas.microsoft.com/office/drawing/2014/main" id="{726D1389-F027-4D4D-975E-062A6B696271}"/>
              </a:ext>
            </a:extLst>
          </p:cNvPr>
          <p:cNvSpPr txBox="1">
            <a:spLocks noChangeArrowheads="1"/>
          </p:cNvSpPr>
          <p:nvPr/>
        </p:nvSpPr>
        <p:spPr bwMode="auto">
          <a:xfrm>
            <a:off x="2126028" y="50608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18" name="Text Box 15">
            <a:extLst>
              <a:ext uri="{FF2B5EF4-FFF2-40B4-BE49-F238E27FC236}">
                <a16:creationId xmlns:a16="http://schemas.microsoft.com/office/drawing/2014/main" id="{1AC844D3-5003-4D2D-9E31-90B61AA6CD03}"/>
              </a:ext>
            </a:extLst>
          </p:cNvPr>
          <p:cNvSpPr txBox="1">
            <a:spLocks noChangeArrowheads="1"/>
          </p:cNvSpPr>
          <p:nvPr/>
        </p:nvSpPr>
        <p:spPr bwMode="auto">
          <a:xfrm>
            <a:off x="6483716" y="27859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9" name="Oval 16">
            <a:extLst>
              <a:ext uri="{FF2B5EF4-FFF2-40B4-BE49-F238E27FC236}">
                <a16:creationId xmlns:a16="http://schemas.microsoft.com/office/drawing/2014/main" id="{A00DE0A8-DE23-4EA7-A61F-F44FDAC77ACC}"/>
              </a:ext>
            </a:extLst>
          </p:cNvPr>
          <p:cNvSpPr>
            <a:spLocks noChangeArrowheads="1"/>
          </p:cNvSpPr>
          <p:nvPr/>
        </p:nvSpPr>
        <p:spPr bwMode="auto">
          <a:xfrm>
            <a:off x="4888278" y="1410838"/>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dirty="0">
                <a:solidFill>
                  <a:srgbClr val="DDDDDD"/>
                </a:solidFill>
                <a:latin typeface="+mn-lt"/>
              </a:rPr>
              <a:t>A</a:t>
            </a:r>
          </a:p>
        </p:txBody>
      </p:sp>
      <p:sp>
        <p:nvSpPr>
          <p:cNvPr id="20" name="Line 17">
            <a:extLst>
              <a:ext uri="{FF2B5EF4-FFF2-40B4-BE49-F238E27FC236}">
                <a16:creationId xmlns:a16="http://schemas.microsoft.com/office/drawing/2014/main" id="{CAB90A50-B296-4DC1-94B3-05CD2289B0E5}"/>
              </a:ext>
            </a:extLst>
          </p:cNvPr>
          <p:cNvSpPr>
            <a:spLocks noChangeShapeType="1"/>
          </p:cNvSpPr>
          <p:nvPr/>
        </p:nvSpPr>
        <p:spPr bwMode="auto">
          <a:xfrm>
            <a:off x="5124816" y="1952503"/>
            <a:ext cx="9525" cy="390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 name="Text Box 18">
            <a:extLst>
              <a:ext uri="{FF2B5EF4-FFF2-40B4-BE49-F238E27FC236}">
                <a16:creationId xmlns:a16="http://schemas.microsoft.com/office/drawing/2014/main" id="{C082C570-B7C8-4E6A-B506-68C07085F9F0}"/>
              </a:ext>
            </a:extLst>
          </p:cNvPr>
          <p:cNvSpPr txBox="1">
            <a:spLocks noChangeArrowheads="1"/>
          </p:cNvSpPr>
          <p:nvPr/>
        </p:nvSpPr>
        <p:spPr bwMode="auto">
          <a:xfrm>
            <a:off x="4693016" y="20239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1</a:t>
            </a:r>
          </a:p>
        </p:txBody>
      </p:sp>
      <p:sp>
        <p:nvSpPr>
          <p:cNvPr id="22" name="Line 19">
            <a:extLst>
              <a:ext uri="{FF2B5EF4-FFF2-40B4-BE49-F238E27FC236}">
                <a16:creationId xmlns:a16="http://schemas.microsoft.com/office/drawing/2014/main" id="{09608591-F6C4-4460-A7B5-98B70A483F91}"/>
              </a:ext>
            </a:extLst>
          </p:cNvPr>
          <p:cNvSpPr>
            <a:spLocks noChangeShapeType="1"/>
          </p:cNvSpPr>
          <p:nvPr/>
        </p:nvSpPr>
        <p:spPr bwMode="auto">
          <a:xfrm>
            <a:off x="3292841" y="3795590"/>
            <a:ext cx="184150" cy="63341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Text Box 20">
            <a:extLst>
              <a:ext uri="{FF2B5EF4-FFF2-40B4-BE49-F238E27FC236}">
                <a16:creationId xmlns:a16="http://schemas.microsoft.com/office/drawing/2014/main" id="{B7DE02B3-2601-46CD-83C7-FA8C828E92EC}"/>
              </a:ext>
            </a:extLst>
          </p:cNvPr>
          <p:cNvSpPr txBox="1">
            <a:spLocks noChangeArrowheads="1"/>
          </p:cNvSpPr>
          <p:nvPr/>
        </p:nvSpPr>
        <p:spPr bwMode="auto">
          <a:xfrm>
            <a:off x="3397616" y="394164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24" name="Oval 21">
            <a:extLst>
              <a:ext uri="{FF2B5EF4-FFF2-40B4-BE49-F238E27FC236}">
                <a16:creationId xmlns:a16="http://schemas.microsoft.com/office/drawing/2014/main" id="{B5E4F334-88F3-40AB-BA76-B8B692FCCACA}"/>
              </a:ext>
            </a:extLst>
          </p:cNvPr>
          <p:cNvSpPr>
            <a:spLocks noChangeArrowheads="1"/>
          </p:cNvSpPr>
          <p:nvPr/>
        </p:nvSpPr>
        <p:spPr bwMode="auto">
          <a:xfrm>
            <a:off x="3227753" y="4363588"/>
            <a:ext cx="509588" cy="56263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G</a:t>
            </a:r>
          </a:p>
        </p:txBody>
      </p:sp>
      <p:sp>
        <p:nvSpPr>
          <p:cNvPr id="25" name="Line 22">
            <a:extLst>
              <a:ext uri="{FF2B5EF4-FFF2-40B4-BE49-F238E27FC236}">
                <a16:creationId xmlns:a16="http://schemas.microsoft.com/office/drawing/2014/main" id="{4464EB5E-0C5B-43A7-B66F-60AE36DEF71D}"/>
              </a:ext>
            </a:extLst>
          </p:cNvPr>
          <p:cNvSpPr>
            <a:spLocks noChangeShapeType="1"/>
          </p:cNvSpPr>
          <p:nvPr/>
        </p:nvSpPr>
        <p:spPr bwMode="auto">
          <a:xfrm>
            <a:off x="5196253" y="2785940"/>
            <a:ext cx="184150" cy="5683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Text Box 23">
            <a:extLst>
              <a:ext uri="{FF2B5EF4-FFF2-40B4-BE49-F238E27FC236}">
                <a16:creationId xmlns:a16="http://schemas.microsoft.com/office/drawing/2014/main" id="{13174B4E-59A2-42E5-98C7-A9CC5A0556C9}"/>
              </a:ext>
            </a:extLst>
          </p:cNvPr>
          <p:cNvSpPr txBox="1">
            <a:spLocks noChangeArrowheads="1"/>
          </p:cNvSpPr>
          <p:nvPr/>
        </p:nvSpPr>
        <p:spPr bwMode="auto">
          <a:xfrm>
            <a:off x="5301028" y="286531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27" name="Line 24">
            <a:extLst>
              <a:ext uri="{FF2B5EF4-FFF2-40B4-BE49-F238E27FC236}">
                <a16:creationId xmlns:a16="http://schemas.microsoft.com/office/drawing/2014/main" id="{008F2ED4-7A64-4F1B-ACB1-222AE4D9A840}"/>
              </a:ext>
            </a:extLst>
          </p:cNvPr>
          <p:cNvSpPr>
            <a:spLocks noChangeShapeType="1"/>
          </p:cNvSpPr>
          <p:nvPr/>
        </p:nvSpPr>
        <p:spPr bwMode="auto">
          <a:xfrm>
            <a:off x="1143366" y="2533528"/>
            <a:ext cx="325437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Line 25">
            <a:extLst>
              <a:ext uri="{FF2B5EF4-FFF2-40B4-BE49-F238E27FC236}">
                <a16:creationId xmlns:a16="http://schemas.microsoft.com/office/drawing/2014/main" id="{4798A83E-0A88-412D-A2DD-50F779117E68}"/>
              </a:ext>
            </a:extLst>
          </p:cNvPr>
          <p:cNvSpPr>
            <a:spLocks noChangeShapeType="1"/>
          </p:cNvSpPr>
          <p:nvPr/>
        </p:nvSpPr>
        <p:spPr bwMode="auto">
          <a:xfrm>
            <a:off x="1205278" y="3544765"/>
            <a:ext cx="171926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6">
            <a:extLst>
              <a:ext uri="{FF2B5EF4-FFF2-40B4-BE49-F238E27FC236}">
                <a16:creationId xmlns:a16="http://schemas.microsoft.com/office/drawing/2014/main" id="{517B3972-F727-46E8-9F01-107CA3C48C0C}"/>
              </a:ext>
            </a:extLst>
          </p:cNvPr>
          <p:cNvSpPr>
            <a:spLocks noChangeShapeType="1"/>
          </p:cNvSpPr>
          <p:nvPr/>
        </p:nvSpPr>
        <p:spPr bwMode="auto">
          <a:xfrm>
            <a:off x="1019541" y="4617915"/>
            <a:ext cx="110807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27">
            <a:extLst>
              <a:ext uri="{FF2B5EF4-FFF2-40B4-BE49-F238E27FC236}">
                <a16:creationId xmlns:a16="http://schemas.microsoft.com/office/drawing/2014/main" id="{520F176C-2428-45A5-B86D-EA602DD6902B}"/>
              </a:ext>
            </a:extLst>
          </p:cNvPr>
          <p:cNvSpPr>
            <a:spLocks noChangeShapeType="1"/>
          </p:cNvSpPr>
          <p:nvPr/>
        </p:nvSpPr>
        <p:spPr bwMode="auto">
          <a:xfrm>
            <a:off x="994141" y="5692653"/>
            <a:ext cx="1106487"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Text Box 28">
            <a:extLst>
              <a:ext uri="{FF2B5EF4-FFF2-40B4-BE49-F238E27FC236}">
                <a16:creationId xmlns:a16="http://schemas.microsoft.com/office/drawing/2014/main" id="{E86AE888-600E-4EBA-B2B0-DEF646DCC3BB}"/>
              </a:ext>
            </a:extLst>
          </p:cNvPr>
          <p:cNvSpPr txBox="1">
            <a:spLocks noChangeArrowheads="1"/>
          </p:cNvSpPr>
          <p:nvPr/>
        </p:nvSpPr>
        <p:spPr bwMode="auto">
          <a:xfrm>
            <a:off x="1389428" y="2027115"/>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1</a:t>
            </a:r>
            <a:r>
              <a:rPr lang="zh-CN" altLang="en-US" sz="1800" baseline="0">
                <a:solidFill>
                  <a:srgbClr val="FF3300"/>
                </a:solidFill>
                <a:latin typeface="+mn-lt"/>
              </a:rPr>
              <a:t>步</a:t>
            </a:r>
          </a:p>
        </p:txBody>
      </p:sp>
      <p:sp>
        <p:nvSpPr>
          <p:cNvPr id="32" name="Text Box 29">
            <a:extLst>
              <a:ext uri="{FF2B5EF4-FFF2-40B4-BE49-F238E27FC236}">
                <a16:creationId xmlns:a16="http://schemas.microsoft.com/office/drawing/2014/main" id="{82C49E03-3B50-48C7-9794-90890C6C9471}"/>
              </a:ext>
            </a:extLst>
          </p:cNvPr>
          <p:cNvSpPr txBox="1">
            <a:spLocks noChangeArrowheads="1"/>
          </p:cNvSpPr>
          <p:nvPr/>
        </p:nvSpPr>
        <p:spPr bwMode="auto">
          <a:xfrm>
            <a:off x="1327516" y="2849440"/>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2</a:t>
            </a:r>
            <a:r>
              <a:rPr lang="zh-CN" altLang="en-US" sz="1800" baseline="0">
                <a:solidFill>
                  <a:srgbClr val="FF3300"/>
                </a:solidFill>
                <a:latin typeface="+mn-lt"/>
              </a:rPr>
              <a:t>步</a:t>
            </a:r>
          </a:p>
        </p:txBody>
      </p:sp>
      <p:sp>
        <p:nvSpPr>
          <p:cNvPr id="33" name="Text Box 30">
            <a:extLst>
              <a:ext uri="{FF2B5EF4-FFF2-40B4-BE49-F238E27FC236}">
                <a16:creationId xmlns:a16="http://schemas.microsoft.com/office/drawing/2014/main" id="{33ADA8E4-6ED6-4FE0-8DB3-89A7C9F88FD0}"/>
              </a:ext>
            </a:extLst>
          </p:cNvPr>
          <p:cNvSpPr txBox="1">
            <a:spLocks noChangeArrowheads="1"/>
          </p:cNvSpPr>
          <p:nvPr/>
        </p:nvSpPr>
        <p:spPr bwMode="auto">
          <a:xfrm>
            <a:off x="1143366" y="3922590"/>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3</a:t>
            </a:r>
            <a:r>
              <a:rPr lang="zh-CN" altLang="en-US" sz="1800" baseline="0">
                <a:solidFill>
                  <a:srgbClr val="FF3300"/>
                </a:solidFill>
                <a:latin typeface="+mn-lt"/>
              </a:rPr>
              <a:t>步</a:t>
            </a:r>
          </a:p>
        </p:txBody>
      </p:sp>
      <p:sp>
        <p:nvSpPr>
          <p:cNvPr id="34" name="Text Box 31">
            <a:extLst>
              <a:ext uri="{FF2B5EF4-FFF2-40B4-BE49-F238E27FC236}">
                <a16:creationId xmlns:a16="http://schemas.microsoft.com/office/drawing/2014/main" id="{977EAB7A-CC51-44F0-A520-C5BD54EE54CD}"/>
              </a:ext>
            </a:extLst>
          </p:cNvPr>
          <p:cNvSpPr txBox="1">
            <a:spLocks noChangeArrowheads="1"/>
          </p:cNvSpPr>
          <p:nvPr/>
        </p:nvSpPr>
        <p:spPr bwMode="auto">
          <a:xfrm>
            <a:off x="1164003" y="4976690"/>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4</a:t>
            </a:r>
            <a:r>
              <a:rPr lang="zh-CN" altLang="en-US" sz="1800" baseline="0">
                <a:solidFill>
                  <a:srgbClr val="FF3300"/>
                </a:solidFill>
                <a:latin typeface="+mn-lt"/>
              </a:rPr>
              <a:t>步</a:t>
            </a:r>
          </a:p>
        </p:txBody>
      </p:sp>
      <p:sp>
        <p:nvSpPr>
          <p:cNvPr id="35" name="Oval 33">
            <a:extLst>
              <a:ext uri="{FF2B5EF4-FFF2-40B4-BE49-F238E27FC236}">
                <a16:creationId xmlns:a16="http://schemas.microsoft.com/office/drawing/2014/main" id="{68F746DF-5472-498B-B3DB-3651F71E4A1A}"/>
              </a:ext>
            </a:extLst>
          </p:cNvPr>
          <p:cNvSpPr>
            <a:spLocks noChangeArrowheads="1"/>
          </p:cNvSpPr>
          <p:nvPr/>
        </p:nvSpPr>
        <p:spPr bwMode="auto">
          <a:xfrm>
            <a:off x="4594591" y="4363588"/>
            <a:ext cx="509587" cy="562630"/>
          </a:xfrm>
          <a:prstGeom prst="ellipse">
            <a:avLst/>
          </a:prstGeom>
          <a:noFill/>
          <a:ln w="63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H</a:t>
            </a:r>
          </a:p>
        </p:txBody>
      </p:sp>
      <p:sp>
        <p:nvSpPr>
          <p:cNvPr id="36" name="Oval 34">
            <a:extLst>
              <a:ext uri="{FF2B5EF4-FFF2-40B4-BE49-F238E27FC236}">
                <a16:creationId xmlns:a16="http://schemas.microsoft.com/office/drawing/2014/main" id="{0C773B96-4533-4D57-BB6C-E32F87D4C6D7}"/>
              </a:ext>
            </a:extLst>
          </p:cNvPr>
          <p:cNvSpPr>
            <a:spLocks noChangeArrowheads="1"/>
          </p:cNvSpPr>
          <p:nvPr/>
        </p:nvSpPr>
        <p:spPr bwMode="auto">
          <a:xfrm>
            <a:off x="5747116" y="4363588"/>
            <a:ext cx="509587" cy="562630"/>
          </a:xfrm>
          <a:prstGeom prst="ellipse">
            <a:avLst/>
          </a:prstGeom>
          <a:noFill/>
          <a:ln w="63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I</a:t>
            </a:r>
          </a:p>
        </p:txBody>
      </p:sp>
      <p:sp>
        <p:nvSpPr>
          <p:cNvPr id="37" name="Line 35">
            <a:extLst>
              <a:ext uri="{FF2B5EF4-FFF2-40B4-BE49-F238E27FC236}">
                <a16:creationId xmlns:a16="http://schemas.microsoft.com/office/drawing/2014/main" id="{74BD6536-E449-419B-8663-B9DBC7E0E6F9}"/>
              </a:ext>
            </a:extLst>
          </p:cNvPr>
          <p:cNvSpPr>
            <a:spLocks noChangeShapeType="1"/>
          </p:cNvSpPr>
          <p:nvPr/>
        </p:nvSpPr>
        <p:spPr bwMode="auto">
          <a:xfrm flipH="1">
            <a:off x="4883516" y="3732090"/>
            <a:ext cx="43180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8" name="Line 36">
            <a:extLst>
              <a:ext uri="{FF2B5EF4-FFF2-40B4-BE49-F238E27FC236}">
                <a16:creationId xmlns:a16="http://schemas.microsoft.com/office/drawing/2014/main" id="{5CEBD0F6-2AD2-449A-9A85-5C81875E2F50}"/>
              </a:ext>
            </a:extLst>
          </p:cNvPr>
          <p:cNvSpPr>
            <a:spLocks noChangeShapeType="1"/>
          </p:cNvSpPr>
          <p:nvPr/>
        </p:nvSpPr>
        <p:spPr bwMode="auto">
          <a:xfrm>
            <a:off x="5459778" y="3732090"/>
            <a:ext cx="503238"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Oval 37">
            <a:extLst>
              <a:ext uri="{FF2B5EF4-FFF2-40B4-BE49-F238E27FC236}">
                <a16:creationId xmlns:a16="http://schemas.microsoft.com/office/drawing/2014/main" id="{F1A51157-7CBD-4685-AF18-4198A409EFC0}"/>
              </a:ext>
            </a:extLst>
          </p:cNvPr>
          <p:cNvSpPr>
            <a:spLocks noChangeArrowheads="1"/>
          </p:cNvSpPr>
          <p:nvPr/>
        </p:nvSpPr>
        <p:spPr bwMode="auto">
          <a:xfrm>
            <a:off x="5099416" y="3284088"/>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D</a:t>
            </a:r>
          </a:p>
        </p:txBody>
      </p:sp>
      <p:sp>
        <p:nvSpPr>
          <p:cNvPr id="40" name="Oval 38">
            <a:extLst>
              <a:ext uri="{FF2B5EF4-FFF2-40B4-BE49-F238E27FC236}">
                <a16:creationId xmlns:a16="http://schemas.microsoft.com/office/drawing/2014/main" id="{6AF9A5CE-76F5-4E96-97F5-34E0E3219F00}"/>
              </a:ext>
            </a:extLst>
          </p:cNvPr>
          <p:cNvSpPr>
            <a:spLocks noChangeArrowheads="1"/>
          </p:cNvSpPr>
          <p:nvPr/>
        </p:nvSpPr>
        <p:spPr bwMode="auto">
          <a:xfrm>
            <a:off x="3292841" y="5488174"/>
            <a:ext cx="444499" cy="519351"/>
          </a:xfrm>
          <a:prstGeom prst="ellipse">
            <a:avLst/>
          </a:prstGeom>
          <a:solidFill>
            <a:srgbClr val="DDDDDD"/>
          </a:solidFill>
          <a:ln w="6350">
            <a:solidFill>
              <a:schemeClr val="tx1"/>
            </a:solidFill>
            <a:prstDash val="dash"/>
            <a:round/>
            <a:headEnd/>
            <a:tailEnd/>
          </a:ln>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latin typeface="+mn-lt"/>
            </a:endParaRPr>
          </a:p>
        </p:txBody>
      </p:sp>
      <p:sp>
        <p:nvSpPr>
          <p:cNvPr id="41" name="Line 39">
            <a:extLst>
              <a:ext uri="{FF2B5EF4-FFF2-40B4-BE49-F238E27FC236}">
                <a16:creationId xmlns:a16="http://schemas.microsoft.com/office/drawing/2014/main" id="{50D3B512-7A69-4CEC-A307-6F83A21DAD74}"/>
              </a:ext>
            </a:extLst>
          </p:cNvPr>
          <p:cNvSpPr>
            <a:spLocks noChangeShapeType="1"/>
          </p:cNvSpPr>
          <p:nvPr/>
        </p:nvSpPr>
        <p:spPr bwMode="auto">
          <a:xfrm flipH="1">
            <a:off x="3515091" y="4884615"/>
            <a:ext cx="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2" name="Oval 40">
            <a:extLst>
              <a:ext uri="{FF2B5EF4-FFF2-40B4-BE49-F238E27FC236}">
                <a16:creationId xmlns:a16="http://schemas.microsoft.com/office/drawing/2014/main" id="{E451D3D4-3D8B-47CF-8FAE-29D8923A3E45}"/>
              </a:ext>
            </a:extLst>
          </p:cNvPr>
          <p:cNvSpPr>
            <a:spLocks noChangeArrowheads="1"/>
          </p:cNvSpPr>
          <p:nvPr/>
        </p:nvSpPr>
        <p:spPr bwMode="auto">
          <a:xfrm>
            <a:off x="7331441" y="4595690"/>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3" name="Line 41">
            <a:extLst>
              <a:ext uri="{FF2B5EF4-FFF2-40B4-BE49-F238E27FC236}">
                <a16:creationId xmlns:a16="http://schemas.microsoft.com/office/drawing/2014/main" id="{D62A7782-DFEB-4066-8FD8-C4A7017D0CB6}"/>
              </a:ext>
            </a:extLst>
          </p:cNvPr>
          <p:cNvSpPr>
            <a:spLocks noChangeShapeType="1"/>
          </p:cNvSpPr>
          <p:nvPr/>
        </p:nvSpPr>
        <p:spPr bwMode="auto">
          <a:xfrm flipH="1">
            <a:off x="7475903" y="3803528"/>
            <a:ext cx="215900" cy="7921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4" name="Oval 42">
            <a:extLst>
              <a:ext uri="{FF2B5EF4-FFF2-40B4-BE49-F238E27FC236}">
                <a16:creationId xmlns:a16="http://schemas.microsoft.com/office/drawing/2014/main" id="{50B4DBF5-74A3-428F-9373-23AA90F6E929}"/>
              </a:ext>
            </a:extLst>
          </p:cNvPr>
          <p:cNvSpPr>
            <a:spLocks noChangeArrowheads="1"/>
          </p:cNvSpPr>
          <p:nvPr/>
        </p:nvSpPr>
        <p:spPr bwMode="auto">
          <a:xfrm>
            <a:off x="8050578" y="4595690"/>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5" name="Line 43">
            <a:extLst>
              <a:ext uri="{FF2B5EF4-FFF2-40B4-BE49-F238E27FC236}">
                <a16:creationId xmlns:a16="http://schemas.microsoft.com/office/drawing/2014/main" id="{CEEF984C-EA4B-4F9A-9CA0-6AD57F3615FE}"/>
              </a:ext>
            </a:extLst>
          </p:cNvPr>
          <p:cNvSpPr>
            <a:spLocks noChangeShapeType="1"/>
          </p:cNvSpPr>
          <p:nvPr/>
        </p:nvSpPr>
        <p:spPr bwMode="auto">
          <a:xfrm>
            <a:off x="7907703" y="3803528"/>
            <a:ext cx="287338" cy="7921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6" name="Text Box 44">
            <a:extLst>
              <a:ext uri="{FF2B5EF4-FFF2-40B4-BE49-F238E27FC236}">
                <a16:creationId xmlns:a16="http://schemas.microsoft.com/office/drawing/2014/main" id="{366953BE-CF2C-44E0-BE88-F9E2AF580239}"/>
              </a:ext>
            </a:extLst>
          </p:cNvPr>
          <p:cNvSpPr txBox="1">
            <a:spLocks noChangeArrowheads="1"/>
          </p:cNvSpPr>
          <p:nvPr/>
        </p:nvSpPr>
        <p:spPr bwMode="auto">
          <a:xfrm>
            <a:off x="4739053" y="394799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a:t>
            </a:r>
          </a:p>
        </p:txBody>
      </p:sp>
      <p:sp>
        <p:nvSpPr>
          <p:cNvPr id="47" name="Text Box 45">
            <a:extLst>
              <a:ext uri="{FF2B5EF4-FFF2-40B4-BE49-F238E27FC236}">
                <a16:creationId xmlns:a16="http://schemas.microsoft.com/office/drawing/2014/main" id="{7F66F0BB-993D-4821-A3C8-ADE2EA12E990}"/>
              </a:ext>
            </a:extLst>
          </p:cNvPr>
          <p:cNvSpPr txBox="1">
            <a:spLocks noChangeArrowheads="1"/>
          </p:cNvSpPr>
          <p:nvPr/>
        </p:nvSpPr>
        <p:spPr bwMode="auto">
          <a:xfrm>
            <a:off x="5799503" y="389560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Tree>
    <p:extLst>
      <p:ext uri="{BB962C8B-B14F-4D97-AF65-F5344CB8AC3E}">
        <p14:creationId xmlns:p14="http://schemas.microsoft.com/office/powerpoint/2010/main" val="290275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CD86E3D-30E6-4D38-B9DC-814713983638}"/>
              </a:ext>
            </a:extLst>
          </p:cNvPr>
          <p:cNvSpPr>
            <a:spLocks noGrp="1"/>
          </p:cNvSpPr>
          <p:nvPr>
            <p:ph idx="1"/>
          </p:nvPr>
        </p:nvSpPr>
        <p:spPr/>
        <p:txBody>
          <a:bodyPr/>
          <a:lstStyle/>
          <a:p>
            <a:pPr lvl="1"/>
            <a:r>
              <a:rPr lang="en-US" altLang="zh-CN" b="1" baseline="0" dirty="0">
                <a:solidFill>
                  <a:schemeClr val="accent2"/>
                </a:solidFill>
                <a:latin typeface="Times New Roman" pitchFamily="18" charset="0"/>
              </a:rPr>
              <a:t>3</a:t>
            </a:r>
            <a:r>
              <a:rPr lang="en-US" altLang="zh-CN" b="1" dirty="0">
                <a:solidFill>
                  <a:schemeClr val="accent2"/>
                </a:solidFill>
                <a:latin typeface="Times New Roman" pitchFamily="18" charset="0"/>
              </a:rPr>
              <a:t>)</a:t>
            </a:r>
            <a:r>
              <a:rPr lang="zh-CN" altLang="en-US" b="1" dirty="0">
                <a:solidFill>
                  <a:schemeClr val="accent2"/>
                </a:solidFill>
                <a:latin typeface="Times New Roman" pitchFamily="18" charset="0"/>
              </a:rPr>
              <a:t> </a:t>
            </a:r>
            <a:r>
              <a:rPr lang="zh-CN" altLang="en-US" b="1" baseline="0" dirty="0">
                <a:solidFill>
                  <a:schemeClr val="accent2"/>
                </a:solidFill>
                <a:latin typeface="Times New Roman" pitchFamily="18" charset="0"/>
              </a:rPr>
              <a:t>死结点</a:t>
            </a:r>
            <a:endParaRPr lang="en-US" altLang="zh-CN" b="1" baseline="0" dirty="0">
              <a:solidFill>
                <a:schemeClr val="accent2"/>
              </a:solidFill>
              <a:latin typeface="Times New Roman" pitchFamily="18" charset="0"/>
            </a:endParaRPr>
          </a:p>
          <a:p>
            <a:pPr lvl="2"/>
            <a:r>
              <a:rPr lang="zh-CN" altLang="en-US" baseline="0" dirty="0">
                <a:latin typeface="+mn-lt"/>
              </a:rPr>
              <a:t>已经处理过（搜索过）、不再处理的结点</a:t>
            </a:r>
            <a:r>
              <a:rPr lang="en-US" altLang="zh-CN" baseline="0" dirty="0">
                <a:latin typeface="+mn-lt"/>
              </a:rPr>
              <a:t>; e.g. A, B, C, F, L</a:t>
            </a:r>
          </a:p>
          <a:p>
            <a:pPr lvl="2"/>
            <a:r>
              <a:rPr lang="zh-CN" altLang="en-US" baseline="0" dirty="0">
                <a:latin typeface="+mn-lt"/>
              </a:rPr>
              <a:t>不满足约束条件、无法产生最优解的结点</a:t>
            </a:r>
            <a:endParaRPr lang="en-US" altLang="zh-CN" baseline="0" dirty="0">
              <a:latin typeface="+mn-lt"/>
            </a:endParaRPr>
          </a:p>
          <a:p>
            <a:pPr eaLnBrk="1" hangingPunct="1">
              <a:lnSpc>
                <a:spcPct val="125000"/>
              </a:lnSpc>
              <a:spcBef>
                <a:spcPct val="0"/>
              </a:spcBef>
              <a:buFontTx/>
              <a:buNone/>
            </a:pPr>
            <a:r>
              <a:rPr lang="en-US" altLang="zh-CN" baseline="0" dirty="0">
                <a:latin typeface="+mn-lt"/>
              </a:rPr>
              <a:t>             e.g. </a:t>
            </a:r>
            <a:r>
              <a:rPr lang="zh-CN" altLang="en-US" baseline="0" dirty="0">
                <a:latin typeface="+mn-lt"/>
              </a:rPr>
              <a:t>结点</a:t>
            </a:r>
            <a:r>
              <a:rPr lang="en-US" altLang="zh-CN" baseline="0" dirty="0">
                <a:solidFill>
                  <a:srgbClr val="FF0000"/>
                </a:solidFill>
                <a:latin typeface="+mn-lt"/>
              </a:rPr>
              <a:t>G</a:t>
            </a:r>
            <a:r>
              <a:rPr lang="en-US" altLang="zh-CN" baseline="0" dirty="0">
                <a:latin typeface="+mn-lt"/>
              </a:rPr>
              <a:t>, </a:t>
            </a:r>
            <a:r>
              <a:rPr lang="zh-CN" altLang="en-US" baseline="0" dirty="0">
                <a:latin typeface="+mn-lt"/>
              </a:rPr>
              <a:t>对应部分解</a:t>
            </a:r>
            <a:r>
              <a:rPr lang="en-US" altLang="zh-CN" baseline="0" dirty="0">
                <a:latin typeface="+mn-lt"/>
              </a:rPr>
              <a:t>&lt;1, 2, 4, ?&gt;,  </a:t>
            </a:r>
            <a:r>
              <a:rPr lang="zh-CN" altLang="en-US" baseline="0" dirty="0">
                <a:latin typeface="+mn-lt"/>
              </a:rPr>
              <a:t>而 </a:t>
            </a:r>
            <a:r>
              <a:rPr lang="en-US" altLang="zh-CN" baseline="0" dirty="0">
                <a:latin typeface="+mn-lt"/>
              </a:rPr>
              <a:t>w(4, 3)=∞</a:t>
            </a:r>
          </a:p>
          <a:p>
            <a:endParaRPr lang="zh-CN" altLang="en-US" dirty="0"/>
          </a:p>
        </p:txBody>
      </p:sp>
      <p:sp>
        <p:nvSpPr>
          <p:cNvPr id="3" name="日期占位符 2">
            <a:extLst>
              <a:ext uri="{FF2B5EF4-FFF2-40B4-BE49-F238E27FC236}">
                <a16:creationId xmlns:a16="http://schemas.microsoft.com/office/drawing/2014/main" id="{C0701222-D52C-4DA4-8719-7AE6F331A22B}"/>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29400FB4-93B7-4E72-ADC4-1CC3F5D5613B}"/>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27F8CF4A-5F2F-49A9-8F75-501AF9FAE304}"/>
              </a:ext>
            </a:extLst>
          </p:cNvPr>
          <p:cNvSpPr>
            <a:spLocks noGrp="1"/>
          </p:cNvSpPr>
          <p:nvPr>
            <p:ph type="sldNum" sz="quarter" idx="12"/>
          </p:nvPr>
        </p:nvSpPr>
        <p:spPr/>
        <p:txBody>
          <a:bodyPr/>
          <a:lstStyle/>
          <a:p>
            <a:fld id="{EEA58A3B-43CE-4AA0-90B5-EB47AFAFEB34}" type="slidenum">
              <a:rPr lang="zh-CN" altLang="en-US" smtClean="0"/>
              <a:pPr/>
              <a:t>19</a:t>
            </a:fld>
            <a:endParaRPr lang="zh-CN" altLang="en-US" dirty="0"/>
          </a:p>
        </p:txBody>
      </p:sp>
      <p:sp>
        <p:nvSpPr>
          <p:cNvPr id="7" name="Oval 3">
            <a:extLst>
              <a:ext uri="{FF2B5EF4-FFF2-40B4-BE49-F238E27FC236}">
                <a16:creationId xmlns:a16="http://schemas.microsoft.com/office/drawing/2014/main" id="{C08BEA32-97B9-4807-90F7-0587735CDA5F}"/>
              </a:ext>
            </a:extLst>
          </p:cNvPr>
          <p:cNvSpPr>
            <a:spLocks noChangeArrowheads="1"/>
          </p:cNvSpPr>
          <p:nvPr/>
        </p:nvSpPr>
        <p:spPr bwMode="auto">
          <a:xfrm>
            <a:off x="3892551" y="2925039"/>
            <a:ext cx="511175"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B</a:t>
            </a:r>
          </a:p>
        </p:txBody>
      </p:sp>
      <p:sp>
        <p:nvSpPr>
          <p:cNvPr id="8" name="Oval 4">
            <a:extLst>
              <a:ext uri="{FF2B5EF4-FFF2-40B4-BE49-F238E27FC236}">
                <a16:creationId xmlns:a16="http://schemas.microsoft.com/office/drawing/2014/main" id="{DD71FA7E-D1DB-4C32-9CE5-6BC4DECDE5A3}"/>
              </a:ext>
            </a:extLst>
          </p:cNvPr>
          <p:cNvSpPr>
            <a:spLocks noChangeArrowheads="1"/>
          </p:cNvSpPr>
          <p:nvPr/>
        </p:nvSpPr>
        <p:spPr bwMode="auto">
          <a:xfrm>
            <a:off x="1927225" y="3934689"/>
            <a:ext cx="511175"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C</a:t>
            </a:r>
          </a:p>
        </p:txBody>
      </p:sp>
      <p:sp>
        <p:nvSpPr>
          <p:cNvPr id="9" name="Oval 5">
            <a:extLst>
              <a:ext uri="{FF2B5EF4-FFF2-40B4-BE49-F238E27FC236}">
                <a16:creationId xmlns:a16="http://schemas.microsoft.com/office/drawing/2014/main" id="{A3EAFDF0-823C-427B-B882-479688C5473C}"/>
              </a:ext>
            </a:extLst>
          </p:cNvPr>
          <p:cNvSpPr>
            <a:spLocks noChangeArrowheads="1"/>
          </p:cNvSpPr>
          <p:nvPr/>
        </p:nvSpPr>
        <p:spPr bwMode="auto">
          <a:xfrm>
            <a:off x="1130300" y="5009426"/>
            <a:ext cx="509588"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F</a:t>
            </a:r>
          </a:p>
        </p:txBody>
      </p:sp>
      <p:sp>
        <p:nvSpPr>
          <p:cNvPr id="10" name="Oval 6">
            <a:extLst>
              <a:ext uri="{FF2B5EF4-FFF2-40B4-BE49-F238E27FC236}">
                <a16:creationId xmlns:a16="http://schemas.microsoft.com/office/drawing/2014/main" id="{891AA3CD-61D3-4EA9-A900-E540F99CD7A7}"/>
              </a:ext>
            </a:extLst>
          </p:cNvPr>
          <p:cNvSpPr>
            <a:spLocks noChangeArrowheads="1"/>
          </p:cNvSpPr>
          <p:nvPr/>
        </p:nvSpPr>
        <p:spPr bwMode="auto">
          <a:xfrm>
            <a:off x="5824538" y="3920401"/>
            <a:ext cx="509588" cy="56197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E</a:t>
            </a:r>
          </a:p>
        </p:txBody>
      </p:sp>
      <p:sp>
        <p:nvSpPr>
          <p:cNvPr id="11" name="Oval 7">
            <a:extLst>
              <a:ext uri="{FF2B5EF4-FFF2-40B4-BE49-F238E27FC236}">
                <a16:creationId xmlns:a16="http://schemas.microsoft.com/office/drawing/2014/main" id="{1CF7A113-4B7A-4548-8B12-DC82610D99C5}"/>
              </a:ext>
            </a:extLst>
          </p:cNvPr>
          <p:cNvSpPr>
            <a:spLocks noChangeArrowheads="1"/>
          </p:cNvSpPr>
          <p:nvPr/>
        </p:nvSpPr>
        <p:spPr bwMode="auto">
          <a:xfrm>
            <a:off x="1106488" y="6022251"/>
            <a:ext cx="509588"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L</a:t>
            </a:r>
          </a:p>
        </p:txBody>
      </p:sp>
      <p:sp>
        <p:nvSpPr>
          <p:cNvPr id="12" name="Line 8">
            <a:extLst>
              <a:ext uri="{FF2B5EF4-FFF2-40B4-BE49-F238E27FC236}">
                <a16:creationId xmlns:a16="http://schemas.microsoft.com/office/drawing/2014/main" id="{EC896E9C-C61F-4075-801D-1C685CA72C51}"/>
              </a:ext>
            </a:extLst>
          </p:cNvPr>
          <p:cNvSpPr>
            <a:spLocks noChangeShapeType="1"/>
          </p:cNvSpPr>
          <p:nvPr/>
        </p:nvSpPr>
        <p:spPr bwMode="auto">
          <a:xfrm flipH="1">
            <a:off x="2357438" y="3352076"/>
            <a:ext cx="1597025" cy="6953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9">
            <a:extLst>
              <a:ext uri="{FF2B5EF4-FFF2-40B4-BE49-F238E27FC236}">
                <a16:creationId xmlns:a16="http://schemas.microsoft.com/office/drawing/2014/main" id="{B043EFF8-4B58-4657-8E2C-F1A98DFF39C5}"/>
              </a:ext>
            </a:extLst>
          </p:cNvPr>
          <p:cNvSpPr>
            <a:spLocks noChangeShapeType="1"/>
          </p:cNvSpPr>
          <p:nvPr/>
        </p:nvSpPr>
        <p:spPr bwMode="auto">
          <a:xfrm>
            <a:off x="4384676" y="3288576"/>
            <a:ext cx="165735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0">
            <a:extLst>
              <a:ext uri="{FF2B5EF4-FFF2-40B4-BE49-F238E27FC236}">
                <a16:creationId xmlns:a16="http://schemas.microsoft.com/office/drawing/2014/main" id="{296B4CF2-DA17-4923-AE8E-499F50E49C38}"/>
              </a:ext>
            </a:extLst>
          </p:cNvPr>
          <p:cNvSpPr>
            <a:spLocks noChangeShapeType="1"/>
          </p:cNvSpPr>
          <p:nvPr/>
        </p:nvSpPr>
        <p:spPr bwMode="auto">
          <a:xfrm flipH="1">
            <a:off x="1498600" y="4425226"/>
            <a:ext cx="552450" cy="631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1">
            <a:extLst>
              <a:ext uri="{FF2B5EF4-FFF2-40B4-BE49-F238E27FC236}">
                <a16:creationId xmlns:a16="http://schemas.microsoft.com/office/drawing/2014/main" id="{4A63B08C-78C3-46CC-84E1-1BE9AB94A548}"/>
              </a:ext>
            </a:extLst>
          </p:cNvPr>
          <p:cNvSpPr>
            <a:spLocks noChangeShapeType="1"/>
          </p:cNvSpPr>
          <p:nvPr/>
        </p:nvSpPr>
        <p:spPr bwMode="auto">
          <a:xfrm>
            <a:off x="1376363" y="5499964"/>
            <a:ext cx="0" cy="758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Text Box 12">
            <a:extLst>
              <a:ext uri="{FF2B5EF4-FFF2-40B4-BE49-F238E27FC236}">
                <a16:creationId xmlns:a16="http://schemas.microsoft.com/office/drawing/2014/main" id="{FCF66F67-A33F-4FA9-B3B4-C199DEECF9DC}"/>
              </a:ext>
            </a:extLst>
          </p:cNvPr>
          <p:cNvSpPr txBox="1">
            <a:spLocks noChangeArrowheads="1"/>
          </p:cNvSpPr>
          <p:nvPr/>
        </p:nvSpPr>
        <p:spPr bwMode="auto">
          <a:xfrm>
            <a:off x="3095625" y="33520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a:t>
            </a:r>
          </a:p>
        </p:txBody>
      </p:sp>
      <p:sp>
        <p:nvSpPr>
          <p:cNvPr id="17" name="Text Box 13">
            <a:extLst>
              <a:ext uri="{FF2B5EF4-FFF2-40B4-BE49-F238E27FC236}">
                <a16:creationId xmlns:a16="http://schemas.microsoft.com/office/drawing/2014/main" id="{9AB6320D-8B21-4642-97C9-E9D1E81DE0A1}"/>
              </a:ext>
            </a:extLst>
          </p:cNvPr>
          <p:cNvSpPr txBox="1">
            <a:spLocks noChangeArrowheads="1"/>
          </p:cNvSpPr>
          <p:nvPr/>
        </p:nvSpPr>
        <p:spPr bwMode="auto">
          <a:xfrm>
            <a:off x="1500188" y="448872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18" name="Text Box 14">
            <a:extLst>
              <a:ext uri="{FF2B5EF4-FFF2-40B4-BE49-F238E27FC236}">
                <a16:creationId xmlns:a16="http://schemas.microsoft.com/office/drawing/2014/main" id="{FD4449E7-988C-4186-B751-A2A367768DFD}"/>
              </a:ext>
            </a:extLst>
          </p:cNvPr>
          <p:cNvSpPr txBox="1">
            <a:spLocks noChangeArrowheads="1"/>
          </p:cNvSpPr>
          <p:nvPr/>
        </p:nvSpPr>
        <p:spPr bwMode="auto">
          <a:xfrm>
            <a:off x="1131888" y="569046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19" name="Text Box 15">
            <a:extLst>
              <a:ext uri="{FF2B5EF4-FFF2-40B4-BE49-F238E27FC236}">
                <a16:creationId xmlns:a16="http://schemas.microsoft.com/office/drawing/2014/main" id="{987E6132-26F7-4DDE-AC5D-A6284700ACAC}"/>
              </a:ext>
            </a:extLst>
          </p:cNvPr>
          <p:cNvSpPr txBox="1">
            <a:spLocks noChangeArrowheads="1"/>
          </p:cNvSpPr>
          <p:nvPr/>
        </p:nvSpPr>
        <p:spPr bwMode="auto">
          <a:xfrm>
            <a:off x="5392738" y="34314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20" name="Oval 16">
            <a:extLst>
              <a:ext uri="{FF2B5EF4-FFF2-40B4-BE49-F238E27FC236}">
                <a16:creationId xmlns:a16="http://schemas.microsoft.com/office/drawing/2014/main" id="{719FC7ED-FB35-41EE-BB1A-22DCF78B2D60}"/>
              </a:ext>
            </a:extLst>
          </p:cNvPr>
          <p:cNvSpPr>
            <a:spLocks noChangeArrowheads="1"/>
          </p:cNvSpPr>
          <p:nvPr/>
        </p:nvSpPr>
        <p:spPr bwMode="auto">
          <a:xfrm>
            <a:off x="3894138" y="2040801"/>
            <a:ext cx="511175"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A</a:t>
            </a:r>
          </a:p>
        </p:txBody>
      </p:sp>
      <p:sp>
        <p:nvSpPr>
          <p:cNvPr id="21" name="Line 17">
            <a:extLst>
              <a:ext uri="{FF2B5EF4-FFF2-40B4-BE49-F238E27FC236}">
                <a16:creationId xmlns:a16="http://schemas.microsoft.com/office/drawing/2014/main" id="{A5F19ABB-607A-4DC3-8187-EC599C9548B0}"/>
              </a:ext>
            </a:extLst>
          </p:cNvPr>
          <p:cNvSpPr>
            <a:spLocks noChangeShapeType="1"/>
          </p:cNvSpPr>
          <p:nvPr/>
        </p:nvSpPr>
        <p:spPr bwMode="auto">
          <a:xfrm>
            <a:off x="4130676" y="2582139"/>
            <a:ext cx="9525" cy="390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Text Box 18">
            <a:extLst>
              <a:ext uri="{FF2B5EF4-FFF2-40B4-BE49-F238E27FC236}">
                <a16:creationId xmlns:a16="http://schemas.microsoft.com/office/drawing/2014/main" id="{096C1B15-DDBC-4B33-B242-E5E5118702A6}"/>
              </a:ext>
            </a:extLst>
          </p:cNvPr>
          <p:cNvSpPr txBox="1">
            <a:spLocks noChangeArrowheads="1"/>
          </p:cNvSpPr>
          <p:nvPr/>
        </p:nvSpPr>
        <p:spPr bwMode="auto">
          <a:xfrm>
            <a:off x="3698876" y="26535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1</a:t>
            </a:r>
          </a:p>
        </p:txBody>
      </p:sp>
      <p:sp>
        <p:nvSpPr>
          <p:cNvPr id="23" name="Line 19">
            <a:extLst>
              <a:ext uri="{FF2B5EF4-FFF2-40B4-BE49-F238E27FC236}">
                <a16:creationId xmlns:a16="http://schemas.microsoft.com/office/drawing/2014/main" id="{9C9FB53E-0958-49E7-8602-B26CE3D9E035}"/>
              </a:ext>
            </a:extLst>
          </p:cNvPr>
          <p:cNvSpPr>
            <a:spLocks noChangeShapeType="1"/>
          </p:cNvSpPr>
          <p:nvPr/>
        </p:nvSpPr>
        <p:spPr bwMode="auto">
          <a:xfrm>
            <a:off x="2298700" y="4425226"/>
            <a:ext cx="184150" cy="6334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 name="Text Box 20">
            <a:extLst>
              <a:ext uri="{FF2B5EF4-FFF2-40B4-BE49-F238E27FC236}">
                <a16:creationId xmlns:a16="http://schemas.microsoft.com/office/drawing/2014/main" id="{3A365AFB-2FB7-414E-A06B-DAB5763836E3}"/>
              </a:ext>
            </a:extLst>
          </p:cNvPr>
          <p:cNvSpPr txBox="1">
            <a:spLocks noChangeArrowheads="1"/>
          </p:cNvSpPr>
          <p:nvPr/>
        </p:nvSpPr>
        <p:spPr bwMode="auto">
          <a:xfrm>
            <a:off x="2403475" y="45712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25" name="Oval 21">
            <a:extLst>
              <a:ext uri="{FF2B5EF4-FFF2-40B4-BE49-F238E27FC236}">
                <a16:creationId xmlns:a16="http://schemas.microsoft.com/office/drawing/2014/main" id="{F8A5A06B-11FE-47B1-BE54-9450DC9EB963}"/>
              </a:ext>
            </a:extLst>
          </p:cNvPr>
          <p:cNvSpPr>
            <a:spLocks noChangeArrowheads="1"/>
          </p:cNvSpPr>
          <p:nvPr/>
        </p:nvSpPr>
        <p:spPr bwMode="auto">
          <a:xfrm>
            <a:off x="2233613" y="4993551"/>
            <a:ext cx="509588"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dirty="0">
                <a:solidFill>
                  <a:srgbClr val="FF0000"/>
                </a:solidFill>
                <a:latin typeface="+mn-lt"/>
              </a:rPr>
              <a:t>G</a:t>
            </a:r>
          </a:p>
        </p:txBody>
      </p:sp>
      <p:sp>
        <p:nvSpPr>
          <p:cNvPr id="26" name="Line 22">
            <a:extLst>
              <a:ext uri="{FF2B5EF4-FFF2-40B4-BE49-F238E27FC236}">
                <a16:creationId xmlns:a16="http://schemas.microsoft.com/office/drawing/2014/main" id="{96C17A52-9659-4361-A8A1-5D9DACE51CCE}"/>
              </a:ext>
            </a:extLst>
          </p:cNvPr>
          <p:cNvSpPr>
            <a:spLocks noChangeShapeType="1"/>
          </p:cNvSpPr>
          <p:nvPr/>
        </p:nvSpPr>
        <p:spPr bwMode="auto">
          <a:xfrm>
            <a:off x="4202113" y="3415576"/>
            <a:ext cx="184150" cy="5683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Text Box 23">
            <a:extLst>
              <a:ext uri="{FF2B5EF4-FFF2-40B4-BE49-F238E27FC236}">
                <a16:creationId xmlns:a16="http://schemas.microsoft.com/office/drawing/2014/main" id="{440F10DA-8E29-4828-AC66-3A17B5F336F8}"/>
              </a:ext>
            </a:extLst>
          </p:cNvPr>
          <p:cNvSpPr txBox="1">
            <a:spLocks noChangeArrowheads="1"/>
          </p:cNvSpPr>
          <p:nvPr/>
        </p:nvSpPr>
        <p:spPr bwMode="auto">
          <a:xfrm>
            <a:off x="4306888" y="34949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28" name="Line 24">
            <a:extLst>
              <a:ext uri="{FF2B5EF4-FFF2-40B4-BE49-F238E27FC236}">
                <a16:creationId xmlns:a16="http://schemas.microsoft.com/office/drawing/2014/main" id="{7BB3786D-8424-45D4-8DBD-83C38C843495}"/>
              </a:ext>
            </a:extLst>
          </p:cNvPr>
          <p:cNvSpPr>
            <a:spLocks noChangeShapeType="1"/>
          </p:cNvSpPr>
          <p:nvPr/>
        </p:nvSpPr>
        <p:spPr bwMode="auto">
          <a:xfrm>
            <a:off x="149225" y="3163164"/>
            <a:ext cx="325437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5">
            <a:extLst>
              <a:ext uri="{FF2B5EF4-FFF2-40B4-BE49-F238E27FC236}">
                <a16:creationId xmlns:a16="http://schemas.microsoft.com/office/drawing/2014/main" id="{742E9DB1-B792-41B1-B054-67FA3F9FF3CB}"/>
              </a:ext>
            </a:extLst>
          </p:cNvPr>
          <p:cNvSpPr>
            <a:spLocks noChangeShapeType="1"/>
          </p:cNvSpPr>
          <p:nvPr/>
        </p:nvSpPr>
        <p:spPr bwMode="auto">
          <a:xfrm>
            <a:off x="211138" y="4174401"/>
            <a:ext cx="171926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26">
            <a:extLst>
              <a:ext uri="{FF2B5EF4-FFF2-40B4-BE49-F238E27FC236}">
                <a16:creationId xmlns:a16="http://schemas.microsoft.com/office/drawing/2014/main" id="{32A8EC10-6FF4-42A2-BCCC-844E189A2BA2}"/>
              </a:ext>
            </a:extLst>
          </p:cNvPr>
          <p:cNvSpPr>
            <a:spLocks noChangeShapeType="1"/>
          </p:cNvSpPr>
          <p:nvPr/>
        </p:nvSpPr>
        <p:spPr bwMode="auto">
          <a:xfrm>
            <a:off x="25400" y="5247551"/>
            <a:ext cx="110807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Line 27">
            <a:extLst>
              <a:ext uri="{FF2B5EF4-FFF2-40B4-BE49-F238E27FC236}">
                <a16:creationId xmlns:a16="http://schemas.microsoft.com/office/drawing/2014/main" id="{2E842381-8A81-40CF-9D14-AF83E6134317}"/>
              </a:ext>
            </a:extLst>
          </p:cNvPr>
          <p:cNvSpPr>
            <a:spLocks noChangeShapeType="1"/>
          </p:cNvSpPr>
          <p:nvPr/>
        </p:nvSpPr>
        <p:spPr bwMode="auto">
          <a:xfrm>
            <a:off x="0" y="6322289"/>
            <a:ext cx="1106488"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Text Box 28">
            <a:extLst>
              <a:ext uri="{FF2B5EF4-FFF2-40B4-BE49-F238E27FC236}">
                <a16:creationId xmlns:a16="http://schemas.microsoft.com/office/drawing/2014/main" id="{CC67CEEC-BBF3-41D8-9C86-075FF7D38961}"/>
              </a:ext>
            </a:extLst>
          </p:cNvPr>
          <p:cNvSpPr txBox="1">
            <a:spLocks noChangeArrowheads="1"/>
          </p:cNvSpPr>
          <p:nvPr/>
        </p:nvSpPr>
        <p:spPr bwMode="auto">
          <a:xfrm>
            <a:off x="395288" y="2656751"/>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1</a:t>
            </a:r>
            <a:r>
              <a:rPr lang="zh-CN" altLang="en-US" sz="1800" baseline="0">
                <a:solidFill>
                  <a:srgbClr val="FF3300"/>
                </a:solidFill>
                <a:latin typeface="+mn-lt"/>
              </a:rPr>
              <a:t>步</a:t>
            </a:r>
          </a:p>
        </p:txBody>
      </p:sp>
      <p:sp>
        <p:nvSpPr>
          <p:cNvPr id="33" name="Text Box 29">
            <a:extLst>
              <a:ext uri="{FF2B5EF4-FFF2-40B4-BE49-F238E27FC236}">
                <a16:creationId xmlns:a16="http://schemas.microsoft.com/office/drawing/2014/main" id="{DFB1FBAC-9AB3-4FCC-BA01-5FB1BFB91353}"/>
              </a:ext>
            </a:extLst>
          </p:cNvPr>
          <p:cNvSpPr txBox="1">
            <a:spLocks noChangeArrowheads="1"/>
          </p:cNvSpPr>
          <p:nvPr/>
        </p:nvSpPr>
        <p:spPr bwMode="auto">
          <a:xfrm>
            <a:off x="333375" y="3479076"/>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2</a:t>
            </a:r>
            <a:r>
              <a:rPr lang="zh-CN" altLang="en-US" sz="1800" baseline="0">
                <a:solidFill>
                  <a:srgbClr val="FF3300"/>
                </a:solidFill>
                <a:latin typeface="+mn-lt"/>
              </a:rPr>
              <a:t>步</a:t>
            </a:r>
          </a:p>
        </p:txBody>
      </p:sp>
      <p:sp>
        <p:nvSpPr>
          <p:cNvPr id="34" name="Text Box 30">
            <a:extLst>
              <a:ext uri="{FF2B5EF4-FFF2-40B4-BE49-F238E27FC236}">
                <a16:creationId xmlns:a16="http://schemas.microsoft.com/office/drawing/2014/main" id="{1BD90405-2B69-44E8-8901-8C1F6C7B59B6}"/>
              </a:ext>
            </a:extLst>
          </p:cNvPr>
          <p:cNvSpPr txBox="1">
            <a:spLocks noChangeArrowheads="1"/>
          </p:cNvSpPr>
          <p:nvPr/>
        </p:nvSpPr>
        <p:spPr bwMode="auto">
          <a:xfrm>
            <a:off x="149225" y="4552226"/>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3</a:t>
            </a:r>
            <a:r>
              <a:rPr lang="zh-CN" altLang="en-US" sz="1800" baseline="0">
                <a:solidFill>
                  <a:srgbClr val="FF3300"/>
                </a:solidFill>
                <a:latin typeface="+mn-lt"/>
              </a:rPr>
              <a:t>步</a:t>
            </a:r>
          </a:p>
        </p:txBody>
      </p:sp>
      <p:sp>
        <p:nvSpPr>
          <p:cNvPr id="35" name="Text Box 31">
            <a:extLst>
              <a:ext uri="{FF2B5EF4-FFF2-40B4-BE49-F238E27FC236}">
                <a16:creationId xmlns:a16="http://schemas.microsoft.com/office/drawing/2014/main" id="{C7E1520D-4B1A-40D3-9480-2440236A0A77}"/>
              </a:ext>
            </a:extLst>
          </p:cNvPr>
          <p:cNvSpPr txBox="1">
            <a:spLocks noChangeArrowheads="1"/>
          </p:cNvSpPr>
          <p:nvPr/>
        </p:nvSpPr>
        <p:spPr bwMode="auto">
          <a:xfrm>
            <a:off x="169863" y="5606326"/>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4</a:t>
            </a:r>
            <a:r>
              <a:rPr lang="zh-CN" altLang="en-US" sz="1800" baseline="0">
                <a:solidFill>
                  <a:srgbClr val="FF3300"/>
                </a:solidFill>
                <a:latin typeface="+mn-lt"/>
              </a:rPr>
              <a:t>步</a:t>
            </a:r>
          </a:p>
        </p:txBody>
      </p:sp>
      <p:sp>
        <p:nvSpPr>
          <p:cNvPr id="36" name="Oval 32">
            <a:extLst>
              <a:ext uri="{FF2B5EF4-FFF2-40B4-BE49-F238E27FC236}">
                <a16:creationId xmlns:a16="http://schemas.microsoft.com/office/drawing/2014/main" id="{E9DA1162-8E52-4E98-8AD0-B86F9E030B02}"/>
              </a:ext>
            </a:extLst>
          </p:cNvPr>
          <p:cNvSpPr>
            <a:spLocks noChangeArrowheads="1"/>
          </p:cNvSpPr>
          <p:nvPr/>
        </p:nvSpPr>
        <p:spPr bwMode="auto">
          <a:xfrm>
            <a:off x="3600451" y="4993551"/>
            <a:ext cx="509588" cy="56197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H</a:t>
            </a:r>
          </a:p>
        </p:txBody>
      </p:sp>
      <p:sp>
        <p:nvSpPr>
          <p:cNvPr id="37" name="Oval 33">
            <a:extLst>
              <a:ext uri="{FF2B5EF4-FFF2-40B4-BE49-F238E27FC236}">
                <a16:creationId xmlns:a16="http://schemas.microsoft.com/office/drawing/2014/main" id="{0AD2554D-F1D9-4686-B316-EE2CCEFFD9ED}"/>
              </a:ext>
            </a:extLst>
          </p:cNvPr>
          <p:cNvSpPr>
            <a:spLocks noChangeArrowheads="1"/>
          </p:cNvSpPr>
          <p:nvPr/>
        </p:nvSpPr>
        <p:spPr bwMode="auto">
          <a:xfrm>
            <a:off x="4752976" y="4993551"/>
            <a:ext cx="509588" cy="56197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I</a:t>
            </a:r>
          </a:p>
        </p:txBody>
      </p:sp>
      <p:sp>
        <p:nvSpPr>
          <p:cNvPr id="38" name="Line 34">
            <a:extLst>
              <a:ext uri="{FF2B5EF4-FFF2-40B4-BE49-F238E27FC236}">
                <a16:creationId xmlns:a16="http://schemas.microsoft.com/office/drawing/2014/main" id="{F79F80E8-69A8-4B37-9241-E14C149DB875}"/>
              </a:ext>
            </a:extLst>
          </p:cNvPr>
          <p:cNvSpPr>
            <a:spLocks noChangeShapeType="1"/>
          </p:cNvSpPr>
          <p:nvPr/>
        </p:nvSpPr>
        <p:spPr bwMode="auto">
          <a:xfrm flipH="1">
            <a:off x="3889376" y="4361726"/>
            <a:ext cx="43180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Line 35">
            <a:extLst>
              <a:ext uri="{FF2B5EF4-FFF2-40B4-BE49-F238E27FC236}">
                <a16:creationId xmlns:a16="http://schemas.microsoft.com/office/drawing/2014/main" id="{706C1D9E-AD3B-4B25-906C-F48935BFED75}"/>
              </a:ext>
            </a:extLst>
          </p:cNvPr>
          <p:cNvSpPr>
            <a:spLocks noChangeShapeType="1"/>
          </p:cNvSpPr>
          <p:nvPr/>
        </p:nvSpPr>
        <p:spPr bwMode="auto">
          <a:xfrm>
            <a:off x="4465638" y="4361726"/>
            <a:ext cx="503238"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0" name="Oval 36">
            <a:extLst>
              <a:ext uri="{FF2B5EF4-FFF2-40B4-BE49-F238E27FC236}">
                <a16:creationId xmlns:a16="http://schemas.microsoft.com/office/drawing/2014/main" id="{59F048BD-DA18-4D7C-9C98-8215CB45C610}"/>
              </a:ext>
            </a:extLst>
          </p:cNvPr>
          <p:cNvSpPr>
            <a:spLocks noChangeArrowheads="1"/>
          </p:cNvSpPr>
          <p:nvPr/>
        </p:nvSpPr>
        <p:spPr bwMode="auto">
          <a:xfrm>
            <a:off x="4105276" y="3914051"/>
            <a:ext cx="511175" cy="56197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D</a:t>
            </a:r>
          </a:p>
        </p:txBody>
      </p:sp>
      <p:sp>
        <p:nvSpPr>
          <p:cNvPr id="41" name="Oval 39">
            <a:extLst>
              <a:ext uri="{FF2B5EF4-FFF2-40B4-BE49-F238E27FC236}">
                <a16:creationId xmlns:a16="http://schemas.microsoft.com/office/drawing/2014/main" id="{C023343C-2ECB-4DE0-8301-B21267CFD00C}"/>
              </a:ext>
            </a:extLst>
          </p:cNvPr>
          <p:cNvSpPr>
            <a:spLocks noChangeArrowheads="1"/>
          </p:cNvSpPr>
          <p:nvPr/>
        </p:nvSpPr>
        <p:spPr bwMode="auto">
          <a:xfrm>
            <a:off x="5521152" y="5171351"/>
            <a:ext cx="444499" cy="519113"/>
          </a:xfrm>
          <a:prstGeom prst="ellipse">
            <a:avLst/>
          </a:prstGeom>
          <a:solidFill>
            <a:srgbClr val="DDDDDD"/>
          </a:solidFill>
          <a:ln w="6350">
            <a:solidFill>
              <a:schemeClr val="tx1"/>
            </a:solidFill>
            <a:prstDash val="dash"/>
            <a:round/>
            <a:headEnd/>
            <a:tailEnd/>
          </a:ln>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latin typeface="+mn-lt"/>
            </a:endParaRPr>
          </a:p>
        </p:txBody>
      </p:sp>
      <p:sp>
        <p:nvSpPr>
          <p:cNvPr id="42" name="Line 40">
            <a:extLst>
              <a:ext uri="{FF2B5EF4-FFF2-40B4-BE49-F238E27FC236}">
                <a16:creationId xmlns:a16="http://schemas.microsoft.com/office/drawing/2014/main" id="{05EE6FBA-D3D7-473F-8EE3-D62A27F4A820}"/>
              </a:ext>
            </a:extLst>
          </p:cNvPr>
          <p:cNvSpPr>
            <a:spLocks noChangeShapeType="1"/>
          </p:cNvSpPr>
          <p:nvPr/>
        </p:nvSpPr>
        <p:spPr bwMode="auto">
          <a:xfrm flipH="1">
            <a:off x="5772151" y="4417289"/>
            <a:ext cx="215900" cy="7921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 name="Oval 41">
            <a:extLst>
              <a:ext uri="{FF2B5EF4-FFF2-40B4-BE49-F238E27FC236}">
                <a16:creationId xmlns:a16="http://schemas.microsoft.com/office/drawing/2014/main" id="{5EFA6963-F90F-461C-83E1-E1ADC0CA1786}"/>
              </a:ext>
            </a:extLst>
          </p:cNvPr>
          <p:cNvSpPr>
            <a:spLocks noChangeArrowheads="1"/>
          </p:cNvSpPr>
          <p:nvPr/>
        </p:nvSpPr>
        <p:spPr bwMode="auto">
          <a:xfrm>
            <a:off x="6246639" y="5171351"/>
            <a:ext cx="444500" cy="519113"/>
          </a:xfrm>
          <a:prstGeom prst="ellipse">
            <a:avLst/>
          </a:prstGeom>
          <a:solidFill>
            <a:srgbClr val="DDDDDD"/>
          </a:solidFill>
          <a:ln w="6350">
            <a:solidFill>
              <a:schemeClr val="tx1"/>
            </a:solidFill>
            <a:prstDash val="dash"/>
            <a:round/>
            <a:headEnd/>
            <a:tailEnd/>
          </a:ln>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latin typeface="+mn-lt"/>
            </a:endParaRPr>
          </a:p>
        </p:txBody>
      </p:sp>
      <p:sp>
        <p:nvSpPr>
          <p:cNvPr id="44" name="Line 42">
            <a:extLst>
              <a:ext uri="{FF2B5EF4-FFF2-40B4-BE49-F238E27FC236}">
                <a16:creationId xmlns:a16="http://schemas.microsoft.com/office/drawing/2014/main" id="{925707E7-5FAE-4BE9-95F3-5E26A6C995BA}"/>
              </a:ext>
            </a:extLst>
          </p:cNvPr>
          <p:cNvSpPr>
            <a:spLocks noChangeShapeType="1"/>
          </p:cNvSpPr>
          <p:nvPr/>
        </p:nvSpPr>
        <p:spPr bwMode="auto">
          <a:xfrm>
            <a:off x="6203951" y="4417289"/>
            <a:ext cx="287338" cy="7921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 name="Text Box 43">
            <a:extLst>
              <a:ext uri="{FF2B5EF4-FFF2-40B4-BE49-F238E27FC236}">
                <a16:creationId xmlns:a16="http://schemas.microsoft.com/office/drawing/2014/main" id="{210B5AA3-D436-4CEA-8445-C9A92A71C460}"/>
              </a:ext>
            </a:extLst>
          </p:cNvPr>
          <p:cNvSpPr txBox="1">
            <a:spLocks noChangeArrowheads="1"/>
          </p:cNvSpPr>
          <p:nvPr/>
        </p:nvSpPr>
        <p:spPr bwMode="auto">
          <a:xfrm>
            <a:off x="3744913" y="457762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a:t>
            </a:r>
          </a:p>
        </p:txBody>
      </p:sp>
      <p:sp>
        <p:nvSpPr>
          <p:cNvPr id="46" name="Text Box 44">
            <a:extLst>
              <a:ext uri="{FF2B5EF4-FFF2-40B4-BE49-F238E27FC236}">
                <a16:creationId xmlns:a16="http://schemas.microsoft.com/office/drawing/2014/main" id="{4858A4B1-D9B6-4833-8A51-B8CFCDED8850}"/>
              </a:ext>
            </a:extLst>
          </p:cNvPr>
          <p:cNvSpPr txBox="1">
            <a:spLocks noChangeArrowheads="1"/>
          </p:cNvSpPr>
          <p:nvPr/>
        </p:nvSpPr>
        <p:spPr bwMode="auto">
          <a:xfrm>
            <a:off x="4805363" y="4525239"/>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grpSp>
        <p:nvGrpSpPr>
          <p:cNvPr id="47" name="Group 60">
            <a:extLst>
              <a:ext uri="{FF2B5EF4-FFF2-40B4-BE49-F238E27FC236}">
                <a16:creationId xmlns:a16="http://schemas.microsoft.com/office/drawing/2014/main" id="{C74ABDC9-DDB5-45B0-922A-1FFBB77FE263}"/>
              </a:ext>
            </a:extLst>
          </p:cNvPr>
          <p:cNvGrpSpPr>
            <a:grpSpLocks/>
          </p:cNvGrpSpPr>
          <p:nvPr/>
        </p:nvGrpSpPr>
        <p:grpSpPr bwMode="auto">
          <a:xfrm>
            <a:off x="6535247" y="2040801"/>
            <a:ext cx="2484437" cy="2195499"/>
            <a:chOff x="0" y="0"/>
            <a:chExt cx="1769" cy="1661"/>
          </a:xfrm>
        </p:grpSpPr>
        <p:sp>
          <p:nvSpPr>
            <p:cNvPr id="48" name="Oval 46">
              <a:extLst>
                <a:ext uri="{FF2B5EF4-FFF2-40B4-BE49-F238E27FC236}">
                  <a16:creationId xmlns:a16="http://schemas.microsoft.com/office/drawing/2014/main" id="{8BF662F5-D1FE-46A2-A4AE-7984DA144C89}"/>
                </a:ext>
              </a:extLst>
            </p:cNvPr>
            <p:cNvSpPr>
              <a:spLocks noChangeArrowheads="1"/>
            </p:cNvSpPr>
            <p:nvPr/>
          </p:nvSpPr>
          <p:spPr bwMode="auto">
            <a:xfrm>
              <a:off x="71" y="72"/>
              <a:ext cx="378" cy="39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latin typeface="+mn-lt"/>
                </a:rPr>
                <a:t>1</a:t>
              </a:r>
            </a:p>
          </p:txBody>
        </p:sp>
        <p:sp>
          <p:nvSpPr>
            <p:cNvPr id="49" name="Oval 47">
              <a:extLst>
                <a:ext uri="{FF2B5EF4-FFF2-40B4-BE49-F238E27FC236}">
                  <a16:creationId xmlns:a16="http://schemas.microsoft.com/office/drawing/2014/main" id="{9CFF7119-B02B-46F2-9DEB-B9B6684CC373}"/>
                </a:ext>
              </a:extLst>
            </p:cNvPr>
            <p:cNvSpPr>
              <a:spLocks noChangeArrowheads="1"/>
            </p:cNvSpPr>
            <p:nvPr/>
          </p:nvSpPr>
          <p:spPr bwMode="auto">
            <a:xfrm>
              <a:off x="71" y="1268"/>
              <a:ext cx="378" cy="39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latin typeface="+mn-lt"/>
                </a:rPr>
                <a:t>3</a:t>
              </a:r>
            </a:p>
          </p:txBody>
        </p:sp>
        <p:sp>
          <p:nvSpPr>
            <p:cNvPr id="50" name="Oval 48">
              <a:extLst>
                <a:ext uri="{FF2B5EF4-FFF2-40B4-BE49-F238E27FC236}">
                  <a16:creationId xmlns:a16="http://schemas.microsoft.com/office/drawing/2014/main" id="{A9229198-9300-4884-9829-40874814A541}"/>
                </a:ext>
              </a:extLst>
            </p:cNvPr>
            <p:cNvSpPr>
              <a:spLocks noChangeArrowheads="1"/>
            </p:cNvSpPr>
            <p:nvPr/>
          </p:nvSpPr>
          <p:spPr bwMode="auto">
            <a:xfrm>
              <a:off x="1391" y="72"/>
              <a:ext cx="378" cy="39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latin typeface="+mn-lt"/>
                </a:rPr>
                <a:t>2</a:t>
              </a:r>
            </a:p>
          </p:txBody>
        </p:sp>
        <p:sp>
          <p:nvSpPr>
            <p:cNvPr id="51" name="Oval 49">
              <a:extLst>
                <a:ext uri="{FF2B5EF4-FFF2-40B4-BE49-F238E27FC236}">
                  <a16:creationId xmlns:a16="http://schemas.microsoft.com/office/drawing/2014/main" id="{C7128A62-F3AC-40AB-8796-95C6CB0BECF0}"/>
                </a:ext>
              </a:extLst>
            </p:cNvPr>
            <p:cNvSpPr>
              <a:spLocks noChangeArrowheads="1"/>
            </p:cNvSpPr>
            <p:nvPr/>
          </p:nvSpPr>
          <p:spPr bwMode="auto">
            <a:xfrm>
              <a:off x="1391" y="1268"/>
              <a:ext cx="378" cy="393"/>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latin typeface="+mn-lt"/>
                </a:rPr>
                <a:t>4</a:t>
              </a:r>
            </a:p>
          </p:txBody>
        </p:sp>
        <p:sp>
          <p:nvSpPr>
            <p:cNvPr id="52" name="Line 50">
              <a:extLst>
                <a:ext uri="{FF2B5EF4-FFF2-40B4-BE49-F238E27FC236}">
                  <a16:creationId xmlns:a16="http://schemas.microsoft.com/office/drawing/2014/main" id="{F7D21505-0520-42DC-A011-8A74F429896D}"/>
                </a:ext>
              </a:extLst>
            </p:cNvPr>
            <p:cNvSpPr>
              <a:spLocks noChangeShapeType="1"/>
            </p:cNvSpPr>
            <p:nvPr/>
          </p:nvSpPr>
          <p:spPr bwMode="auto">
            <a:xfrm>
              <a:off x="475" y="247"/>
              <a:ext cx="917"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3" name="Line 51">
              <a:extLst>
                <a:ext uri="{FF2B5EF4-FFF2-40B4-BE49-F238E27FC236}">
                  <a16:creationId xmlns:a16="http://schemas.microsoft.com/office/drawing/2014/main" id="{C3C77857-D3AD-4124-BCEE-4B3BD4864A8A}"/>
                </a:ext>
              </a:extLst>
            </p:cNvPr>
            <p:cNvSpPr>
              <a:spLocks noChangeShapeType="1"/>
            </p:cNvSpPr>
            <p:nvPr/>
          </p:nvSpPr>
          <p:spPr bwMode="auto">
            <a:xfrm>
              <a:off x="227" y="408"/>
              <a:ext cx="18" cy="88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4" name="Line 52">
              <a:extLst>
                <a:ext uri="{FF2B5EF4-FFF2-40B4-BE49-F238E27FC236}">
                  <a16:creationId xmlns:a16="http://schemas.microsoft.com/office/drawing/2014/main" id="{8DC27960-5773-4766-AE3C-C98324E69C72}"/>
                </a:ext>
              </a:extLst>
            </p:cNvPr>
            <p:cNvSpPr>
              <a:spLocks noChangeShapeType="1"/>
            </p:cNvSpPr>
            <p:nvPr/>
          </p:nvSpPr>
          <p:spPr bwMode="auto">
            <a:xfrm flipH="1">
              <a:off x="1611" y="453"/>
              <a:ext cx="0" cy="862"/>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Line 53">
              <a:extLst>
                <a:ext uri="{FF2B5EF4-FFF2-40B4-BE49-F238E27FC236}">
                  <a16:creationId xmlns:a16="http://schemas.microsoft.com/office/drawing/2014/main" id="{F75A132D-033C-462A-9941-392790D4A2DC}"/>
                </a:ext>
              </a:extLst>
            </p:cNvPr>
            <p:cNvSpPr>
              <a:spLocks noChangeShapeType="1"/>
            </p:cNvSpPr>
            <p:nvPr/>
          </p:nvSpPr>
          <p:spPr bwMode="auto">
            <a:xfrm flipV="1">
              <a:off x="417" y="403"/>
              <a:ext cx="1033" cy="93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6" name="Line 54">
              <a:extLst>
                <a:ext uri="{FF2B5EF4-FFF2-40B4-BE49-F238E27FC236}">
                  <a16:creationId xmlns:a16="http://schemas.microsoft.com/office/drawing/2014/main" id="{C01C30D1-6722-4B55-B2FC-E9358845ECA9}"/>
                </a:ext>
              </a:extLst>
            </p:cNvPr>
            <p:cNvSpPr>
              <a:spLocks noChangeShapeType="1"/>
            </p:cNvSpPr>
            <p:nvPr/>
          </p:nvSpPr>
          <p:spPr bwMode="auto">
            <a:xfrm>
              <a:off x="360" y="403"/>
              <a:ext cx="1090" cy="93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7" name="Text Box 55">
              <a:extLst>
                <a:ext uri="{FF2B5EF4-FFF2-40B4-BE49-F238E27FC236}">
                  <a16:creationId xmlns:a16="http://schemas.microsoft.com/office/drawing/2014/main" id="{84EEBE4E-1739-405D-AE48-A6712C9BD4C3}"/>
                </a:ext>
              </a:extLst>
            </p:cNvPr>
            <p:cNvSpPr txBox="1">
              <a:spLocks noChangeArrowheads="1"/>
            </p:cNvSpPr>
            <p:nvPr/>
          </p:nvSpPr>
          <p:spPr bwMode="auto">
            <a:xfrm>
              <a:off x="803" y="0"/>
              <a:ext cx="29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30</a:t>
              </a:r>
            </a:p>
          </p:txBody>
        </p:sp>
        <p:sp>
          <p:nvSpPr>
            <p:cNvPr id="58" name="Text Box 56">
              <a:extLst>
                <a:ext uri="{FF2B5EF4-FFF2-40B4-BE49-F238E27FC236}">
                  <a16:creationId xmlns:a16="http://schemas.microsoft.com/office/drawing/2014/main" id="{21BA6667-5E9E-46C1-9E6B-53FD69F4C2D0}"/>
                </a:ext>
              </a:extLst>
            </p:cNvPr>
            <p:cNvSpPr txBox="1">
              <a:spLocks noChangeArrowheads="1"/>
            </p:cNvSpPr>
            <p:nvPr/>
          </p:nvSpPr>
          <p:spPr bwMode="auto">
            <a:xfrm>
              <a:off x="0" y="729"/>
              <a:ext cx="222"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6</a:t>
              </a:r>
            </a:p>
          </p:txBody>
        </p:sp>
        <p:sp>
          <p:nvSpPr>
            <p:cNvPr id="59" name="Text Box 57">
              <a:extLst>
                <a:ext uri="{FF2B5EF4-FFF2-40B4-BE49-F238E27FC236}">
                  <a16:creationId xmlns:a16="http://schemas.microsoft.com/office/drawing/2014/main" id="{C8DDC72B-8775-439D-ACD0-A5D0C65CF95A}"/>
                </a:ext>
              </a:extLst>
            </p:cNvPr>
            <p:cNvSpPr txBox="1">
              <a:spLocks noChangeArrowheads="1"/>
            </p:cNvSpPr>
            <p:nvPr/>
          </p:nvSpPr>
          <p:spPr bwMode="auto">
            <a:xfrm>
              <a:off x="1337" y="817"/>
              <a:ext cx="29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20</a:t>
              </a:r>
            </a:p>
          </p:txBody>
        </p:sp>
        <p:sp>
          <p:nvSpPr>
            <p:cNvPr id="60" name="Text Box 58">
              <a:extLst>
                <a:ext uri="{FF2B5EF4-FFF2-40B4-BE49-F238E27FC236}">
                  <a16:creationId xmlns:a16="http://schemas.microsoft.com/office/drawing/2014/main" id="{051EFBC0-D4C2-4D6C-845F-9CEAA3EF5389}"/>
                </a:ext>
              </a:extLst>
            </p:cNvPr>
            <p:cNvSpPr txBox="1">
              <a:spLocks noChangeArrowheads="1"/>
            </p:cNvSpPr>
            <p:nvPr/>
          </p:nvSpPr>
          <p:spPr bwMode="auto">
            <a:xfrm>
              <a:off x="990" y="403"/>
              <a:ext cx="22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5</a:t>
              </a:r>
            </a:p>
          </p:txBody>
        </p:sp>
        <p:sp>
          <p:nvSpPr>
            <p:cNvPr id="61" name="Text Box 59">
              <a:extLst>
                <a:ext uri="{FF2B5EF4-FFF2-40B4-BE49-F238E27FC236}">
                  <a16:creationId xmlns:a16="http://schemas.microsoft.com/office/drawing/2014/main" id="{EA3B8F07-0C91-47C6-B535-72F6F257F7E0}"/>
                </a:ext>
              </a:extLst>
            </p:cNvPr>
            <p:cNvSpPr txBox="1">
              <a:spLocks noChangeArrowheads="1"/>
            </p:cNvSpPr>
            <p:nvPr/>
          </p:nvSpPr>
          <p:spPr bwMode="auto">
            <a:xfrm>
              <a:off x="990" y="1028"/>
              <a:ext cx="222"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grpSp>
    </p:spTree>
    <p:extLst>
      <p:ext uri="{BB962C8B-B14F-4D97-AF65-F5344CB8AC3E}">
        <p14:creationId xmlns:p14="http://schemas.microsoft.com/office/powerpoint/2010/main" val="159604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1C954-5F00-4DFC-A432-EB2AFFBFC78B}"/>
              </a:ext>
            </a:extLst>
          </p:cNvPr>
          <p:cNvSpPr>
            <a:spLocks noGrp="1"/>
          </p:cNvSpPr>
          <p:nvPr>
            <p:ph type="title"/>
          </p:nvPr>
        </p:nvSpPr>
        <p:spPr/>
        <p:txBody>
          <a:bodyPr/>
          <a:lstStyle/>
          <a:p>
            <a:r>
              <a:rPr lang="zh-CN" altLang="en-US" dirty="0">
                <a:solidFill>
                  <a:srgbClr val="CC6600"/>
                </a:solidFill>
              </a:rPr>
              <a:t>内容</a:t>
            </a:r>
          </a:p>
        </p:txBody>
      </p:sp>
      <p:sp>
        <p:nvSpPr>
          <p:cNvPr id="3" name="内容占位符 2">
            <a:extLst>
              <a:ext uri="{FF2B5EF4-FFF2-40B4-BE49-F238E27FC236}">
                <a16:creationId xmlns:a16="http://schemas.microsoft.com/office/drawing/2014/main" id="{2845A570-F3A7-47D6-822C-06305E43479A}"/>
              </a:ext>
            </a:extLst>
          </p:cNvPr>
          <p:cNvSpPr>
            <a:spLocks noGrp="1"/>
          </p:cNvSpPr>
          <p:nvPr>
            <p:ph idx="1"/>
          </p:nvPr>
        </p:nvSpPr>
        <p:spPr>
          <a:xfrm>
            <a:off x="155983" y="758709"/>
            <a:ext cx="8754751" cy="5962767"/>
          </a:xfrm>
        </p:spPr>
        <p:txBody>
          <a:bodyPr>
            <a:normAutofit/>
          </a:bodyPr>
          <a:lstStyle/>
          <a:p>
            <a:r>
              <a:rPr lang="en-US" altLang="zh-CN" dirty="0">
                <a:latin typeface="Times New Roman" pitchFamily="18" charset="0"/>
              </a:rPr>
              <a:t>6</a:t>
            </a:r>
            <a:r>
              <a:rPr lang="en-US" altLang="zh-CN" sz="2400" dirty="0">
                <a:latin typeface="Times New Roman" pitchFamily="18" charset="0"/>
              </a:rPr>
              <a:t>.1</a:t>
            </a:r>
            <a:r>
              <a:rPr lang="zh-CN" altLang="en-US" dirty="0">
                <a:latin typeface="Times New Roman" pitchFamily="18" charset="0"/>
              </a:rPr>
              <a:t> 分支限界法</a:t>
            </a:r>
            <a:r>
              <a:rPr lang="zh-CN" altLang="en-US" sz="2400" dirty="0">
                <a:latin typeface="Times New Roman" pitchFamily="18" charset="0"/>
              </a:rPr>
              <a:t>原理</a:t>
            </a:r>
            <a:r>
              <a:rPr lang="en-US" altLang="zh-CN" sz="2400" dirty="0">
                <a:latin typeface="Times New Roman" pitchFamily="18" charset="0"/>
              </a:rPr>
              <a:t>/</a:t>
            </a:r>
            <a:r>
              <a:rPr lang="zh-CN" altLang="en-US" sz="2400" dirty="0">
                <a:latin typeface="Times New Roman" pitchFamily="18" charset="0"/>
              </a:rPr>
              <a:t>算法框架</a:t>
            </a:r>
            <a:endParaRPr lang="en-US" altLang="zh-CN" sz="2400" dirty="0">
              <a:latin typeface="Times New Roman" pitchFamily="18" charset="0"/>
            </a:endParaRPr>
          </a:p>
          <a:p>
            <a:pPr lvl="1"/>
            <a:r>
              <a:rPr lang="zh-CN" altLang="en-US" dirty="0">
                <a:latin typeface="Times New Roman" pitchFamily="18" charset="0"/>
              </a:rPr>
              <a:t>回溯法 </a:t>
            </a:r>
            <a:r>
              <a:rPr lang="en-US" altLang="zh-CN" dirty="0">
                <a:latin typeface="Times New Roman" pitchFamily="18" charset="0"/>
              </a:rPr>
              <a:t>vs </a:t>
            </a:r>
            <a:r>
              <a:rPr lang="zh-CN" altLang="en-US" dirty="0">
                <a:latin typeface="Times New Roman" pitchFamily="18" charset="0"/>
              </a:rPr>
              <a:t>分支限界法</a:t>
            </a:r>
            <a:endParaRPr lang="en-US" altLang="zh-CN" dirty="0">
              <a:latin typeface="Times New Roman" pitchFamily="18" charset="0"/>
            </a:endParaRPr>
          </a:p>
          <a:p>
            <a:endParaRPr lang="en-US" altLang="zh-CN" dirty="0"/>
          </a:p>
          <a:p>
            <a:r>
              <a:rPr lang="zh-CN" altLang="en-US" dirty="0"/>
              <a:t>面向特定问题的分支限界算法</a:t>
            </a:r>
            <a:endParaRPr lang="en-US" altLang="zh-CN" dirty="0"/>
          </a:p>
          <a:p>
            <a:pPr lvl="1"/>
            <a:r>
              <a:rPr lang="en-US" altLang="zh-CN" dirty="0"/>
              <a:t>6.7 </a:t>
            </a:r>
            <a:r>
              <a:rPr lang="zh-CN" altLang="en-US" dirty="0"/>
              <a:t>旅行商问题</a:t>
            </a:r>
            <a:r>
              <a:rPr lang="en-US" altLang="zh-CN" dirty="0"/>
              <a:t>【</a:t>
            </a:r>
            <a:r>
              <a:rPr lang="zh-CN" altLang="en-US" dirty="0"/>
              <a:t>上机编程作业</a:t>
            </a:r>
            <a:r>
              <a:rPr lang="en-US" altLang="zh-CN" dirty="0"/>
              <a:t>】</a:t>
            </a:r>
            <a:endParaRPr lang="zh-CN" altLang="en-US" dirty="0"/>
          </a:p>
          <a:p>
            <a:pPr lvl="1"/>
            <a:r>
              <a:rPr lang="en-US" altLang="zh-CN" dirty="0"/>
              <a:t>6.5 0-1</a:t>
            </a:r>
            <a:r>
              <a:rPr lang="zh-CN" altLang="en-US" dirty="0"/>
              <a:t>背包问题</a:t>
            </a:r>
          </a:p>
          <a:p>
            <a:pPr lvl="1"/>
            <a:r>
              <a:rPr lang="en-US" altLang="zh-CN" dirty="0"/>
              <a:t>6.2 </a:t>
            </a:r>
            <a:r>
              <a:rPr lang="zh-CN" altLang="en-US" dirty="0"/>
              <a:t>单源最短路径问题</a:t>
            </a:r>
          </a:p>
          <a:p>
            <a:pPr lvl="1"/>
            <a:endParaRPr lang="en-US" altLang="zh-CN" dirty="0">
              <a:latin typeface="Times New Roman" pitchFamily="18" charset="0"/>
            </a:endParaRPr>
          </a:p>
        </p:txBody>
      </p:sp>
      <p:sp>
        <p:nvSpPr>
          <p:cNvPr id="4" name="日期占位符 3">
            <a:extLst>
              <a:ext uri="{FF2B5EF4-FFF2-40B4-BE49-F238E27FC236}">
                <a16:creationId xmlns:a16="http://schemas.microsoft.com/office/drawing/2014/main" id="{24B379B6-A72D-4428-9A83-A9786E75C2F3}"/>
              </a:ext>
            </a:extLst>
          </p:cNvPr>
          <p:cNvSpPr>
            <a:spLocks noGrp="1"/>
          </p:cNvSpPr>
          <p:nvPr>
            <p:ph type="dt" sz="half" idx="10"/>
          </p:nvPr>
        </p:nvSpPr>
        <p:spPr/>
        <p:txBody>
          <a:bodyPr/>
          <a:lstStyle/>
          <a:p>
            <a:fld id="{C0F91C6F-6F4E-4C90-897A-D568591FD63E}"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15F616CA-D282-4253-B70E-A873EFBD8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C31E0-E4E2-4166-A38B-16F7E7760DF9}"/>
              </a:ext>
            </a:extLst>
          </p:cNvPr>
          <p:cNvSpPr>
            <a:spLocks noGrp="1"/>
          </p:cNvSpPr>
          <p:nvPr>
            <p:ph type="sldNum" sz="quarter" idx="12"/>
          </p:nvPr>
        </p:nvSpPr>
        <p:spPr/>
        <p:txBody>
          <a:bodyPr/>
          <a:lstStyle/>
          <a:p>
            <a:fld id="{EEA58A3B-43CE-4AA0-90B5-EB47AFAFEB34}" type="slidenum">
              <a:rPr lang="zh-CN" altLang="en-US" smtClean="0"/>
              <a:pPr/>
              <a:t>2</a:t>
            </a:fld>
            <a:endParaRPr lang="zh-CN" altLang="en-US" dirty="0"/>
          </a:p>
        </p:txBody>
      </p:sp>
    </p:spTree>
    <p:extLst>
      <p:ext uri="{BB962C8B-B14F-4D97-AF65-F5344CB8AC3E}">
        <p14:creationId xmlns:p14="http://schemas.microsoft.com/office/powerpoint/2010/main" val="176030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ABF60E-07C1-4A24-91B2-64120FB81024}"/>
              </a:ext>
            </a:extLst>
          </p:cNvPr>
          <p:cNvSpPr>
            <a:spLocks noGrp="1"/>
          </p:cNvSpPr>
          <p:nvPr>
            <p:ph idx="1"/>
          </p:nvPr>
        </p:nvSpPr>
        <p:spPr/>
        <p:txBody>
          <a:bodyPr/>
          <a:lstStyle/>
          <a:p>
            <a:pPr lvl="1"/>
            <a:r>
              <a:rPr lang="en-US" altLang="zh-CN" b="1" dirty="0">
                <a:solidFill>
                  <a:schemeClr val="accent2"/>
                </a:solidFill>
                <a:latin typeface="Times New Roman" pitchFamily="18" charset="0"/>
              </a:rPr>
              <a:t>4)</a:t>
            </a:r>
            <a:r>
              <a:rPr lang="zh-CN" altLang="en-US" b="1" dirty="0">
                <a:solidFill>
                  <a:schemeClr val="accent2"/>
                </a:solidFill>
                <a:latin typeface="Times New Roman" pitchFamily="18" charset="0"/>
              </a:rPr>
              <a:t> </a:t>
            </a:r>
            <a:r>
              <a:rPr lang="zh-CN" altLang="en-US" b="1" baseline="0" dirty="0">
                <a:solidFill>
                  <a:schemeClr val="accent2"/>
                </a:solidFill>
                <a:latin typeface="Times New Roman" pitchFamily="18" charset="0"/>
              </a:rPr>
              <a:t>未处理结点</a:t>
            </a:r>
            <a:endParaRPr lang="en-US" altLang="zh-CN" b="1" baseline="0" dirty="0">
              <a:solidFill>
                <a:schemeClr val="accent2"/>
              </a:solidFill>
              <a:latin typeface="Times New Roman" pitchFamily="18" charset="0"/>
            </a:endParaRPr>
          </a:p>
          <a:p>
            <a:pPr lvl="2"/>
            <a:r>
              <a:rPr lang="zh-CN" altLang="en-US" baseline="0" dirty="0">
                <a:latin typeface="Times New Roman" pitchFamily="18" charset="0"/>
              </a:rPr>
              <a:t>解空间树中位于活结点之下，还没有被搜索</a:t>
            </a:r>
            <a:r>
              <a:rPr lang="en-US" altLang="zh-CN" baseline="0" dirty="0">
                <a:latin typeface="Times New Roman" pitchFamily="18" charset="0"/>
              </a:rPr>
              <a:t>/</a:t>
            </a:r>
            <a:r>
              <a:rPr lang="zh-CN" altLang="en-US" baseline="0" dirty="0">
                <a:latin typeface="Times New Roman" pitchFamily="18" charset="0"/>
              </a:rPr>
              <a:t>处理到、不属于上述三类结点的其它结点，对应后续步骤中要走的城市</a:t>
            </a:r>
            <a:endParaRPr lang="en-US" altLang="zh-CN" baseline="0" dirty="0">
              <a:latin typeface="Times New Roman" pitchFamily="18" charset="0"/>
            </a:endParaRPr>
          </a:p>
          <a:p>
            <a:pPr lvl="2"/>
            <a:r>
              <a:rPr lang="zh-CN" altLang="en-US" sz="2400" baseline="0" dirty="0">
                <a:latin typeface="Times New Roman" pitchFamily="18" charset="0"/>
              </a:rPr>
              <a:t>在后续的搜索过程中，通过结点扩展会逐步生成</a:t>
            </a:r>
          </a:p>
          <a:p>
            <a:endParaRPr lang="zh-CN" altLang="en-US" dirty="0"/>
          </a:p>
        </p:txBody>
      </p:sp>
      <p:sp>
        <p:nvSpPr>
          <p:cNvPr id="3" name="日期占位符 2">
            <a:extLst>
              <a:ext uri="{FF2B5EF4-FFF2-40B4-BE49-F238E27FC236}">
                <a16:creationId xmlns:a16="http://schemas.microsoft.com/office/drawing/2014/main" id="{8F738BFC-459A-4FEF-BAE3-EFED6C7231DB}"/>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1670182D-C237-4EB5-A6AF-1AF599B2B5D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D9596FC6-F44B-4E37-87B6-D19B89538973}"/>
              </a:ext>
            </a:extLst>
          </p:cNvPr>
          <p:cNvSpPr>
            <a:spLocks noGrp="1"/>
          </p:cNvSpPr>
          <p:nvPr>
            <p:ph type="sldNum" sz="quarter" idx="12"/>
          </p:nvPr>
        </p:nvSpPr>
        <p:spPr/>
        <p:txBody>
          <a:bodyPr/>
          <a:lstStyle/>
          <a:p>
            <a:fld id="{EEA58A3B-43CE-4AA0-90B5-EB47AFAFEB34}" type="slidenum">
              <a:rPr lang="zh-CN" altLang="en-US" smtClean="0"/>
              <a:pPr/>
              <a:t>20</a:t>
            </a:fld>
            <a:endParaRPr lang="zh-CN" altLang="en-US" dirty="0"/>
          </a:p>
        </p:txBody>
      </p:sp>
      <p:grpSp>
        <p:nvGrpSpPr>
          <p:cNvPr id="6" name="Group 53">
            <a:extLst>
              <a:ext uri="{FF2B5EF4-FFF2-40B4-BE49-F238E27FC236}">
                <a16:creationId xmlns:a16="http://schemas.microsoft.com/office/drawing/2014/main" id="{30B90349-3569-44CC-9DBE-98393EDC0A0E}"/>
              </a:ext>
            </a:extLst>
          </p:cNvPr>
          <p:cNvGrpSpPr>
            <a:grpSpLocks/>
          </p:cNvGrpSpPr>
          <p:nvPr/>
        </p:nvGrpSpPr>
        <p:grpSpPr bwMode="auto">
          <a:xfrm>
            <a:off x="800180" y="2130913"/>
            <a:ext cx="6562725" cy="4511675"/>
            <a:chOff x="0" y="0"/>
            <a:chExt cx="4134" cy="2842"/>
          </a:xfrm>
        </p:grpSpPr>
        <p:sp>
          <p:nvSpPr>
            <p:cNvPr id="7" name="Oval 4">
              <a:extLst>
                <a:ext uri="{FF2B5EF4-FFF2-40B4-BE49-F238E27FC236}">
                  <a16:creationId xmlns:a16="http://schemas.microsoft.com/office/drawing/2014/main" id="{3467CD67-AEA3-4A3E-AD1A-05CA14568CBD}"/>
                </a:ext>
              </a:extLst>
            </p:cNvPr>
            <p:cNvSpPr>
              <a:spLocks noChangeArrowheads="1"/>
            </p:cNvSpPr>
            <p:nvPr/>
          </p:nvSpPr>
          <p:spPr bwMode="auto">
            <a:xfrm>
              <a:off x="2452" y="557"/>
              <a:ext cx="32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B</a:t>
              </a:r>
            </a:p>
          </p:txBody>
        </p:sp>
        <p:sp>
          <p:nvSpPr>
            <p:cNvPr id="8" name="Oval 5">
              <a:extLst>
                <a:ext uri="{FF2B5EF4-FFF2-40B4-BE49-F238E27FC236}">
                  <a16:creationId xmlns:a16="http://schemas.microsoft.com/office/drawing/2014/main" id="{242BCE59-632D-4342-A2AE-6671EB10D76F}"/>
                </a:ext>
              </a:extLst>
            </p:cNvPr>
            <p:cNvSpPr>
              <a:spLocks noChangeArrowheads="1"/>
            </p:cNvSpPr>
            <p:nvPr/>
          </p:nvSpPr>
          <p:spPr bwMode="auto">
            <a:xfrm>
              <a:off x="1214" y="1193"/>
              <a:ext cx="32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C</a:t>
              </a:r>
            </a:p>
          </p:txBody>
        </p:sp>
        <p:sp>
          <p:nvSpPr>
            <p:cNvPr id="9" name="Oval 6">
              <a:extLst>
                <a:ext uri="{FF2B5EF4-FFF2-40B4-BE49-F238E27FC236}">
                  <a16:creationId xmlns:a16="http://schemas.microsoft.com/office/drawing/2014/main" id="{4FDC7542-E316-462A-BC4B-E27223AE5BE6}"/>
                </a:ext>
              </a:extLst>
            </p:cNvPr>
            <p:cNvSpPr>
              <a:spLocks noChangeArrowheads="1"/>
            </p:cNvSpPr>
            <p:nvPr/>
          </p:nvSpPr>
          <p:spPr bwMode="auto">
            <a:xfrm>
              <a:off x="712" y="1870"/>
              <a:ext cx="321"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F</a:t>
              </a:r>
            </a:p>
          </p:txBody>
        </p:sp>
        <p:sp>
          <p:nvSpPr>
            <p:cNvPr id="10" name="Oval 7">
              <a:extLst>
                <a:ext uri="{FF2B5EF4-FFF2-40B4-BE49-F238E27FC236}">
                  <a16:creationId xmlns:a16="http://schemas.microsoft.com/office/drawing/2014/main" id="{A308B718-A078-4C45-B17C-4A2748FA460E}"/>
                </a:ext>
              </a:extLst>
            </p:cNvPr>
            <p:cNvSpPr>
              <a:spLocks noChangeArrowheads="1"/>
            </p:cNvSpPr>
            <p:nvPr/>
          </p:nvSpPr>
          <p:spPr bwMode="auto">
            <a:xfrm>
              <a:off x="3669" y="1184"/>
              <a:ext cx="321" cy="33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E</a:t>
              </a:r>
            </a:p>
          </p:txBody>
        </p:sp>
        <p:sp>
          <p:nvSpPr>
            <p:cNvPr id="11" name="Oval 8">
              <a:extLst>
                <a:ext uri="{FF2B5EF4-FFF2-40B4-BE49-F238E27FC236}">
                  <a16:creationId xmlns:a16="http://schemas.microsoft.com/office/drawing/2014/main" id="{753D4240-B6C0-4EB2-B112-C7D7937597D2}"/>
                </a:ext>
              </a:extLst>
            </p:cNvPr>
            <p:cNvSpPr>
              <a:spLocks noChangeArrowheads="1"/>
            </p:cNvSpPr>
            <p:nvPr/>
          </p:nvSpPr>
          <p:spPr bwMode="auto">
            <a:xfrm>
              <a:off x="697" y="2508"/>
              <a:ext cx="321"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L</a:t>
              </a:r>
            </a:p>
          </p:txBody>
        </p:sp>
        <p:sp>
          <p:nvSpPr>
            <p:cNvPr id="12" name="Line 9">
              <a:extLst>
                <a:ext uri="{FF2B5EF4-FFF2-40B4-BE49-F238E27FC236}">
                  <a16:creationId xmlns:a16="http://schemas.microsoft.com/office/drawing/2014/main" id="{123E8C4D-BB89-4D68-8FF1-C2C853D1E965}"/>
                </a:ext>
              </a:extLst>
            </p:cNvPr>
            <p:cNvSpPr>
              <a:spLocks noChangeShapeType="1"/>
            </p:cNvSpPr>
            <p:nvPr/>
          </p:nvSpPr>
          <p:spPr bwMode="auto">
            <a:xfrm flipH="1">
              <a:off x="1485" y="816"/>
              <a:ext cx="1006" cy="4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0">
              <a:extLst>
                <a:ext uri="{FF2B5EF4-FFF2-40B4-BE49-F238E27FC236}">
                  <a16:creationId xmlns:a16="http://schemas.microsoft.com/office/drawing/2014/main" id="{00FF9C67-968A-497E-9BC0-7E2784017716}"/>
                </a:ext>
              </a:extLst>
            </p:cNvPr>
            <p:cNvSpPr>
              <a:spLocks noChangeShapeType="1"/>
            </p:cNvSpPr>
            <p:nvPr/>
          </p:nvSpPr>
          <p:spPr bwMode="auto">
            <a:xfrm>
              <a:off x="2762" y="776"/>
              <a:ext cx="1044"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C1DF4D16-6140-4471-A53F-E9EA0A865254}"/>
                </a:ext>
              </a:extLst>
            </p:cNvPr>
            <p:cNvSpPr>
              <a:spLocks noChangeShapeType="1"/>
            </p:cNvSpPr>
            <p:nvPr/>
          </p:nvSpPr>
          <p:spPr bwMode="auto">
            <a:xfrm flipH="1">
              <a:off x="944" y="1492"/>
              <a:ext cx="348" cy="39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028D1FDA-1474-4280-93BB-A357E6256043}"/>
                </a:ext>
              </a:extLst>
            </p:cNvPr>
            <p:cNvSpPr>
              <a:spLocks noChangeShapeType="1"/>
            </p:cNvSpPr>
            <p:nvPr/>
          </p:nvSpPr>
          <p:spPr bwMode="auto">
            <a:xfrm>
              <a:off x="867" y="2169"/>
              <a:ext cx="0" cy="4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Text Box 13">
              <a:extLst>
                <a:ext uri="{FF2B5EF4-FFF2-40B4-BE49-F238E27FC236}">
                  <a16:creationId xmlns:a16="http://schemas.microsoft.com/office/drawing/2014/main" id="{B8F076D2-6656-4A5D-9D66-05A0728C8546}"/>
                </a:ext>
              </a:extLst>
            </p:cNvPr>
            <p:cNvSpPr txBox="1">
              <a:spLocks noChangeArrowheads="1"/>
            </p:cNvSpPr>
            <p:nvPr/>
          </p:nvSpPr>
          <p:spPr bwMode="auto">
            <a:xfrm>
              <a:off x="1950" y="8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17" name="Text Box 14">
              <a:extLst>
                <a:ext uri="{FF2B5EF4-FFF2-40B4-BE49-F238E27FC236}">
                  <a16:creationId xmlns:a16="http://schemas.microsoft.com/office/drawing/2014/main" id="{9E3B9944-DD31-4F4F-B173-0D5806F8D86F}"/>
                </a:ext>
              </a:extLst>
            </p:cNvPr>
            <p:cNvSpPr txBox="1">
              <a:spLocks noChangeArrowheads="1"/>
            </p:cNvSpPr>
            <p:nvPr/>
          </p:nvSpPr>
          <p:spPr bwMode="auto">
            <a:xfrm>
              <a:off x="945" y="153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8" name="Text Box 15">
              <a:extLst>
                <a:ext uri="{FF2B5EF4-FFF2-40B4-BE49-F238E27FC236}">
                  <a16:creationId xmlns:a16="http://schemas.microsoft.com/office/drawing/2014/main" id="{C0F4E4A9-489A-468A-9647-0D7A2AAAEFA3}"/>
                </a:ext>
              </a:extLst>
            </p:cNvPr>
            <p:cNvSpPr txBox="1">
              <a:spLocks noChangeArrowheads="1"/>
            </p:cNvSpPr>
            <p:nvPr/>
          </p:nvSpPr>
          <p:spPr bwMode="auto">
            <a:xfrm>
              <a:off x="713" y="228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9" name="Text Box 16">
              <a:extLst>
                <a:ext uri="{FF2B5EF4-FFF2-40B4-BE49-F238E27FC236}">
                  <a16:creationId xmlns:a16="http://schemas.microsoft.com/office/drawing/2014/main" id="{42AA0315-31A7-4663-B390-ECC829B80AA9}"/>
                </a:ext>
              </a:extLst>
            </p:cNvPr>
            <p:cNvSpPr txBox="1">
              <a:spLocks noChangeArrowheads="1"/>
            </p:cNvSpPr>
            <p:nvPr/>
          </p:nvSpPr>
          <p:spPr bwMode="auto">
            <a:xfrm>
              <a:off x="3397" y="86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0" name="Oval 17">
              <a:extLst>
                <a:ext uri="{FF2B5EF4-FFF2-40B4-BE49-F238E27FC236}">
                  <a16:creationId xmlns:a16="http://schemas.microsoft.com/office/drawing/2014/main" id="{4BEF919F-E2DD-41C6-BD25-BE0D7E830C95}"/>
                </a:ext>
              </a:extLst>
            </p:cNvPr>
            <p:cNvSpPr>
              <a:spLocks noChangeArrowheads="1"/>
            </p:cNvSpPr>
            <p:nvPr/>
          </p:nvSpPr>
          <p:spPr bwMode="auto">
            <a:xfrm>
              <a:off x="2453" y="0"/>
              <a:ext cx="32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A</a:t>
              </a:r>
            </a:p>
          </p:txBody>
        </p:sp>
        <p:sp>
          <p:nvSpPr>
            <p:cNvPr id="21" name="Line 18">
              <a:extLst>
                <a:ext uri="{FF2B5EF4-FFF2-40B4-BE49-F238E27FC236}">
                  <a16:creationId xmlns:a16="http://schemas.microsoft.com/office/drawing/2014/main" id="{23324BDD-EDF0-4241-B0FD-B4778F7813B1}"/>
                </a:ext>
              </a:extLst>
            </p:cNvPr>
            <p:cNvSpPr>
              <a:spLocks noChangeShapeType="1"/>
            </p:cNvSpPr>
            <p:nvPr/>
          </p:nvSpPr>
          <p:spPr bwMode="auto">
            <a:xfrm>
              <a:off x="2602" y="331"/>
              <a:ext cx="6" cy="24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Text Box 19">
              <a:extLst>
                <a:ext uri="{FF2B5EF4-FFF2-40B4-BE49-F238E27FC236}">
                  <a16:creationId xmlns:a16="http://schemas.microsoft.com/office/drawing/2014/main" id="{7BA8FE9D-29F5-4549-9A9E-E5811AA337E4}"/>
                </a:ext>
              </a:extLst>
            </p:cNvPr>
            <p:cNvSpPr txBox="1">
              <a:spLocks noChangeArrowheads="1"/>
            </p:cNvSpPr>
            <p:nvPr/>
          </p:nvSpPr>
          <p:spPr bwMode="auto">
            <a:xfrm>
              <a:off x="2330" y="37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23" name="Line 20">
              <a:extLst>
                <a:ext uri="{FF2B5EF4-FFF2-40B4-BE49-F238E27FC236}">
                  <a16:creationId xmlns:a16="http://schemas.microsoft.com/office/drawing/2014/main" id="{92D9F36E-E96C-4192-8251-89F15EEEF636}"/>
                </a:ext>
              </a:extLst>
            </p:cNvPr>
            <p:cNvSpPr>
              <a:spLocks noChangeShapeType="1"/>
            </p:cNvSpPr>
            <p:nvPr/>
          </p:nvSpPr>
          <p:spPr bwMode="auto">
            <a:xfrm>
              <a:off x="1448" y="1492"/>
              <a:ext cx="116" cy="3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 name="Text Box 21">
              <a:extLst>
                <a:ext uri="{FF2B5EF4-FFF2-40B4-BE49-F238E27FC236}">
                  <a16:creationId xmlns:a16="http://schemas.microsoft.com/office/drawing/2014/main" id="{69E739DA-FF5A-4CBC-8648-07A1FD459F50}"/>
                </a:ext>
              </a:extLst>
            </p:cNvPr>
            <p:cNvSpPr txBox="1">
              <a:spLocks noChangeArrowheads="1"/>
            </p:cNvSpPr>
            <p:nvPr/>
          </p:nvSpPr>
          <p:spPr bwMode="auto">
            <a:xfrm>
              <a:off x="1514" y="158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5" name="Oval 22">
              <a:extLst>
                <a:ext uri="{FF2B5EF4-FFF2-40B4-BE49-F238E27FC236}">
                  <a16:creationId xmlns:a16="http://schemas.microsoft.com/office/drawing/2014/main" id="{39D3B746-A4E4-473E-A734-4061C2CDD323}"/>
                </a:ext>
              </a:extLst>
            </p:cNvPr>
            <p:cNvSpPr>
              <a:spLocks noChangeArrowheads="1"/>
            </p:cNvSpPr>
            <p:nvPr/>
          </p:nvSpPr>
          <p:spPr bwMode="auto">
            <a:xfrm>
              <a:off x="1407" y="1860"/>
              <a:ext cx="321"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dirty="0">
                  <a:solidFill>
                    <a:srgbClr val="DDDDDD"/>
                  </a:solidFill>
                  <a:latin typeface="Times New Roman" pitchFamily="18" charset="0"/>
                </a:rPr>
                <a:t>G</a:t>
              </a:r>
            </a:p>
          </p:txBody>
        </p:sp>
        <p:sp>
          <p:nvSpPr>
            <p:cNvPr id="26" name="Line 23">
              <a:extLst>
                <a:ext uri="{FF2B5EF4-FFF2-40B4-BE49-F238E27FC236}">
                  <a16:creationId xmlns:a16="http://schemas.microsoft.com/office/drawing/2014/main" id="{B48FD9FC-F605-483D-9E63-C9354C4BAA91}"/>
                </a:ext>
              </a:extLst>
            </p:cNvPr>
            <p:cNvSpPr>
              <a:spLocks noChangeShapeType="1"/>
            </p:cNvSpPr>
            <p:nvPr/>
          </p:nvSpPr>
          <p:spPr bwMode="auto">
            <a:xfrm>
              <a:off x="2647" y="856"/>
              <a:ext cx="116" cy="35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Text Box 24">
              <a:extLst>
                <a:ext uri="{FF2B5EF4-FFF2-40B4-BE49-F238E27FC236}">
                  <a16:creationId xmlns:a16="http://schemas.microsoft.com/office/drawing/2014/main" id="{075E18C7-8391-4B42-91AE-CA4ABBCC4087}"/>
                </a:ext>
              </a:extLst>
            </p:cNvPr>
            <p:cNvSpPr txBox="1">
              <a:spLocks noChangeArrowheads="1"/>
            </p:cNvSpPr>
            <p:nvPr/>
          </p:nvSpPr>
          <p:spPr bwMode="auto">
            <a:xfrm>
              <a:off x="2713" y="90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28" name="Line 25">
              <a:extLst>
                <a:ext uri="{FF2B5EF4-FFF2-40B4-BE49-F238E27FC236}">
                  <a16:creationId xmlns:a16="http://schemas.microsoft.com/office/drawing/2014/main" id="{097D67AE-41EC-4A63-90A6-CD9690D097DC}"/>
                </a:ext>
              </a:extLst>
            </p:cNvPr>
            <p:cNvSpPr>
              <a:spLocks noChangeShapeType="1"/>
            </p:cNvSpPr>
            <p:nvPr/>
          </p:nvSpPr>
          <p:spPr bwMode="auto">
            <a:xfrm>
              <a:off x="94" y="697"/>
              <a:ext cx="2050"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6">
              <a:extLst>
                <a:ext uri="{FF2B5EF4-FFF2-40B4-BE49-F238E27FC236}">
                  <a16:creationId xmlns:a16="http://schemas.microsoft.com/office/drawing/2014/main" id="{B1F771C4-D1CD-4560-B220-1BCF4DE61946}"/>
                </a:ext>
              </a:extLst>
            </p:cNvPr>
            <p:cNvSpPr>
              <a:spLocks noChangeShapeType="1"/>
            </p:cNvSpPr>
            <p:nvPr/>
          </p:nvSpPr>
          <p:spPr bwMode="auto">
            <a:xfrm>
              <a:off x="133" y="1334"/>
              <a:ext cx="108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27">
              <a:extLst>
                <a:ext uri="{FF2B5EF4-FFF2-40B4-BE49-F238E27FC236}">
                  <a16:creationId xmlns:a16="http://schemas.microsoft.com/office/drawing/2014/main" id="{5A0BABFF-5E34-42A0-BE8D-383E48B078E8}"/>
                </a:ext>
              </a:extLst>
            </p:cNvPr>
            <p:cNvSpPr>
              <a:spLocks noChangeShapeType="1"/>
            </p:cNvSpPr>
            <p:nvPr/>
          </p:nvSpPr>
          <p:spPr bwMode="auto">
            <a:xfrm>
              <a:off x="16" y="2010"/>
              <a:ext cx="698"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Line 28">
              <a:extLst>
                <a:ext uri="{FF2B5EF4-FFF2-40B4-BE49-F238E27FC236}">
                  <a16:creationId xmlns:a16="http://schemas.microsoft.com/office/drawing/2014/main" id="{52F1FA94-E3FA-4E53-844C-93F7F3EF3FA1}"/>
                </a:ext>
              </a:extLst>
            </p:cNvPr>
            <p:cNvSpPr>
              <a:spLocks noChangeShapeType="1"/>
            </p:cNvSpPr>
            <p:nvPr/>
          </p:nvSpPr>
          <p:spPr bwMode="auto">
            <a:xfrm>
              <a:off x="0" y="2687"/>
              <a:ext cx="697"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Text Box 29">
              <a:extLst>
                <a:ext uri="{FF2B5EF4-FFF2-40B4-BE49-F238E27FC236}">
                  <a16:creationId xmlns:a16="http://schemas.microsoft.com/office/drawing/2014/main" id="{C2532807-D448-47FA-86B3-050C827F0D20}"/>
                </a:ext>
              </a:extLst>
            </p:cNvPr>
            <p:cNvSpPr txBox="1">
              <a:spLocks noChangeArrowheads="1"/>
            </p:cNvSpPr>
            <p:nvPr/>
          </p:nvSpPr>
          <p:spPr bwMode="auto">
            <a:xfrm>
              <a:off x="249" y="378"/>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rPr>
                <a:t>第</a:t>
              </a:r>
              <a:r>
                <a:rPr lang="en-US" altLang="zh-CN" sz="1800" baseline="0">
                  <a:solidFill>
                    <a:srgbClr val="FF3300"/>
                  </a:solidFill>
                </a:rPr>
                <a:t>1</a:t>
              </a:r>
              <a:r>
                <a:rPr lang="zh-CN" altLang="en-US" sz="1800" baseline="0">
                  <a:solidFill>
                    <a:srgbClr val="FF3300"/>
                  </a:solidFill>
                </a:rPr>
                <a:t>步</a:t>
              </a:r>
            </a:p>
          </p:txBody>
        </p:sp>
        <p:sp>
          <p:nvSpPr>
            <p:cNvPr id="33" name="Text Box 30">
              <a:extLst>
                <a:ext uri="{FF2B5EF4-FFF2-40B4-BE49-F238E27FC236}">
                  <a16:creationId xmlns:a16="http://schemas.microsoft.com/office/drawing/2014/main" id="{8261C86D-794B-4C28-8D80-5B44FD4E306C}"/>
                </a:ext>
              </a:extLst>
            </p:cNvPr>
            <p:cNvSpPr txBox="1">
              <a:spLocks noChangeArrowheads="1"/>
            </p:cNvSpPr>
            <p:nvPr/>
          </p:nvSpPr>
          <p:spPr bwMode="auto">
            <a:xfrm>
              <a:off x="210" y="896"/>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rPr>
                <a:t>第</a:t>
              </a:r>
              <a:r>
                <a:rPr lang="en-US" altLang="zh-CN" sz="1800" baseline="0">
                  <a:solidFill>
                    <a:srgbClr val="FF3300"/>
                  </a:solidFill>
                </a:rPr>
                <a:t>2</a:t>
              </a:r>
              <a:r>
                <a:rPr lang="zh-CN" altLang="en-US" sz="1800" baseline="0">
                  <a:solidFill>
                    <a:srgbClr val="FF3300"/>
                  </a:solidFill>
                </a:rPr>
                <a:t>步</a:t>
              </a:r>
            </a:p>
          </p:txBody>
        </p:sp>
        <p:sp>
          <p:nvSpPr>
            <p:cNvPr id="34" name="Text Box 31">
              <a:extLst>
                <a:ext uri="{FF2B5EF4-FFF2-40B4-BE49-F238E27FC236}">
                  <a16:creationId xmlns:a16="http://schemas.microsoft.com/office/drawing/2014/main" id="{9869F5FE-7931-423C-9B59-70F0AFC687D4}"/>
                </a:ext>
              </a:extLst>
            </p:cNvPr>
            <p:cNvSpPr txBox="1">
              <a:spLocks noChangeArrowheads="1"/>
            </p:cNvSpPr>
            <p:nvPr/>
          </p:nvSpPr>
          <p:spPr bwMode="auto">
            <a:xfrm>
              <a:off x="94" y="1572"/>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rPr>
                <a:t>第</a:t>
              </a:r>
              <a:r>
                <a:rPr lang="en-US" altLang="zh-CN" sz="1800" baseline="0">
                  <a:solidFill>
                    <a:srgbClr val="FF3300"/>
                  </a:solidFill>
                </a:rPr>
                <a:t>3</a:t>
              </a:r>
              <a:r>
                <a:rPr lang="zh-CN" altLang="en-US" sz="1800" baseline="0">
                  <a:solidFill>
                    <a:srgbClr val="FF3300"/>
                  </a:solidFill>
                </a:rPr>
                <a:t>步</a:t>
              </a:r>
            </a:p>
          </p:txBody>
        </p:sp>
        <p:sp>
          <p:nvSpPr>
            <p:cNvPr id="35" name="Text Box 32">
              <a:extLst>
                <a:ext uri="{FF2B5EF4-FFF2-40B4-BE49-F238E27FC236}">
                  <a16:creationId xmlns:a16="http://schemas.microsoft.com/office/drawing/2014/main" id="{A2C3B7B5-F7F9-4A5D-A794-30076646D032}"/>
                </a:ext>
              </a:extLst>
            </p:cNvPr>
            <p:cNvSpPr txBox="1">
              <a:spLocks noChangeArrowheads="1"/>
            </p:cNvSpPr>
            <p:nvPr/>
          </p:nvSpPr>
          <p:spPr bwMode="auto">
            <a:xfrm>
              <a:off x="107" y="2236"/>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rPr>
                <a:t>第</a:t>
              </a:r>
              <a:r>
                <a:rPr lang="en-US" altLang="zh-CN" sz="1800" baseline="0">
                  <a:solidFill>
                    <a:srgbClr val="FF3300"/>
                  </a:solidFill>
                </a:rPr>
                <a:t>4</a:t>
              </a:r>
              <a:r>
                <a:rPr lang="zh-CN" altLang="en-US" sz="1800" baseline="0">
                  <a:solidFill>
                    <a:srgbClr val="FF3300"/>
                  </a:solidFill>
                </a:rPr>
                <a:t>步</a:t>
              </a:r>
            </a:p>
          </p:txBody>
        </p:sp>
        <p:sp>
          <p:nvSpPr>
            <p:cNvPr id="36" name="Oval 33">
              <a:extLst>
                <a:ext uri="{FF2B5EF4-FFF2-40B4-BE49-F238E27FC236}">
                  <a16:creationId xmlns:a16="http://schemas.microsoft.com/office/drawing/2014/main" id="{F3DC7CDD-A688-4820-834D-29B60151904D}"/>
                </a:ext>
              </a:extLst>
            </p:cNvPr>
            <p:cNvSpPr>
              <a:spLocks noChangeArrowheads="1"/>
            </p:cNvSpPr>
            <p:nvPr/>
          </p:nvSpPr>
          <p:spPr bwMode="auto">
            <a:xfrm>
              <a:off x="2268" y="1860"/>
              <a:ext cx="321" cy="33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H</a:t>
              </a:r>
            </a:p>
          </p:txBody>
        </p:sp>
        <p:sp>
          <p:nvSpPr>
            <p:cNvPr id="37" name="Oval 34">
              <a:extLst>
                <a:ext uri="{FF2B5EF4-FFF2-40B4-BE49-F238E27FC236}">
                  <a16:creationId xmlns:a16="http://schemas.microsoft.com/office/drawing/2014/main" id="{45A8BB61-5F92-4D92-A42D-2C49BB642A16}"/>
                </a:ext>
              </a:extLst>
            </p:cNvPr>
            <p:cNvSpPr>
              <a:spLocks noChangeArrowheads="1"/>
            </p:cNvSpPr>
            <p:nvPr/>
          </p:nvSpPr>
          <p:spPr bwMode="auto">
            <a:xfrm>
              <a:off x="2994" y="1860"/>
              <a:ext cx="321" cy="33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I</a:t>
              </a:r>
            </a:p>
          </p:txBody>
        </p:sp>
        <p:sp>
          <p:nvSpPr>
            <p:cNvPr id="38" name="Line 35">
              <a:extLst>
                <a:ext uri="{FF2B5EF4-FFF2-40B4-BE49-F238E27FC236}">
                  <a16:creationId xmlns:a16="http://schemas.microsoft.com/office/drawing/2014/main" id="{2491FFCA-6915-41A5-9E57-4E90D08760FC}"/>
                </a:ext>
              </a:extLst>
            </p:cNvPr>
            <p:cNvSpPr>
              <a:spLocks noChangeShapeType="1"/>
            </p:cNvSpPr>
            <p:nvPr/>
          </p:nvSpPr>
          <p:spPr bwMode="auto">
            <a:xfrm flipH="1">
              <a:off x="2450" y="1452"/>
              <a:ext cx="272"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Line 36">
              <a:extLst>
                <a:ext uri="{FF2B5EF4-FFF2-40B4-BE49-F238E27FC236}">
                  <a16:creationId xmlns:a16="http://schemas.microsoft.com/office/drawing/2014/main" id="{E8413C08-71EB-43A9-AC21-8A22895A8F95}"/>
                </a:ext>
              </a:extLst>
            </p:cNvPr>
            <p:cNvSpPr>
              <a:spLocks noChangeShapeType="1"/>
            </p:cNvSpPr>
            <p:nvPr/>
          </p:nvSpPr>
          <p:spPr bwMode="auto">
            <a:xfrm>
              <a:off x="2813" y="1452"/>
              <a:ext cx="317"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0" name="Oval 37">
              <a:extLst>
                <a:ext uri="{FF2B5EF4-FFF2-40B4-BE49-F238E27FC236}">
                  <a16:creationId xmlns:a16="http://schemas.microsoft.com/office/drawing/2014/main" id="{23AE1F69-DAC5-4B3C-82A2-6A21DFDC5729}"/>
                </a:ext>
              </a:extLst>
            </p:cNvPr>
            <p:cNvSpPr>
              <a:spLocks noChangeArrowheads="1"/>
            </p:cNvSpPr>
            <p:nvPr/>
          </p:nvSpPr>
          <p:spPr bwMode="auto">
            <a:xfrm>
              <a:off x="2586" y="1180"/>
              <a:ext cx="32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D</a:t>
              </a:r>
            </a:p>
          </p:txBody>
        </p:sp>
        <p:sp>
          <p:nvSpPr>
            <p:cNvPr id="41" name="Oval 38">
              <a:extLst>
                <a:ext uri="{FF2B5EF4-FFF2-40B4-BE49-F238E27FC236}">
                  <a16:creationId xmlns:a16="http://schemas.microsoft.com/office/drawing/2014/main" id="{B7A593AF-9008-40F5-849B-E98559C3160B}"/>
                </a:ext>
              </a:extLst>
            </p:cNvPr>
            <p:cNvSpPr>
              <a:spLocks noChangeArrowheads="1"/>
            </p:cNvSpPr>
            <p:nvPr/>
          </p:nvSpPr>
          <p:spPr bwMode="auto">
            <a:xfrm>
              <a:off x="3545" y="1986"/>
              <a:ext cx="136" cy="13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2" name="Line 39">
              <a:extLst>
                <a:ext uri="{FF2B5EF4-FFF2-40B4-BE49-F238E27FC236}">
                  <a16:creationId xmlns:a16="http://schemas.microsoft.com/office/drawing/2014/main" id="{F9F5A013-C4DE-4C95-8968-C1C2B41D994E}"/>
                </a:ext>
              </a:extLst>
            </p:cNvPr>
            <p:cNvSpPr>
              <a:spLocks noChangeShapeType="1"/>
            </p:cNvSpPr>
            <p:nvPr/>
          </p:nvSpPr>
          <p:spPr bwMode="auto">
            <a:xfrm flipH="1">
              <a:off x="3636" y="1487"/>
              <a:ext cx="136"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3" name="Oval 40">
              <a:extLst>
                <a:ext uri="{FF2B5EF4-FFF2-40B4-BE49-F238E27FC236}">
                  <a16:creationId xmlns:a16="http://schemas.microsoft.com/office/drawing/2014/main" id="{B107A1F7-9DCC-4F34-8EFA-FAFBCD9EB673}"/>
                </a:ext>
              </a:extLst>
            </p:cNvPr>
            <p:cNvSpPr>
              <a:spLocks noChangeArrowheads="1"/>
            </p:cNvSpPr>
            <p:nvPr/>
          </p:nvSpPr>
          <p:spPr bwMode="auto">
            <a:xfrm>
              <a:off x="3998" y="1986"/>
              <a:ext cx="136" cy="13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4" name="Line 41">
              <a:extLst>
                <a:ext uri="{FF2B5EF4-FFF2-40B4-BE49-F238E27FC236}">
                  <a16:creationId xmlns:a16="http://schemas.microsoft.com/office/drawing/2014/main" id="{84874027-46BC-4E48-B69C-A678BAF060D8}"/>
                </a:ext>
              </a:extLst>
            </p:cNvPr>
            <p:cNvSpPr>
              <a:spLocks noChangeShapeType="1"/>
            </p:cNvSpPr>
            <p:nvPr/>
          </p:nvSpPr>
          <p:spPr bwMode="auto">
            <a:xfrm>
              <a:off x="3908" y="1487"/>
              <a:ext cx="181"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 name="Text Box 42">
              <a:extLst>
                <a:ext uri="{FF2B5EF4-FFF2-40B4-BE49-F238E27FC236}">
                  <a16:creationId xmlns:a16="http://schemas.microsoft.com/office/drawing/2014/main" id="{C051B5DA-68BB-494F-9775-CC8AC802857B}"/>
                </a:ext>
              </a:extLst>
            </p:cNvPr>
            <p:cNvSpPr txBox="1">
              <a:spLocks noChangeArrowheads="1"/>
            </p:cNvSpPr>
            <p:nvPr/>
          </p:nvSpPr>
          <p:spPr bwMode="auto">
            <a:xfrm>
              <a:off x="2359" y="158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46" name="Text Box 43">
              <a:extLst>
                <a:ext uri="{FF2B5EF4-FFF2-40B4-BE49-F238E27FC236}">
                  <a16:creationId xmlns:a16="http://schemas.microsoft.com/office/drawing/2014/main" id="{8F6BD9C7-D4C6-49AD-ABAB-E34DC951B484}"/>
                </a:ext>
              </a:extLst>
            </p:cNvPr>
            <p:cNvSpPr txBox="1">
              <a:spLocks noChangeArrowheads="1"/>
            </p:cNvSpPr>
            <p:nvPr/>
          </p:nvSpPr>
          <p:spPr bwMode="auto">
            <a:xfrm>
              <a:off x="3027" y="15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47" name="Oval 44">
              <a:extLst>
                <a:ext uri="{FF2B5EF4-FFF2-40B4-BE49-F238E27FC236}">
                  <a16:creationId xmlns:a16="http://schemas.microsoft.com/office/drawing/2014/main" id="{91D7F98D-E437-4019-B64C-B8A76605F2A4}"/>
                </a:ext>
              </a:extLst>
            </p:cNvPr>
            <p:cNvSpPr>
              <a:spLocks noChangeArrowheads="1"/>
            </p:cNvSpPr>
            <p:nvPr/>
          </p:nvSpPr>
          <p:spPr bwMode="auto">
            <a:xfrm>
              <a:off x="2132" y="2676"/>
              <a:ext cx="136" cy="13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8" name="Line 45">
              <a:extLst>
                <a:ext uri="{FF2B5EF4-FFF2-40B4-BE49-F238E27FC236}">
                  <a16:creationId xmlns:a16="http://schemas.microsoft.com/office/drawing/2014/main" id="{06C27497-64F4-4044-8849-1021E6C7BC8D}"/>
                </a:ext>
              </a:extLst>
            </p:cNvPr>
            <p:cNvSpPr>
              <a:spLocks noChangeShapeType="1"/>
            </p:cNvSpPr>
            <p:nvPr/>
          </p:nvSpPr>
          <p:spPr bwMode="auto">
            <a:xfrm flipH="1">
              <a:off x="2223" y="2177"/>
              <a:ext cx="136"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9" name="Oval 46">
              <a:extLst>
                <a:ext uri="{FF2B5EF4-FFF2-40B4-BE49-F238E27FC236}">
                  <a16:creationId xmlns:a16="http://schemas.microsoft.com/office/drawing/2014/main" id="{BA7691CB-D8A2-45BD-9E41-348A8C49CA3B}"/>
                </a:ext>
              </a:extLst>
            </p:cNvPr>
            <p:cNvSpPr>
              <a:spLocks noChangeArrowheads="1"/>
            </p:cNvSpPr>
            <p:nvPr/>
          </p:nvSpPr>
          <p:spPr bwMode="auto">
            <a:xfrm>
              <a:off x="2585" y="2676"/>
              <a:ext cx="136" cy="13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0" name="Line 47">
              <a:extLst>
                <a:ext uri="{FF2B5EF4-FFF2-40B4-BE49-F238E27FC236}">
                  <a16:creationId xmlns:a16="http://schemas.microsoft.com/office/drawing/2014/main" id="{35C9D384-5429-40F2-8569-2223FC1E2397}"/>
                </a:ext>
              </a:extLst>
            </p:cNvPr>
            <p:cNvSpPr>
              <a:spLocks noChangeShapeType="1"/>
            </p:cNvSpPr>
            <p:nvPr/>
          </p:nvSpPr>
          <p:spPr bwMode="auto">
            <a:xfrm>
              <a:off x="2495" y="2177"/>
              <a:ext cx="181"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1" name="Oval 48">
              <a:extLst>
                <a:ext uri="{FF2B5EF4-FFF2-40B4-BE49-F238E27FC236}">
                  <a16:creationId xmlns:a16="http://schemas.microsoft.com/office/drawing/2014/main" id="{FF2B1E3E-11DE-4F84-9E39-865E53741895}"/>
                </a:ext>
              </a:extLst>
            </p:cNvPr>
            <p:cNvSpPr>
              <a:spLocks noChangeArrowheads="1"/>
            </p:cNvSpPr>
            <p:nvPr/>
          </p:nvSpPr>
          <p:spPr bwMode="auto">
            <a:xfrm>
              <a:off x="2903" y="2676"/>
              <a:ext cx="136" cy="13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2" name="Line 49">
              <a:extLst>
                <a:ext uri="{FF2B5EF4-FFF2-40B4-BE49-F238E27FC236}">
                  <a16:creationId xmlns:a16="http://schemas.microsoft.com/office/drawing/2014/main" id="{C939D1DA-A0A1-457C-8A62-C169E926A71B}"/>
                </a:ext>
              </a:extLst>
            </p:cNvPr>
            <p:cNvSpPr>
              <a:spLocks noChangeShapeType="1"/>
            </p:cNvSpPr>
            <p:nvPr/>
          </p:nvSpPr>
          <p:spPr bwMode="auto">
            <a:xfrm flipH="1">
              <a:off x="2994" y="2177"/>
              <a:ext cx="136"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3" name="Oval 50">
              <a:extLst>
                <a:ext uri="{FF2B5EF4-FFF2-40B4-BE49-F238E27FC236}">
                  <a16:creationId xmlns:a16="http://schemas.microsoft.com/office/drawing/2014/main" id="{A28C5FC4-B130-4835-990F-CAA2D213CB9D}"/>
                </a:ext>
              </a:extLst>
            </p:cNvPr>
            <p:cNvSpPr>
              <a:spLocks noChangeArrowheads="1"/>
            </p:cNvSpPr>
            <p:nvPr/>
          </p:nvSpPr>
          <p:spPr bwMode="auto">
            <a:xfrm>
              <a:off x="3356" y="2676"/>
              <a:ext cx="136" cy="13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4" name="Line 51">
              <a:extLst>
                <a:ext uri="{FF2B5EF4-FFF2-40B4-BE49-F238E27FC236}">
                  <a16:creationId xmlns:a16="http://schemas.microsoft.com/office/drawing/2014/main" id="{DAA3D3CE-A174-4686-B81A-43BAE86D33BF}"/>
                </a:ext>
              </a:extLst>
            </p:cNvPr>
            <p:cNvSpPr>
              <a:spLocks noChangeShapeType="1"/>
            </p:cNvSpPr>
            <p:nvPr/>
          </p:nvSpPr>
          <p:spPr bwMode="auto">
            <a:xfrm>
              <a:off x="3266" y="2177"/>
              <a:ext cx="181"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Tree>
    <p:extLst>
      <p:ext uri="{BB962C8B-B14F-4D97-AF65-F5344CB8AC3E}">
        <p14:creationId xmlns:p14="http://schemas.microsoft.com/office/powerpoint/2010/main" val="374095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7D5E6-B5BE-4985-A831-E1D4097D0569}"/>
              </a:ext>
            </a:extLst>
          </p:cNvPr>
          <p:cNvSpPr>
            <a:spLocks noGrp="1"/>
          </p:cNvSpPr>
          <p:nvPr>
            <p:ph type="title"/>
          </p:nvPr>
        </p:nvSpPr>
        <p:spPr/>
        <p:txBody>
          <a:bodyPr/>
          <a:lstStyle/>
          <a:p>
            <a:r>
              <a:rPr lang="zh-CN" altLang="en-US" dirty="0"/>
              <a:t>分支限界法解空间树及搜索</a:t>
            </a:r>
            <a:r>
              <a:rPr lang="en-US" altLang="zh-CN" dirty="0"/>
              <a:t>/</a:t>
            </a:r>
            <a:r>
              <a:rPr lang="zh-CN" altLang="en-US" dirty="0"/>
              <a:t>扩展过程</a:t>
            </a:r>
          </a:p>
        </p:txBody>
      </p:sp>
      <p:sp>
        <p:nvSpPr>
          <p:cNvPr id="3" name="内容占位符 2">
            <a:extLst>
              <a:ext uri="{FF2B5EF4-FFF2-40B4-BE49-F238E27FC236}">
                <a16:creationId xmlns:a16="http://schemas.microsoft.com/office/drawing/2014/main" id="{23659AA2-55ED-4FB3-9369-FA298E92ED5D}"/>
              </a:ext>
            </a:extLst>
          </p:cNvPr>
          <p:cNvSpPr>
            <a:spLocks noGrp="1"/>
          </p:cNvSpPr>
          <p:nvPr>
            <p:ph idx="1"/>
          </p:nvPr>
        </p:nvSpPr>
        <p:spPr/>
        <p:txBody>
          <a:bodyPr/>
          <a:lstStyle/>
          <a:p>
            <a:r>
              <a:rPr lang="zh-CN" altLang="en-US" sz="2400" baseline="0" dirty="0"/>
              <a:t>三、解空间树的扩展</a:t>
            </a:r>
            <a:endParaRPr lang="en-US" altLang="zh-CN" sz="2400" baseline="0" dirty="0"/>
          </a:p>
          <a:p>
            <a:pPr lvl="1"/>
            <a:r>
              <a:rPr lang="zh-CN" altLang="en-US" baseline="0" dirty="0"/>
              <a:t>根据活结点价值，从中选定扩展结点</a:t>
            </a:r>
            <a:r>
              <a:rPr lang="en-US" altLang="zh-CN" baseline="0" dirty="0" err="1"/>
              <a:t>e_node</a:t>
            </a:r>
            <a:r>
              <a:rPr lang="zh-CN" altLang="en-US" baseline="0" dirty="0"/>
              <a:t>，生成其全部子结点，采取</a:t>
            </a:r>
            <a:r>
              <a:rPr lang="zh-CN" altLang="en-US" b="1" baseline="0" dirty="0">
                <a:solidFill>
                  <a:srgbClr val="FF3300"/>
                </a:solidFill>
              </a:rPr>
              <a:t>宽度优先</a:t>
            </a:r>
            <a:r>
              <a:rPr lang="zh-CN" altLang="en-US" baseline="0" dirty="0"/>
              <a:t>进行扩展</a:t>
            </a:r>
            <a:endParaRPr lang="en-US" altLang="zh-CN" baseline="0" dirty="0"/>
          </a:p>
          <a:p>
            <a:pPr lvl="1"/>
            <a:r>
              <a:rPr lang="en-US" altLang="zh-CN" sz="2400" baseline="0" dirty="0"/>
              <a:t>e.g. </a:t>
            </a:r>
            <a:r>
              <a:rPr lang="zh-CN" altLang="en-US" sz="2400" baseline="0" dirty="0"/>
              <a:t>结点</a:t>
            </a:r>
            <a:r>
              <a:rPr lang="en-US" altLang="zh-CN" sz="2400" baseline="0" dirty="0"/>
              <a:t>D</a:t>
            </a:r>
            <a:r>
              <a:rPr lang="zh-CN" altLang="en-US" sz="2400" baseline="0" dirty="0"/>
              <a:t>对应于</a:t>
            </a:r>
            <a:r>
              <a:rPr lang="en-US" altLang="zh-CN" sz="2400" baseline="0" dirty="0"/>
              <a:t>&lt;1, 3, ?, ?&gt;</a:t>
            </a:r>
            <a:r>
              <a:rPr lang="zh-CN" altLang="en-US" sz="2400" baseline="0" dirty="0"/>
              <a:t>，考察它的</a:t>
            </a:r>
            <a:r>
              <a:rPr lang="en-US" altLang="zh-CN" sz="2400" baseline="0" dirty="0"/>
              <a:t>2</a:t>
            </a:r>
            <a:r>
              <a:rPr lang="zh-CN" altLang="en-US" sz="2400" baseline="0" dirty="0"/>
              <a:t>个子结点</a:t>
            </a:r>
            <a:r>
              <a:rPr lang="en-US" altLang="zh-CN" sz="2400" baseline="0" dirty="0"/>
              <a:t>&lt;1, 3, </a:t>
            </a:r>
            <a:r>
              <a:rPr lang="en-US" altLang="zh-CN" sz="2400" baseline="0" dirty="0">
                <a:solidFill>
                  <a:srgbClr val="FF3300"/>
                </a:solidFill>
              </a:rPr>
              <a:t>2</a:t>
            </a:r>
            <a:r>
              <a:rPr lang="en-US" altLang="zh-CN" sz="2400" baseline="0" dirty="0"/>
              <a:t>, ?&gt;</a:t>
            </a:r>
            <a:r>
              <a:rPr lang="zh-CN" altLang="en-US" sz="2400" baseline="0" dirty="0"/>
              <a:t>和</a:t>
            </a:r>
            <a:r>
              <a:rPr lang="en-US" altLang="zh-CN" sz="2400" baseline="0" dirty="0"/>
              <a:t>&lt;1, 3, </a:t>
            </a:r>
            <a:r>
              <a:rPr lang="en-US" altLang="zh-CN" sz="2400" baseline="0" dirty="0">
                <a:solidFill>
                  <a:srgbClr val="FF3300"/>
                </a:solidFill>
              </a:rPr>
              <a:t>4</a:t>
            </a:r>
            <a:r>
              <a:rPr lang="en-US" altLang="zh-CN" sz="2400" baseline="0" dirty="0"/>
              <a:t>, ?&gt;</a:t>
            </a:r>
          </a:p>
          <a:p>
            <a:endParaRPr lang="zh-CN" altLang="en-US" dirty="0"/>
          </a:p>
        </p:txBody>
      </p:sp>
      <p:sp>
        <p:nvSpPr>
          <p:cNvPr id="4" name="日期占位符 3">
            <a:extLst>
              <a:ext uri="{FF2B5EF4-FFF2-40B4-BE49-F238E27FC236}">
                <a16:creationId xmlns:a16="http://schemas.microsoft.com/office/drawing/2014/main" id="{3371AD13-224D-42CA-BB6E-21EBDFD3F2E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7C194A53-EBD8-447D-9DCE-A785B557AF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E7164B-C2F8-4A4C-85E4-0DB6F904E5B4}"/>
              </a:ext>
            </a:extLst>
          </p:cNvPr>
          <p:cNvSpPr>
            <a:spLocks noGrp="1"/>
          </p:cNvSpPr>
          <p:nvPr>
            <p:ph type="sldNum" sz="quarter" idx="12"/>
          </p:nvPr>
        </p:nvSpPr>
        <p:spPr/>
        <p:txBody>
          <a:bodyPr/>
          <a:lstStyle/>
          <a:p>
            <a:fld id="{EEA58A3B-43CE-4AA0-90B5-EB47AFAFEB34}" type="slidenum">
              <a:rPr lang="zh-CN" altLang="en-US" smtClean="0"/>
              <a:pPr/>
              <a:t>21</a:t>
            </a:fld>
            <a:endParaRPr lang="zh-CN" altLang="en-US" dirty="0"/>
          </a:p>
        </p:txBody>
      </p:sp>
      <p:grpSp>
        <p:nvGrpSpPr>
          <p:cNvPr id="7" name="Group 52">
            <a:extLst>
              <a:ext uri="{FF2B5EF4-FFF2-40B4-BE49-F238E27FC236}">
                <a16:creationId xmlns:a16="http://schemas.microsoft.com/office/drawing/2014/main" id="{C7ED0851-761C-44B7-AE5C-49F2F8435F57}"/>
              </a:ext>
            </a:extLst>
          </p:cNvPr>
          <p:cNvGrpSpPr>
            <a:grpSpLocks/>
          </p:cNvGrpSpPr>
          <p:nvPr/>
        </p:nvGrpSpPr>
        <p:grpSpPr bwMode="auto">
          <a:xfrm>
            <a:off x="2268538" y="2636838"/>
            <a:ext cx="5905500" cy="3929062"/>
            <a:chOff x="0" y="0"/>
            <a:chExt cx="3720" cy="2475"/>
          </a:xfrm>
        </p:grpSpPr>
        <p:sp>
          <p:nvSpPr>
            <p:cNvPr id="8" name="Oval 6">
              <a:extLst>
                <a:ext uri="{FF2B5EF4-FFF2-40B4-BE49-F238E27FC236}">
                  <a16:creationId xmlns:a16="http://schemas.microsoft.com/office/drawing/2014/main" id="{F4651999-A024-4719-9C2E-55B51B4C6C62}"/>
                </a:ext>
              </a:extLst>
            </p:cNvPr>
            <p:cNvSpPr>
              <a:spLocks noChangeArrowheads="1"/>
            </p:cNvSpPr>
            <p:nvPr/>
          </p:nvSpPr>
          <p:spPr bwMode="auto">
            <a:xfrm>
              <a:off x="1717" y="476"/>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B</a:t>
              </a:r>
            </a:p>
          </p:txBody>
        </p:sp>
        <p:sp>
          <p:nvSpPr>
            <p:cNvPr id="9" name="Oval 7">
              <a:extLst>
                <a:ext uri="{FF2B5EF4-FFF2-40B4-BE49-F238E27FC236}">
                  <a16:creationId xmlns:a16="http://schemas.microsoft.com/office/drawing/2014/main" id="{DD7BE85A-FE4F-4E94-9A9D-52E66FA154C1}"/>
                </a:ext>
              </a:extLst>
            </p:cNvPr>
            <p:cNvSpPr>
              <a:spLocks noChangeArrowheads="1"/>
            </p:cNvSpPr>
            <p:nvPr/>
          </p:nvSpPr>
          <p:spPr bwMode="auto">
            <a:xfrm>
              <a:off x="552" y="1019"/>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C</a:t>
              </a:r>
            </a:p>
          </p:txBody>
        </p:sp>
        <p:sp>
          <p:nvSpPr>
            <p:cNvPr id="10" name="Oval 8">
              <a:extLst>
                <a:ext uri="{FF2B5EF4-FFF2-40B4-BE49-F238E27FC236}">
                  <a16:creationId xmlns:a16="http://schemas.microsoft.com/office/drawing/2014/main" id="{E7A8963D-FAE3-41C0-B1E6-4B6105F0E077}"/>
                </a:ext>
              </a:extLst>
            </p:cNvPr>
            <p:cNvSpPr>
              <a:spLocks noChangeArrowheads="1"/>
            </p:cNvSpPr>
            <p:nvPr/>
          </p:nvSpPr>
          <p:spPr bwMode="auto">
            <a:xfrm>
              <a:off x="80" y="1597"/>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F</a:t>
              </a:r>
            </a:p>
          </p:txBody>
        </p:sp>
        <p:sp>
          <p:nvSpPr>
            <p:cNvPr id="11" name="Oval 9">
              <a:extLst>
                <a:ext uri="{FF2B5EF4-FFF2-40B4-BE49-F238E27FC236}">
                  <a16:creationId xmlns:a16="http://schemas.microsoft.com/office/drawing/2014/main" id="{06ADED91-4B42-47F9-99BF-1C6C160C851E}"/>
                </a:ext>
              </a:extLst>
            </p:cNvPr>
            <p:cNvSpPr>
              <a:spLocks noChangeArrowheads="1"/>
            </p:cNvSpPr>
            <p:nvPr/>
          </p:nvSpPr>
          <p:spPr bwMode="auto">
            <a:xfrm>
              <a:off x="3283" y="1020"/>
              <a:ext cx="302" cy="33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E</a:t>
              </a:r>
            </a:p>
          </p:txBody>
        </p:sp>
        <p:sp>
          <p:nvSpPr>
            <p:cNvPr id="12" name="Oval 10">
              <a:extLst>
                <a:ext uri="{FF2B5EF4-FFF2-40B4-BE49-F238E27FC236}">
                  <a16:creationId xmlns:a16="http://schemas.microsoft.com/office/drawing/2014/main" id="{B4077E7D-4704-4DAC-A90C-5B2A5B81F98D}"/>
                </a:ext>
              </a:extLst>
            </p:cNvPr>
            <p:cNvSpPr>
              <a:spLocks noChangeArrowheads="1"/>
            </p:cNvSpPr>
            <p:nvPr/>
          </p:nvSpPr>
          <p:spPr bwMode="auto">
            <a:xfrm>
              <a:off x="66" y="2141"/>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L</a:t>
              </a:r>
            </a:p>
          </p:txBody>
        </p:sp>
        <p:sp>
          <p:nvSpPr>
            <p:cNvPr id="13" name="Line 11">
              <a:extLst>
                <a:ext uri="{FF2B5EF4-FFF2-40B4-BE49-F238E27FC236}">
                  <a16:creationId xmlns:a16="http://schemas.microsoft.com/office/drawing/2014/main" id="{9647C467-EA3A-441B-B657-DED77864DB5E}"/>
                </a:ext>
              </a:extLst>
            </p:cNvPr>
            <p:cNvSpPr>
              <a:spLocks noChangeShapeType="1"/>
            </p:cNvSpPr>
            <p:nvPr/>
          </p:nvSpPr>
          <p:spPr bwMode="auto">
            <a:xfrm flipH="1">
              <a:off x="807" y="721"/>
              <a:ext cx="947" cy="37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2">
              <a:extLst>
                <a:ext uri="{FF2B5EF4-FFF2-40B4-BE49-F238E27FC236}">
                  <a16:creationId xmlns:a16="http://schemas.microsoft.com/office/drawing/2014/main" id="{9D2A4FAE-B272-4E6A-AD32-917839356C1F}"/>
                </a:ext>
              </a:extLst>
            </p:cNvPr>
            <p:cNvSpPr>
              <a:spLocks noChangeShapeType="1"/>
            </p:cNvSpPr>
            <p:nvPr/>
          </p:nvSpPr>
          <p:spPr bwMode="auto">
            <a:xfrm>
              <a:off x="2009" y="686"/>
              <a:ext cx="1310"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3">
              <a:extLst>
                <a:ext uri="{FF2B5EF4-FFF2-40B4-BE49-F238E27FC236}">
                  <a16:creationId xmlns:a16="http://schemas.microsoft.com/office/drawing/2014/main" id="{AE4FC5F5-38D2-44C7-9268-4183F90E4BFE}"/>
                </a:ext>
              </a:extLst>
            </p:cNvPr>
            <p:cNvSpPr>
              <a:spLocks noChangeShapeType="1"/>
            </p:cNvSpPr>
            <p:nvPr/>
          </p:nvSpPr>
          <p:spPr bwMode="auto">
            <a:xfrm flipH="1">
              <a:off x="298" y="1298"/>
              <a:ext cx="328" cy="33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a:extLst>
                <a:ext uri="{FF2B5EF4-FFF2-40B4-BE49-F238E27FC236}">
                  <a16:creationId xmlns:a16="http://schemas.microsoft.com/office/drawing/2014/main" id="{BB9D0658-5D94-45CE-9667-EF310F052E69}"/>
                </a:ext>
              </a:extLst>
            </p:cNvPr>
            <p:cNvSpPr>
              <a:spLocks noChangeShapeType="1"/>
            </p:cNvSpPr>
            <p:nvPr/>
          </p:nvSpPr>
          <p:spPr bwMode="auto">
            <a:xfrm>
              <a:off x="226" y="1876"/>
              <a:ext cx="0"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Text Box 15">
              <a:extLst>
                <a:ext uri="{FF2B5EF4-FFF2-40B4-BE49-F238E27FC236}">
                  <a16:creationId xmlns:a16="http://schemas.microsoft.com/office/drawing/2014/main" id="{DFF99118-B1EA-498D-A56F-E287B36AD28A}"/>
                </a:ext>
              </a:extLst>
            </p:cNvPr>
            <p:cNvSpPr txBox="1">
              <a:spLocks noChangeArrowheads="1"/>
            </p:cNvSpPr>
            <p:nvPr/>
          </p:nvSpPr>
          <p:spPr bwMode="auto">
            <a:xfrm>
              <a:off x="1245" y="721"/>
              <a:ext cx="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18" name="Text Box 16">
              <a:extLst>
                <a:ext uri="{FF2B5EF4-FFF2-40B4-BE49-F238E27FC236}">
                  <a16:creationId xmlns:a16="http://schemas.microsoft.com/office/drawing/2014/main" id="{AADBF979-CAAF-4D06-9380-1669687ABA02}"/>
                </a:ext>
              </a:extLst>
            </p:cNvPr>
            <p:cNvSpPr txBox="1">
              <a:spLocks noChangeArrowheads="1"/>
            </p:cNvSpPr>
            <p:nvPr/>
          </p:nvSpPr>
          <p:spPr bwMode="auto">
            <a:xfrm>
              <a:off x="299" y="1331"/>
              <a:ext cx="1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9" name="Text Box 17">
              <a:extLst>
                <a:ext uri="{FF2B5EF4-FFF2-40B4-BE49-F238E27FC236}">
                  <a16:creationId xmlns:a16="http://schemas.microsoft.com/office/drawing/2014/main" id="{6DFF7238-32A7-42C1-B410-EE6DC44ECEBC}"/>
                </a:ext>
              </a:extLst>
            </p:cNvPr>
            <p:cNvSpPr txBox="1">
              <a:spLocks noChangeArrowheads="1"/>
            </p:cNvSpPr>
            <p:nvPr/>
          </p:nvSpPr>
          <p:spPr bwMode="auto">
            <a:xfrm>
              <a:off x="81" y="197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0" name="Text Box 18">
              <a:extLst>
                <a:ext uri="{FF2B5EF4-FFF2-40B4-BE49-F238E27FC236}">
                  <a16:creationId xmlns:a16="http://schemas.microsoft.com/office/drawing/2014/main" id="{784C0D91-551A-445B-9A89-6CB429A1A8BE}"/>
                </a:ext>
              </a:extLst>
            </p:cNvPr>
            <p:cNvSpPr txBox="1">
              <a:spLocks noChangeArrowheads="1"/>
            </p:cNvSpPr>
            <p:nvPr/>
          </p:nvSpPr>
          <p:spPr bwMode="auto">
            <a:xfrm>
              <a:off x="2663" y="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1" name="Oval 19">
              <a:extLst>
                <a:ext uri="{FF2B5EF4-FFF2-40B4-BE49-F238E27FC236}">
                  <a16:creationId xmlns:a16="http://schemas.microsoft.com/office/drawing/2014/main" id="{AB33C353-C2B8-481F-9879-2504EB75F08B}"/>
                </a:ext>
              </a:extLst>
            </p:cNvPr>
            <p:cNvSpPr>
              <a:spLocks noChangeArrowheads="1"/>
            </p:cNvSpPr>
            <p:nvPr/>
          </p:nvSpPr>
          <p:spPr bwMode="auto">
            <a:xfrm>
              <a:off x="1719" y="0"/>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A</a:t>
              </a:r>
            </a:p>
          </p:txBody>
        </p:sp>
        <p:sp>
          <p:nvSpPr>
            <p:cNvPr id="22" name="Line 20">
              <a:extLst>
                <a:ext uri="{FF2B5EF4-FFF2-40B4-BE49-F238E27FC236}">
                  <a16:creationId xmlns:a16="http://schemas.microsoft.com/office/drawing/2014/main" id="{0A7737FF-2950-4D92-85A3-8C3A3F34946B}"/>
                </a:ext>
              </a:extLst>
            </p:cNvPr>
            <p:cNvSpPr>
              <a:spLocks noChangeShapeType="1"/>
            </p:cNvSpPr>
            <p:nvPr/>
          </p:nvSpPr>
          <p:spPr bwMode="auto">
            <a:xfrm>
              <a:off x="1858" y="306"/>
              <a:ext cx="6" cy="21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Text Box 21">
              <a:extLst>
                <a:ext uri="{FF2B5EF4-FFF2-40B4-BE49-F238E27FC236}">
                  <a16:creationId xmlns:a16="http://schemas.microsoft.com/office/drawing/2014/main" id="{D524D31D-3051-4DFC-9432-0C1CF1E66302}"/>
                </a:ext>
              </a:extLst>
            </p:cNvPr>
            <p:cNvSpPr txBox="1">
              <a:spLocks noChangeArrowheads="1"/>
            </p:cNvSpPr>
            <p:nvPr/>
          </p:nvSpPr>
          <p:spPr bwMode="auto">
            <a:xfrm>
              <a:off x="1601" y="34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24" name="Line 22">
              <a:extLst>
                <a:ext uri="{FF2B5EF4-FFF2-40B4-BE49-F238E27FC236}">
                  <a16:creationId xmlns:a16="http://schemas.microsoft.com/office/drawing/2014/main" id="{B01B4F27-6CB0-4A39-B7FE-30F45B154F7F}"/>
                </a:ext>
              </a:extLst>
            </p:cNvPr>
            <p:cNvSpPr>
              <a:spLocks noChangeShapeType="1"/>
            </p:cNvSpPr>
            <p:nvPr/>
          </p:nvSpPr>
          <p:spPr bwMode="auto">
            <a:xfrm>
              <a:off x="772" y="1298"/>
              <a:ext cx="109" cy="34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Text Box 23">
              <a:extLst>
                <a:ext uri="{FF2B5EF4-FFF2-40B4-BE49-F238E27FC236}">
                  <a16:creationId xmlns:a16="http://schemas.microsoft.com/office/drawing/2014/main" id="{57B45CFE-59C3-49F2-8DDE-A601194F31A7}"/>
                </a:ext>
              </a:extLst>
            </p:cNvPr>
            <p:cNvSpPr txBox="1">
              <a:spLocks noChangeArrowheads="1"/>
            </p:cNvSpPr>
            <p:nvPr/>
          </p:nvSpPr>
          <p:spPr bwMode="auto">
            <a:xfrm>
              <a:off x="833" y="13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6" name="Oval 24">
              <a:extLst>
                <a:ext uri="{FF2B5EF4-FFF2-40B4-BE49-F238E27FC236}">
                  <a16:creationId xmlns:a16="http://schemas.microsoft.com/office/drawing/2014/main" id="{62F75D65-A66F-40D9-AFD5-AD3005B3E783}"/>
                </a:ext>
              </a:extLst>
            </p:cNvPr>
            <p:cNvSpPr>
              <a:spLocks noChangeArrowheads="1"/>
            </p:cNvSpPr>
            <p:nvPr/>
          </p:nvSpPr>
          <p:spPr bwMode="auto">
            <a:xfrm>
              <a:off x="734" y="1588"/>
              <a:ext cx="302" cy="33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G</a:t>
              </a:r>
            </a:p>
          </p:txBody>
        </p:sp>
        <p:sp>
          <p:nvSpPr>
            <p:cNvPr id="27" name="Line 25">
              <a:extLst>
                <a:ext uri="{FF2B5EF4-FFF2-40B4-BE49-F238E27FC236}">
                  <a16:creationId xmlns:a16="http://schemas.microsoft.com/office/drawing/2014/main" id="{79BDEA3E-F5D0-4F46-BE16-4694650C3369}"/>
                </a:ext>
              </a:extLst>
            </p:cNvPr>
            <p:cNvSpPr>
              <a:spLocks noChangeShapeType="1"/>
            </p:cNvSpPr>
            <p:nvPr/>
          </p:nvSpPr>
          <p:spPr bwMode="auto">
            <a:xfrm>
              <a:off x="1900" y="755"/>
              <a:ext cx="110" cy="30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Text Box 26">
              <a:extLst>
                <a:ext uri="{FF2B5EF4-FFF2-40B4-BE49-F238E27FC236}">
                  <a16:creationId xmlns:a16="http://schemas.microsoft.com/office/drawing/2014/main" id="{1238076F-AAE5-440A-A04E-1EFEB323FA76}"/>
                </a:ext>
              </a:extLst>
            </p:cNvPr>
            <p:cNvSpPr txBox="1">
              <a:spLocks noChangeArrowheads="1"/>
            </p:cNvSpPr>
            <p:nvPr/>
          </p:nvSpPr>
          <p:spPr bwMode="auto">
            <a:xfrm>
              <a:off x="1963" y="79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29" name="Rectangle 35">
              <a:extLst>
                <a:ext uri="{FF2B5EF4-FFF2-40B4-BE49-F238E27FC236}">
                  <a16:creationId xmlns:a16="http://schemas.microsoft.com/office/drawing/2014/main" id="{39DE8C41-F1C1-417C-9220-9FC0C4AD387D}"/>
                </a:ext>
              </a:extLst>
            </p:cNvPr>
            <p:cNvSpPr>
              <a:spLocks noChangeArrowheads="1"/>
            </p:cNvSpPr>
            <p:nvPr/>
          </p:nvSpPr>
          <p:spPr bwMode="auto">
            <a:xfrm>
              <a:off x="1843" y="1052"/>
              <a:ext cx="323" cy="235"/>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baseline="0"/>
                <a:t>D</a:t>
              </a:r>
            </a:p>
          </p:txBody>
        </p:sp>
        <p:sp>
          <p:nvSpPr>
            <p:cNvPr id="30" name="Oval 36">
              <a:extLst>
                <a:ext uri="{FF2B5EF4-FFF2-40B4-BE49-F238E27FC236}">
                  <a16:creationId xmlns:a16="http://schemas.microsoft.com/office/drawing/2014/main" id="{E3DCEE63-3CD0-4761-8401-827181845C35}"/>
                </a:ext>
              </a:extLst>
            </p:cNvPr>
            <p:cNvSpPr>
              <a:spLocks noChangeArrowheads="1"/>
            </p:cNvSpPr>
            <p:nvPr/>
          </p:nvSpPr>
          <p:spPr bwMode="auto">
            <a:xfrm>
              <a:off x="818" y="2232"/>
              <a:ext cx="128" cy="11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 name="Line 37">
              <a:extLst>
                <a:ext uri="{FF2B5EF4-FFF2-40B4-BE49-F238E27FC236}">
                  <a16:creationId xmlns:a16="http://schemas.microsoft.com/office/drawing/2014/main" id="{31DDC32E-2CF7-4949-93D6-6945D398A9F7}"/>
                </a:ext>
              </a:extLst>
            </p:cNvPr>
            <p:cNvSpPr>
              <a:spLocks noChangeShapeType="1"/>
            </p:cNvSpPr>
            <p:nvPr/>
          </p:nvSpPr>
          <p:spPr bwMode="auto">
            <a:xfrm flipH="1">
              <a:off x="904" y="1883"/>
              <a:ext cx="0" cy="34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Oval 38">
              <a:extLst>
                <a:ext uri="{FF2B5EF4-FFF2-40B4-BE49-F238E27FC236}">
                  <a16:creationId xmlns:a16="http://schemas.microsoft.com/office/drawing/2014/main" id="{EAC715AE-52BA-4135-BF7A-0B575372DF61}"/>
                </a:ext>
              </a:extLst>
            </p:cNvPr>
            <p:cNvSpPr>
              <a:spLocks noChangeArrowheads="1"/>
            </p:cNvSpPr>
            <p:nvPr/>
          </p:nvSpPr>
          <p:spPr bwMode="auto">
            <a:xfrm>
              <a:off x="3166" y="1728"/>
              <a:ext cx="128" cy="11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3" name="Line 39">
              <a:extLst>
                <a:ext uri="{FF2B5EF4-FFF2-40B4-BE49-F238E27FC236}">
                  <a16:creationId xmlns:a16="http://schemas.microsoft.com/office/drawing/2014/main" id="{49C8E6CA-964F-440D-80FE-E59B72164835}"/>
                </a:ext>
              </a:extLst>
            </p:cNvPr>
            <p:cNvSpPr>
              <a:spLocks noChangeShapeType="1"/>
            </p:cNvSpPr>
            <p:nvPr/>
          </p:nvSpPr>
          <p:spPr bwMode="auto">
            <a:xfrm flipH="1">
              <a:off x="3251" y="1302"/>
              <a:ext cx="128" cy="4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 name="Oval 40">
              <a:extLst>
                <a:ext uri="{FF2B5EF4-FFF2-40B4-BE49-F238E27FC236}">
                  <a16:creationId xmlns:a16="http://schemas.microsoft.com/office/drawing/2014/main" id="{75C44CCA-B57B-4EC0-A1F2-193C956822CA}"/>
                </a:ext>
              </a:extLst>
            </p:cNvPr>
            <p:cNvSpPr>
              <a:spLocks noChangeArrowheads="1"/>
            </p:cNvSpPr>
            <p:nvPr/>
          </p:nvSpPr>
          <p:spPr bwMode="auto">
            <a:xfrm>
              <a:off x="3592" y="1728"/>
              <a:ext cx="128" cy="11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 name="Line 41">
              <a:extLst>
                <a:ext uri="{FF2B5EF4-FFF2-40B4-BE49-F238E27FC236}">
                  <a16:creationId xmlns:a16="http://schemas.microsoft.com/office/drawing/2014/main" id="{F097BED5-35F2-4071-A787-C25FBB12C91B}"/>
                </a:ext>
              </a:extLst>
            </p:cNvPr>
            <p:cNvSpPr>
              <a:spLocks noChangeShapeType="1"/>
            </p:cNvSpPr>
            <p:nvPr/>
          </p:nvSpPr>
          <p:spPr bwMode="auto">
            <a:xfrm>
              <a:off x="3507" y="1302"/>
              <a:ext cx="171" cy="4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Oval 42">
              <a:extLst>
                <a:ext uri="{FF2B5EF4-FFF2-40B4-BE49-F238E27FC236}">
                  <a16:creationId xmlns:a16="http://schemas.microsoft.com/office/drawing/2014/main" id="{89205540-FFA1-4BFF-AD14-F059A2B4A12F}"/>
                </a:ext>
              </a:extLst>
            </p:cNvPr>
            <p:cNvSpPr>
              <a:spLocks noChangeArrowheads="1"/>
            </p:cNvSpPr>
            <p:nvPr/>
          </p:nvSpPr>
          <p:spPr bwMode="auto">
            <a:xfrm>
              <a:off x="1496" y="1710"/>
              <a:ext cx="321" cy="334"/>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H</a:t>
              </a:r>
            </a:p>
          </p:txBody>
        </p:sp>
        <p:sp>
          <p:nvSpPr>
            <p:cNvPr id="37" name="Oval 43">
              <a:extLst>
                <a:ext uri="{FF2B5EF4-FFF2-40B4-BE49-F238E27FC236}">
                  <a16:creationId xmlns:a16="http://schemas.microsoft.com/office/drawing/2014/main" id="{10B38BD4-BC34-4201-B06A-72E2D523920A}"/>
                </a:ext>
              </a:extLst>
            </p:cNvPr>
            <p:cNvSpPr>
              <a:spLocks noChangeArrowheads="1"/>
            </p:cNvSpPr>
            <p:nvPr/>
          </p:nvSpPr>
          <p:spPr bwMode="auto">
            <a:xfrm>
              <a:off x="2222" y="1710"/>
              <a:ext cx="321" cy="334"/>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I</a:t>
              </a:r>
            </a:p>
          </p:txBody>
        </p:sp>
        <p:sp>
          <p:nvSpPr>
            <p:cNvPr id="38" name="Line 44">
              <a:extLst>
                <a:ext uri="{FF2B5EF4-FFF2-40B4-BE49-F238E27FC236}">
                  <a16:creationId xmlns:a16="http://schemas.microsoft.com/office/drawing/2014/main" id="{58EEA846-5107-4248-9EC6-B9076C532036}"/>
                </a:ext>
              </a:extLst>
            </p:cNvPr>
            <p:cNvSpPr>
              <a:spLocks noChangeShapeType="1"/>
            </p:cNvSpPr>
            <p:nvPr/>
          </p:nvSpPr>
          <p:spPr bwMode="auto">
            <a:xfrm flipH="1">
              <a:off x="1678" y="1302"/>
              <a:ext cx="272" cy="408"/>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Line 45">
              <a:extLst>
                <a:ext uri="{FF2B5EF4-FFF2-40B4-BE49-F238E27FC236}">
                  <a16:creationId xmlns:a16="http://schemas.microsoft.com/office/drawing/2014/main" id="{964ADAB8-5A94-444B-88B8-C882F82E91E1}"/>
                </a:ext>
              </a:extLst>
            </p:cNvPr>
            <p:cNvSpPr>
              <a:spLocks noChangeShapeType="1"/>
            </p:cNvSpPr>
            <p:nvPr/>
          </p:nvSpPr>
          <p:spPr bwMode="auto">
            <a:xfrm>
              <a:off x="2041" y="1302"/>
              <a:ext cx="317" cy="408"/>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0" name="Text Box 46">
              <a:extLst>
                <a:ext uri="{FF2B5EF4-FFF2-40B4-BE49-F238E27FC236}">
                  <a16:creationId xmlns:a16="http://schemas.microsoft.com/office/drawing/2014/main" id="{B559510A-5B0F-4BD9-99C2-1723CDD89778}"/>
                </a:ext>
              </a:extLst>
            </p:cNvPr>
            <p:cNvSpPr txBox="1">
              <a:spLocks noChangeArrowheads="1"/>
            </p:cNvSpPr>
            <p:nvPr/>
          </p:nvSpPr>
          <p:spPr bwMode="auto">
            <a:xfrm>
              <a:off x="1587" y="143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41" name="Text Box 47">
              <a:extLst>
                <a:ext uri="{FF2B5EF4-FFF2-40B4-BE49-F238E27FC236}">
                  <a16:creationId xmlns:a16="http://schemas.microsoft.com/office/drawing/2014/main" id="{0A018896-62FE-4A56-B320-CA2BC2CCB662}"/>
                </a:ext>
              </a:extLst>
            </p:cNvPr>
            <p:cNvSpPr txBox="1">
              <a:spLocks noChangeArrowheads="1"/>
            </p:cNvSpPr>
            <p:nvPr/>
          </p:nvSpPr>
          <p:spPr bwMode="auto">
            <a:xfrm>
              <a:off x="2255" y="14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42" name="Freeform 50">
              <a:extLst>
                <a:ext uri="{FF2B5EF4-FFF2-40B4-BE49-F238E27FC236}">
                  <a16:creationId xmlns:a16="http://schemas.microsoft.com/office/drawing/2014/main" id="{55456D3B-0BD0-4E08-8D73-725EFDCA671A}"/>
                </a:ext>
              </a:extLst>
            </p:cNvPr>
            <p:cNvSpPr>
              <a:spLocks/>
            </p:cNvSpPr>
            <p:nvPr/>
          </p:nvSpPr>
          <p:spPr bwMode="auto">
            <a:xfrm>
              <a:off x="0" y="0"/>
              <a:ext cx="3711" cy="1633"/>
            </a:xfrm>
            <a:custGeom>
              <a:avLst/>
              <a:gdLst>
                <a:gd name="T0" fmla="*/ 1587 w 3711"/>
                <a:gd name="T1" fmla="*/ 0 h 1633"/>
                <a:gd name="T2" fmla="*/ 1587 w 3711"/>
                <a:gd name="T3" fmla="*/ 545 h 1633"/>
                <a:gd name="T4" fmla="*/ 544 w 3711"/>
                <a:gd name="T5" fmla="*/ 1134 h 1633"/>
                <a:gd name="T6" fmla="*/ 3265 w 3711"/>
                <a:gd name="T7" fmla="*/ 1134 h 1633"/>
                <a:gd name="T8" fmla="*/ 3220 w 3711"/>
                <a:gd name="T9" fmla="*/ 1270 h 1633"/>
                <a:gd name="T10" fmla="*/ 725 w 3711"/>
                <a:gd name="T11" fmla="*/ 1270 h 1633"/>
                <a:gd name="T12" fmla="*/ 0 w 3711"/>
                <a:gd name="T13" fmla="*/ 1633 h 1633"/>
                <a:gd name="T14" fmla="*/ 0 60000 65536"/>
                <a:gd name="T15" fmla="*/ 0 60000 65536"/>
                <a:gd name="T16" fmla="*/ 0 60000 65536"/>
                <a:gd name="T17" fmla="*/ 0 60000 65536"/>
                <a:gd name="T18" fmla="*/ 0 60000 65536"/>
                <a:gd name="T19" fmla="*/ 0 60000 65536"/>
                <a:gd name="T20" fmla="*/ 0 60000 65536"/>
                <a:gd name="T21" fmla="*/ 0 w 3711"/>
                <a:gd name="T22" fmla="*/ 0 h 1633"/>
                <a:gd name="T23" fmla="*/ 3711 w 3711"/>
                <a:gd name="T24" fmla="*/ 1633 h 16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11" h="1633">
                  <a:moveTo>
                    <a:pt x="1587" y="0"/>
                  </a:moveTo>
                  <a:cubicBezTo>
                    <a:pt x="1674" y="178"/>
                    <a:pt x="1761" y="356"/>
                    <a:pt x="1587" y="545"/>
                  </a:cubicBezTo>
                  <a:cubicBezTo>
                    <a:pt x="1413" y="734"/>
                    <a:pt x="265" y="1036"/>
                    <a:pt x="544" y="1134"/>
                  </a:cubicBezTo>
                  <a:cubicBezTo>
                    <a:pt x="823" y="1232"/>
                    <a:pt x="2819" y="1111"/>
                    <a:pt x="3265" y="1134"/>
                  </a:cubicBezTo>
                  <a:cubicBezTo>
                    <a:pt x="3711" y="1157"/>
                    <a:pt x="3643" y="1247"/>
                    <a:pt x="3220" y="1270"/>
                  </a:cubicBezTo>
                  <a:cubicBezTo>
                    <a:pt x="2797" y="1293"/>
                    <a:pt x="1262" y="1209"/>
                    <a:pt x="725" y="1270"/>
                  </a:cubicBezTo>
                  <a:cubicBezTo>
                    <a:pt x="188" y="1331"/>
                    <a:pt x="121" y="1573"/>
                    <a:pt x="0" y="1633"/>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3" name="Freeform 51">
              <a:extLst>
                <a:ext uri="{FF2B5EF4-FFF2-40B4-BE49-F238E27FC236}">
                  <a16:creationId xmlns:a16="http://schemas.microsoft.com/office/drawing/2014/main" id="{5A8464FF-1E98-4807-A902-2626E28C2C0B}"/>
                </a:ext>
              </a:extLst>
            </p:cNvPr>
            <p:cNvSpPr>
              <a:spLocks/>
            </p:cNvSpPr>
            <p:nvPr/>
          </p:nvSpPr>
          <p:spPr bwMode="auto">
            <a:xfrm>
              <a:off x="136" y="1633"/>
              <a:ext cx="854" cy="756"/>
            </a:xfrm>
            <a:custGeom>
              <a:avLst/>
              <a:gdLst>
                <a:gd name="T0" fmla="*/ 0 w 854"/>
                <a:gd name="T1" fmla="*/ 30 h 756"/>
                <a:gd name="T2" fmla="*/ 726 w 854"/>
                <a:gd name="T3" fmla="*/ 30 h 756"/>
                <a:gd name="T4" fmla="*/ 771 w 854"/>
                <a:gd name="T5" fmla="*/ 211 h 756"/>
                <a:gd name="T6" fmla="*/ 272 w 854"/>
                <a:gd name="T7" fmla="*/ 211 h 756"/>
                <a:gd name="T8" fmla="*/ 272 w 854"/>
                <a:gd name="T9" fmla="*/ 756 h 756"/>
                <a:gd name="T10" fmla="*/ 0 60000 65536"/>
                <a:gd name="T11" fmla="*/ 0 60000 65536"/>
                <a:gd name="T12" fmla="*/ 0 60000 65536"/>
                <a:gd name="T13" fmla="*/ 0 60000 65536"/>
                <a:gd name="T14" fmla="*/ 0 60000 65536"/>
                <a:gd name="T15" fmla="*/ 0 w 854"/>
                <a:gd name="T16" fmla="*/ 0 h 756"/>
                <a:gd name="T17" fmla="*/ 854 w 854"/>
                <a:gd name="T18" fmla="*/ 756 h 756"/>
              </a:gdLst>
              <a:ahLst/>
              <a:cxnLst>
                <a:cxn ang="T10">
                  <a:pos x="T0" y="T1"/>
                </a:cxn>
                <a:cxn ang="T11">
                  <a:pos x="T2" y="T3"/>
                </a:cxn>
                <a:cxn ang="T12">
                  <a:pos x="T4" y="T5"/>
                </a:cxn>
                <a:cxn ang="T13">
                  <a:pos x="T6" y="T7"/>
                </a:cxn>
                <a:cxn ang="T14">
                  <a:pos x="T8" y="T9"/>
                </a:cxn>
              </a:cxnLst>
              <a:rect l="T15" t="T16" r="T17" b="T18"/>
              <a:pathLst>
                <a:path w="854" h="756">
                  <a:moveTo>
                    <a:pt x="0" y="30"/>
                  </a:moveTo>
                  <a:cubicBezTo>
                    <a:pt x="299" y="15"/>
                    <a:pt x="598" y="0"/>
                    <a:pt x="726" y="30"/>
                  </a:cubicBezTo>
                  <a:cubicBezTo>
                    <a:pt x="854" y="60"/>
                    <a:pt x="847" y="181"/>
                    <a:pt x="771" y="211"/>
                  </a:cubicBezTo>
                  <a:cubicBezTo>
                    <a:pt x="695" y="241"/>
                    <a:pt x="355" y="120"/>
                    <a:pt x="272" y="211"/>
                  </a:cubicBezTo>
                  <a:cubicBezTo>
                    <a:pt x="189" y="302"/>
                    <a:pt x="272" y="665"/>
                    <a:pt x="272" y="756"/>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Tree>
    <p:extLst>
      <p:ext uri="{BB962C8B-B14F-4D97-AF65-F5344CB8AC3E}">
        <p14:creationId xmlns:p14="http://schemas.microsoft.com/office/powerpoint/2010/main" val="1333029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FC49A0-1DD7-4283-B85D-6C5FF756F4AA}"/>
              </a:ext>
            </a:extLst>
          </p:cNvPr>
          <p:cNvSpPr>
            <a:spLocks noGrp="1"/>
          </p:cNvSpPr>
          <p:nvPr>
            <p:ph idx="1"/>
          </p:nvPr>
        </p:nvSpPr>
        <p:spPr/>
        <p:txBody>
          <a:bodyPr>
            <a:normAutofit/>
          </a:bodyPr>
          <a:lstStyle/>
          <a:p>
            <a:r>
              <a:rPr lang="zh-CN" altLang="en-US" dirty="0">
                <a:latin typeface="+mn-lt"/>
              </a:rPr>
              <a:t>四、子结点评估筛选</a:t>
            </a:r>
            <a:endParaRPr lang="en-US" altLang="zh-CN" dirty="0">
              <a:latin typeface="+mn-lt"/>
            </a:endParaRPr>
          </a:p>
          <a:p>
            <a:pPr lvl="1"/>
            <a:r>
              <a:rPr lang="zh-CN" altLang="en-US" baseline="0" dirty="0">
                <a:latin typeface="+mn-lt"/>
              </a:rPr>
              <a:t>对扩展结点</a:t>
            </a:r>
            <a:r>
              <a:rPr lang="en-US" altLang="zh-CN" baseline="0" dirty="0" err="1">
                <a:latin typeface="+mn-lt"/>
              </a:rPr>
              <a:t>e_node</a:t>
            </a:r>
            <a:r>
              <a:rPr lang="zh-CN" altLang="en-US" baseline="0" dirty="0">
                <a:latin typeface="+mn-lt"/>
              </a:rPr>
              <a:t>，生成其全部子结点，判断评估每个子结点</a:t>
            </a:r>
            <a:endParaRPr lang="en-US" altLang="zh-CN" baseline="0" dirty="0">
              <a:latin typeface="+mn-lt"/>
            </a:endParaRPr>
          </a:p>
          <a:p>
            <a:pPr lvl="2"/>
            <a:r>
              <a:rPr lang="en-US" altLang="zh-CN" baseline="0" dirty="0" err="1">
                <a:latin typeface="+mn-lt"/>
              </a:rPr>
              <a:t>i</a:t>
            </a:r>
            <a:r>
              <a:rPr lang="en-US" altLang="zh-CN" baseline="0" dirty="0">
                <a:latin typeface="+mn-lt"/>
              </a:rPr>
              <a:t>) </a:t>
            </a:r>
            <a:r>
              <a:rPr lang="zh-CN" altLang="en-US" baseline="0" dirty="0">
                <a:latin typeface="+mn-lt"/>
              </a:rPr>
              <a:t>是否满足约束条件。如不满足，则作为死结点</a:t>
            </a:r>
            <a:endParaRPr lang="en-US" altLang="zh-CN" baseline="0" dirty="0">
              <a:latin typeface="+mn-lt"/>
            </a:endParaRPr>
          </a:p>
          <a:p>
            <a:pPr lvl="2"/>
            <a:r>
              <a:rPr lang="en-US" altLang="zh-CN" sz="2400" baseline="0" dirty="0">
                <a:latin typeface="+mn-lt"/>
              </a:rPr>
              <a:t>ii</a:t>
            </a:r>
            <a:r>
              <a:rPr lang="zh-CN" altLang="en-US" sz="2400" baseline="0" dirty="0">
                <a:latin typeface="+mn-lt"/>
              </a:rPr>
              <a:t>）</a:t>
            </a:r>
            <a:r>
              <a:rPr lang="zh-CN" altLang="en-US" sz="2400" baseline="0" dirty="0">
                <a:solidFill>
                  <a:srgbClr val="FF3300"/>
                </a:solidFill>
                <a:latin typeface="+mn-lt"/>
              </a:rPr>
              <a:t>估算</a:t>
            </a:r>
            <a:r>
              <a:rPr lang="zh-CN" altLang="en-US" sz="2400" baseline="0" dirty="0">
                <a:latin typeface="+mn-lt"/>
              </a:rPr>
              <a:t>沿着儿子结点向下搜索时，目标函数可能取得的“界”，即沿着儿子结点向下构造出的最终解可能取得的目标函数的范围</a:t>
            </a:r>
            <a:endParaRPr lang="en-US" altLang="zh-CN" sz="2400" baseline="0" dirty="0">
              <a:latin typeface="+mn-lt"/>
            </a:endParaRPr>
          </a:p>
          <a:p>
            <a:pPr lvl="1"/>
            <a:r>
              <a:rPr lang="zh-CN" altLang="en-US" sz="2400" baseline="0" dirty="0">
                <a:solidFill>
                  <a:srgbClr val="FF0000"/>
                </a:solidFill>
                <a:latin typeface="+mn-lt"/>
              </a:rPr>
              <a:t>极大化目标</a:t>
            </a:r>
            <a:r>
              <a:rPr lang="zh-CN" altLang="en-US" sz="2400" baseline="0" dirty="0">
                <a:solidFill>
                  <a:srgbClr val="0070C0"/>
                </a:solidFill>
                <a:latin typeface="+mn-lt"/>
              </a:rPr>
              <a:t>，</a:t>
            </a:r>
            <a:r>
              <a:rPr lang="zh-CN" altLang="en-US" sz="2400" baseline="0" dirty="0">
                <a:latin typeface="+mn-lt"/>
              </a:rPr>
              <a:t>估计子节点目标函数</a:t>
            </a:r>
            <a:r>
              <a:rPr lang="zh-CN" altLang="en-US" sz="2400" baseline="0" dirty="0">
                <a:solidFill>
                  <a:srgbClr val="FF0000"/>
                </a:solidFill>
                <a:latin typeface="+mn-lt"/>
              </a:rPr>
              <a:t>上界</a:t>
            </a:r>
            <a:r>
              <a:rPr lang="zh-CN" altLang="en-US" sz="2400" baseline="0" dirty="0">
                <a:latin typeface="+mn-lt"/>
              </a:rPr>
              <a:t>，如背包问题中的最大价值</a:t>
            </a:r>
            <a:endParaRPr lang="en-US" altLang="zh-CN" dirty="0">
              <a:latin typeface="+mn-lt"/>
            </a:endParaRPr>
          </a:p>
          <a:p>
            <a:pPr lvl="1"/>
            <a:r>
              <a:rPr lang="zh-CN" altLang="en-US" sz="2400" baseline="0" dirty="0">
                <a:solidFill>
                  <a:srgbClr val="FF0000"/>
                </a:solidFill>
                <a:latin typeface="+mn-lt"/>
              </a:rPr>
              <a:t>极小化目标</a:t>
            </a:r>
            <a:r>
              <a:rPr lang="zh-CN" altLang="en-US" sz="2400" baseline="0" dirty="0">
                <a:latin typeface="+mn-lt"/>
              </a:rPr>
              <a:t>，估计子节点目标函数</a:t>
            </a:r>
            <a:r>
              <a:rPr lang="zh-CN" altLang="en-US" sz="2400" baseline="0" dirty="0">
                <a:solidFill>
                  <a:srgbClr val="FF0000"/>
                </a:solidFill>
                <a:latin typeface="+mn-lt"/>
              </a:rPr>
              <a:t>下界</a:t>
            </a:r>
            <a:r>
              <a:rPr lang="zh-CN" altLang="en-US" sz="2400" baseline="0" dirty="0">
                <a:solidFill>
                  <a:srgbClr val="0070C0"/>
                </a:solidFill>
                <a:latin typeface="+mn-lt"/>
              </a:rPr>
              <a:t>，</a:t>
            </a:r>
            <a:r>
              <a:rPr lang="zh-CN" altLang="en-US" sz="2400" baseline="0" dirty="0">
                <a:latin typeface="+mn-lt"/>
              </a:rPr>
              <a:t>如</a:t>
            </a:r>
            <a:r>
              <a:rPr lang="en-US" altLang="zh-CN" sz="2400" baseline="0" dirty="0">
                <a:latin typeface="+mn-lt"/>
              </a:rPr>
              <a:t>TSP</a:t>
            </a:r>
            <a:r>
              <a:rPr lang="zh-CN" altLang="en-US" sz="2400" baseline="0" dirty="0">
                <a:latin typeface="+mn-lt"/>
              </a:rPr>
              <a:t>中完全路径下限</a:t>
            </a:r>
            <a:endParaRPr lang="en-US" altLang="zh-CN" dirty="0">
              <a:latin typeface="+mn-lt"/>
            </a:endParaRPr>
          </a:p>
          <a:p>
            <a:pPr lvl="1"/>
            <a:r>
              <a:rPr lang="zh-CN" altLang="en-US" sz="2400" baseline="0" dirty="0">
                <a:latin typeface="+mn-lt"/>
              </a:rPr>
              <a:t>全部活结点组织在活结点表</a:t>
            </a:r>
            <a:r>
              <a:rPr lang="en-US" altLang="zh-CN" sz="2400" baseline="0" dirty="0">
                <a:latin typeface="+mn-lt"/>
              </a:rPr>
              <a:t>ANT</a:t>
            </a:r>
            <a:r>
              <a:rPr lang="zh-CN" altLang="en-US" sz="2400" baseline="0" dirty="0">
                <a:latin typeface="+mn-lt"/>
              </a:rPr>
              <a:t>中，利用活结点的“界”值，对活结点进行价值评估</a:t>
            </a:r>
            <a:r>
              <a:rPr lang="en-US" altLang="zh-CN" sz="2400" baseline="0" dirty="0">
                <a:latin typeface="+mn-lt"/>
              </a:rPr>
              <a:t>——</a:t>
            </a:r>
            <a:r>
              <a:rPr lang="zh-CN" altLang="en-US" sz="2400" baseline="0" dirty="0">
                <a:latin typeface="+mn-lt"/>
              </a:rPr>
              <a:t>是否有可能得到最优解？</a:t>
            </a:r>
            <a:endParaRPr lang="en-US" altLang="zh-CN" sz="2400" baseline="0" dirty="0">
              <a:latin typeface="+mn-lt"/>
            </a:endParaRPr>
          </a:p>
          <a:p>
            <a:pPr lvl="1"/>
            <a:r>
              <a:rPr lang="zh-CN" altLang="en-US" sz="2400" baseline="0" dirty="0">
                <a:latin typeface="+mn-lt"/>
              </a:rPr>
              <a:t>关键：目标函数</a:t>
            </a:r>
            <a:r>
              <a:rPr lang="zh-CN" altLang="en-US" dirty="0">
                <a:latin typeface="+mn-lt"/>
              </a:rPr>
              <a:t>，</a:t>
            </a:r>
            <a:r>
              <a:rPr lang="zh-CN" altLang="en-US" sz="2400" baseline="0" dirty="0">
                <a:latin typeface="+mn-lt"/>
              </a:rPr>
              <a:t>界限函数！</a:t>
            </a:r>
            <a:endParaRPr lang="zh-CN" altLang="en-US" dirty="0">
              <a:latin typeface="+mn-lt"/>
            </a:endParaRPr>
          </a:p>
          <a:p>
            <a:endParaRPr lang="zh-CN" altLang="en-US" dirty="0"/>
          </a:p>
        </p:txBody>
      </p:sp>
      <p:sp>
        <p:nvSpPr>
          <p:cNvPr id="3" name="日期占位符 2">
            <a:extLst>
              <a:ext uri="{FF2B5EF4-FFF2-40B4-BE49-F238E27FC236}">
                <a16:creationId xmlns:a16="http://schemas.microsoft.com/office/drawing/2014/main" id="{E95FCFA2-5553-4436-967B-5B0F87F626DF}"/>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1BCCA4BB-C145-4F4C-B3C0-1460974915F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C8FDC29-6FB1-408E-AA57-A9EA9E5969EF}"/>
              </a:ext>
            </a:extLst>
          </p:cNvPr>
          <p:cNvSpPr>
            <a:spLocks noGrp="1"/>
          </p:cNvSpPr>
          <p:nvPr>
            <p:ph type="sldNum" sz="quarter" idx="12"/>
          </p:nvPr>
        </p:nvSpPr>
        <p:spPr/>
        <p:txBody>
          <a:bodyPr/>
          <a:lstStyle/>
          <a:p>
            <a:fld id="{EEA58A3B-43CE-4AA0-90B5-EB47AFAFEB34}" type="slidenum">
              <a:rPr lang="zh-CN" altLang="en-US" smtClean="0"/>
              <a:pPr/>
              <a:t>22</a:t>
            </a:fld>
            <a:endParaRPr lang="zh-CN" altLang="en-US" dirty="0"/>
          </a:p>
        </p:txBody>
      </p:sp>
    </p:spTree>
    <p:extLst>
      <p:ext uri="{BB962C8B-B14F-4D97-AF65-F5344CB8AC3E}">
        <p14:creationId xmlns:p14="http://schemas.microsoft.com/office/powerpoint/2010/main" val="255277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99C44-A318-46B9-B877-C2658F54FDEB}"/>
              </a:ext>
            </a:extLst>
          </p:cNvPr>
          <p:cNvSpPr>
            <a:spLocks noGrp="1"/>
          </p:cNvSpPr>
          <p:nvPr>
            <p:ph type="title"/>
          </p:nvPr>
        </p:nvSpPr>
        <p:spPr/>
        <p:txBody>
          <a:bodyPr/>
          <a:lstStyle/>
          <a:p>
            <a:r>
              <a:rPr lang="zh-CN" altLang="en-US" dirty="0"/>
              <a:t>分支限界法解空间树及搜索</a:t>
            </a:r>
            <a:r>
              <a:rPr lang="en-US" altLang="zh-CN" dirty="0"/>
              <a:t>/</a:t>
            </a:r>
            <a:r>
              <a:rPr lang="zh-CN" altLang="en-US" dirty="0"/>
              <a:t>扩展过程</a:t>
            </a:r>
          </a:p>
        </p:txBody>
      </p:sp>
      <p:sp>
        <p:nvSpPr>
          <p:cNvPr id="3" name="内容占位符 2">
            <a:extLst>
              <a:ext uri="{FF2B5EF4-FFF2-40B4-BE49-F238E27FC236}">
                <a16:creationId xmlns:a16="http://schemas.microsoft.com/office/drawing/2014/main" id="{B033D18D-781A-477E-AD34-F9C7BE9C7A16}"/>
              </a:ext>
            </a:extLst>
          </p:cNvPr>
          <p:cNvSpPr>
            <a:spLocks noGrp="1"/>
          </p:cNvSpPr>
          <p:nvPr>
            <p:ph idx="1"/>
          </p:nvPr>
        </p:nvSpPr>
        <p:spPr/>
        <p:txBody>
          <a:bodyPr/>
          <a:lstStyle/>
          <a:p>
            <a:r>
              <a:rPr lang="zh-CN" altLang="en-US" dirty="0">
                <a:cs typeface="Times New Roman" panose="02020603050405020304" pitchFamily="18" charset="0"/>
              </a:rPr>
              <a:t>五、</a:t>
            </a:r>
            <a:r>
              <a:rPr lang="zh-CN" altLang="en-US" sz="2400" baseline="0" dirty="0">
                <a:latin typeface="+mn-lt"/>
                <a:cs typeface="Times New Roman" panose="02020603050405020304" pitchFamily="18" charset="0"/>
              </a:rPr>
              <a:t>扩展结点</a:t>
            </a:r>
            <a:r>
              <a:rPr lang="en-US" altLang="zh-CN" sz="2400" baseline="0" dirty="0" err="1">
                <a:latin typeface="+mn-lt"/>
                <a:cs typeface="Times New Roman" panose="02020603050405020304" pitchFamily="18" charset="0"/>
              </a:rPr>
              <a:t>e_node</a:t>
            </a:r>
            <a:r>
              <a:rPr lang="zh-CN" altLang="en-US" sz="2400" baseline="0" dirty="0">
                <a:latin typeface="+mn-lt"/>
                <a:cs typeface="Times New Roman" panose="02020603050405020304" pitchFamily="18" charset="0"/>
              </a:rPr>
              <a:t>选取</a:t>
            </a:r>
            <a:endParaRPr lang="en-US" altLang="zh-CN" sz="2400" baseline="0" dirty="0">
              <a:latin typeface="+mn-lt"/>
              <a:cs typeface="Times New Roman" panose="02020603050405020304" pitchFamily="18" charset="0"/>
            </a:endParaRPr>
          </a:p>
          <a:p>
            <a:pPr lvl="1"/>
            <a:r>
              <a:rPr lang="zh-CN" altLang="en-US" baseline="0" dirty="0">
                <a:latin typeface="+mn-lt"/>
                <a:cs typeface="Times New Roman" panose="02020603050405020304" pitchFamily="18" charset="0"/>
              </a:rPr>
              <a:t>扩展搜索树时，需要从活结点表</a:t>
            </a:r>
            <a:r>
              <a:rPr lang="en-US" altLang="zh-CN" baseline="0" dirty="0">
                <a:latin typeface="+mn-lt"/>
                <a:cs typeface="Times New Roman" panose="02020603050405020304" pitchFamily="18" charset="0"/>
              </a:rPr>
              <a:t>ANT</a:t>
            </a:r>
            <a:r>
              <a:rPr lang="zh-CN" altLang="en-US" baseline="0" dirty="0">
                <a:latin typeface="+mn-lt"/>
                <a:cs typeface="Times New Roman" panose="02020603050405020304" pitchFamily="18" charset="0"/>
              </a:rPr>
              <a:t>中选取合适的活结点，将其转化为扩展结点</a:t>
            </a:r>
            <a:r>
              <a:rPr lang="en-US" altLang="zh-CN" baseline="0" dirty="0" err="1">
                <a:latin typeface="+mn-lt"/>
                <a:cs typeface="Times New Roman" panose="02020603050405020304" pitchFamily="18" charset="0"/>
              </a:rPr>
              <a:t>e_node</a:t>
            </a:r>
            <a:r>
              <a:rPr lang="zh-CN" altLang="en-US" baseline="0" dirty="0">
                <a:latin typeface="+mn-lt"/>
                <a:cs typeface="Times New Roman" panose="02020603050405020304" pitchFamily="18" charset="0"/>
              </a:rPr>
              <a:t>，选取方法</a:t>
            </a:r>
            <a:endParaRPr lang="en-US" altLang="zh-CN" dirty="0">
              <a:latin typeface="+mn-lt"/>
              <a:cs typeface="Times New Roman" panose="02020603050405020304" pitchFamily="18" charset="0"/>
            </a:endParaRPr>
          </a:p>
          <a:p>
            <a:pPr lvl="2"/>
            <a:r>
              <a:rPr lang="zh-CN" altLang="en-US" baseline="0" dirty="0">
                <a:latin typeface="+mn-lt"/>
                <a:cs typeface="Times New Roman" panose="02020603050405020304" pitchFamily="18" charset="0"/>
              </a:rPr>
              <a:t>对最小化问题（如</a:t>
            </a:r>
            <a:r>
              <a:rPr lang="en-US" altLang="zh-CN" baseline="0" dirty="0">
                <a:latin typeface="+mn-lt"/>
                <a:cs typeface="Times New Roman" panose="02020603050405020304" pitchFamily="18" charset="0"/>
              </a:rPr>
              <a:t>TSP</a:t>
            </a:r>
            <a:r>
              <a:rPr lang="zh-CN" altLang="en-US" baseline="0" dirty="0">
                <a:latin typeface="+mn-lt"/>
                <a:cs typeface="Times New Roman" panose="02020603050405020304" pitchFamily="18" charset="0"/>
              </a:rPr>
              <a:t>），选取具有</a:t>
            </a:r>
            <a:r>
              <a:rPr lang="zh-CN" altLang="en-US" b="1" baseline="0" dirty="0">
                <a:solidFill>
                  <a:srgbClr val="FF0000"/>
                </a:solidFill>
                <a:latin typeface="+mn-lt"/>
                <a:cs typeface="Times New Roman" panose="02020603050405020304" pitchFamily="18" charset="0"/>
              </a:rPr>
              <a:t>最小</a:t>
            </a:r>
            <a:r>
              <a:rPr lang="zh-CN" altLang="en-US" baseline="0" dirty="0">
                <a:latin typeface="+mn-lt"/>
                <a:cs typeface="Times New Roman" panose="02020603050405020304" pitchFamily="18" charset="0"/>
              </a:rPr>
              <a:t>“</a:t>
            </a:r>
            <a:r>
              <a:rPr lang="zh-CN" altLang="en-US" b="1" baseline="0" dirty="0">
                <a:solidFill>
                  <a:srgbClr val="FF0000"/>
                </a:solidFill>
                <a:latin typeface="+mn-lt"/>
                <a:cs typeface="Times New Roman" panose="02020603050405020304" pitchFamily="18" charset="0"/>
              </a:rPr>
              <a:t>下界</a:t>
            </a:r>
            <a:r>
              <a:rPr lang="zh-CN" altLang="en-US" baseline="0" dirty="0">
                <a:latin typeface="+mn-lt"/>
                <a:cs typeface="Times New Roman" panose="02020603050405020304" pitchFamily="18" charset="0"/>
              </a:rPr>
              <a:t>”的活结点</a:t>
            </a:r>
          </a:p>
          <a:p>
            <a:pPr eaLnBrk="1" hangingPunct="1">
              <a:lnSpc>
                <a:spcPct val="115000"/>
              </a:lnSpc>
              <a:spcBef>
                <a:spcPct val="0"/>
              </a:spcBef>
              <a:buFontTx/>
              <a:buNone/>
            </a:pPr>
            <a:r>
              <a:rPr lang="zh-CN" altLang="en-US" sz="2400" baseline="0" dirty="0">
                <a:latin typeface="+mn-lt"/>
                <a:cs typeface="Times New Roman" panose="02020603050405020304" pitchFamily="18" charset="0"/>
              </a:rPr>
              <a:t>            </a:t>
            </a:r>
            <a:r>
              <a:rPr lang="en-US" altLang="zh-CN" sz="2400" baseline="0" dirty="0">
                <a:latin typeface="+mn-lt"/>
                <a:cs typeface="Times New Roman" panose="02020603050405020304" pitchFamily="18" charset="0"/>
              </a:rPr>
              <a:t>e.g. </a:t>
            </a:r>
            <a:r>
              <a:rPr lang="zh-CN" altLang="en-US" sz="2400" baseline="0" dirty="0">
                <a:latin typeface="+mn-lt"/>
                <a:cs typeface="Times New Roman" panose="02020603050405020304" pitchFamily="18" charset="0"/>
              </a:rPr>
              <a:t>前图中，部分解</a:t>
            </a:r>
            <a:r>
              <a:rPr lang="en-US" altLang="zh-CN" sz="2400" baseline="0" dirty="0">
                <a:latin typeface="+mn-lt"/>
                <a:cs typeface="Times New Roman" panose="02020603050405020304" pitchFamily="18" charset="0"/>
              </a:rPr>
              <a:t>D</a:t>
            </a:r>
            <a:r>
              <a:rPr lang="zh-CN" altLang="en-US" sz="2400" baseline="0" dirty="0">
                <a:latin typeface="+mn-lt"/>
                <a:cs typeface="Times New Roman" panose="02020603050405020304" pitchFamily="18" charset="0"/>
              </a:rPr>
              <a:t>的最小界：经过</a:t>
            </a:r>
            <a:r>
              <a:rPr lang="en-US" altLang="zh-CN" sz="2400" baseline="0" dirty="0">
                <a:latin typeface="+mn-lt"/>
                <a:cs typeface="Times New Roman" panose="02020603050405020304" pitchFamily="18" charset="0"/>
              </a:rPr>
              <a:t>D</a:t>
            </a:r>
            <a:r>
              <a:rPr lang="zh-CN" altLang="en-US" sz="2400" baseline="0" dirty="0">
                <a:latin typeface="+mn-lt"/>
                <a:cs typeface="Times New Roman" panose="02020603050405020304" pitchFamily="18" charset="0"/>
              </a:rPr>
              <a:t>的最短路径长度至 </a:t>
            </a:r>
            <a:endParaRPr lang="en-US" altLang="zh-CN" sz="2400" baseline="0" dirty="0">
              <a:latin typeface="+mn-lt"/>
              <a:cs typeface="Times New Roman" panose="02020603050405020304" pitchFamily="18" charset="0"/>
            </a:endParaRPr>
          </a:p>
          <a:p>
            <a:pPr eaLnBrk="1" hangingPunct="1">
              <a:lnSpc>
                <a:spcPct val="115000"/>
              </a:lnSpc>
              <a:spcBef>
                <a:spcPct val="0"/>
              </a:spcBef>
              <a:buFontTx/>
              <a:buNone/>
            </a:pPr>
            <a:r>
              <a:rPr lang="en-US" altLang="zh-CN" dirty="0">
                <a:latin typeface="+mn-lt"/>
                <a:cs typeface="Times New Roman" panose="02020603050405020304" pitchFamily="18" charset="0"/>
              </a:rPr>
              <a:t>                    </a:t>
            </a:r>
            <a:r>
              <a:rPr lang="zh-CN" altLang="en-US" sz="2400" baseline="0" dirty="0">
                <a:latin typeface="+mn-lt"/>
                <a:cs typeface="Times New Roman" panose="02020603050405020304" pitchFamily="18" charset="0"/>
              </a:rPr>
              <a:t>少（下界）是多少</a:t>
            </a:r>
          </a:p>
          <a:p>
            <a:pPr lvl="2"/>
            <a:r>
              <a:rPr lang="zh-CN" altLang="en-US" dirty="0">
                <a:latin typeface="+mn-lt"/>
                <a:cs typeface="Times New Roman" panose="02020603050405020304" pitchFamily="18" charset="0"/>
              </a:rPr>
              <a:t>对最大化问题（如背包问题），选取具有最大“上界”的活结点，物品装入方案的最大价值</a:t>
            </a:r>
            <a:endParaRPr lang="zh-CN" altLang="en-US" sz="2400" baseline="0" dirty="0">
              <a:latin typeface="+mn-lt"/>
              <a:cs typeface="Times New Roman" panose="02020603050405020304" pitchFamily="18" charset="0"/>
            </a:endParaRPr>
          </a:p>
          <a:p>
            <a:pPr lvl="1"/>
            <a:r>
              <a:rPr lang="en-US" altLang="zh-CN" dirty="0">
                <a:latin typeface="+mn-lt"/>
                <a:cs typeface="Times New Roman" panose="02020603050405020304" pitchFamily="18" charset="0"/>
              </a:rPr>
              <a:t> </a:t>
            </a:r>
            <a:r>
              <a:rPr lang="zh-CN" altLang="en-US" dirty="0">
                <a:latin typeface="+mn-lt"/>
                <a:cs typeface="Times New Roman" panose="02020603050405020304" pitchFamily="18" charset="0"/>
              </a:rPr>
              <a:t>当到达</a:t>
            </a:r>
            <a:r>
              <a:rPr lang="en-US" altLang="zh-CN" dirty="0">
                <a:latin typeface="+mn-lt"/>
                <a:cs typeface="Times New Roman" panose="02020603050405020304" pitchFamily="18" charset="0"/>
              </a:rPr>
              <a:t>1</a:t>
            </a:r>
            <a:r>
              <a:rPr lang="zh-CN" altLang="en-US" dirty="0">
                <a:latin typeface="+mn-lt"/>
                <a:cs typeface="Times New Roman" panose="02020603050405020304" pitchFamily="18" charset="0"/>
              </a:rPr>
              <a:t>个叶结点时，得到</a:t>
            </a:r>
            <a:r>
              <a:rPr lang="en-US" altLang="zh-CN" dirty="0">
                <a:latin typeface="+mn-lt"/>
                <a:cs typeface="Times New Roman" panose="02020603050405020304" pitchFamily="18" charset="0"/>
              </a:rPr>
              <a:t>1</a:t>
            </a:r>
            <a:r>
              <a:rPr lang="zh-CN" altLang="en-US" dirty="0">
                <a:latin typeface="+mn-lt"/>
                <a:cs typeface="Times New Roman" panose="02020603050405020304" pitchFamily="18" charset="0"/>
              </a:rPr>
              <a:t>个可行解</a:t>
            </a:r>
            <a:r>
              <a:rPr lang="en-US" altLang="zh-CN" dirty="0">
                <a:latin typeface="+mn-lt"/>
                <a:cs typeface="Times New Roman" panose="02020603050405020304" pitchFamily="18" charset="0"/>
              </a:rPr>
              <a:t>&lt;x</a:t>
            </a:r>
            <a:r>
              <a:rPr lang="en-US" altLang="zh-CN" baseline="-25000" dirty="0">
                <a:latin typeface="+mn-lt"/>
                <a:cs typeface="Times New Roman" panose="02020603050405020304" pitchFamily="18" charset="0"/>
              </a:rPr>
              <a:t>1</a:t>
            </a:r>
            <a:r>
              <a:rPr lang="en-US" altLang="zh-CN" dirty="0">
                <a:latin typeface="+mn-lt"/>
                <a:cs typeface="Times New Roman" panose="02020603050405020304" pitchFamily="18" charset="0"/>
              </a:rPr>
              <a:t>, x</a:t>
            </a:r>
            <a:r>
              <a:rPr lang="en-US" altLang="zh-CN" baseline="-25000" dirty="0">
                <a:cs typeface="Times New Roman" panose="02020603050405020304" pitchFamily="18" charset="0"/>
              </a:rPr>
              <a:t>2</a:t>
            </a:r>
            <a:r>
              <a:rPr lang="en-US" altLang="zh-CN" dirty="0">
                <a:latin typeface="+mn-lt"/>
                <a:cs typeface="Times New Roman" panose="02020603050405020304" pitchFamily="18" charset="0"/>
              </a:rPr>
              <a:t>,…, </a:t>
            </a:r>
            <a:r>
              <a:rPr lang="en-US" altLang="zh-CN" dirty="0" err="1">
                <a:latin typeface="+mn-lt"/>
                <a:cs typeface="Times New Roman" panose="02020603050405020304" pitchFamily="18" charset="0"/>
              </a:rPr>
              <a:t>x</a:t>
            </a:r>
            <a:r>
              <a:rPr lang="en-US" altLang="zh-CN" baseline="-25000" dirty="0" err="1">
                <a:cs typeface="Times New Roman" panose="02020603050405020304" pitchFamily="18" charset="0"/>
              </a:rPr>
              <a:t>n</a:t>
            </a:r>
            <a:r>
              <a:rPr lang="en-US" altLang="zh-CN" dirty="0">
                <a:latin typeface="+mn-lt"/>
                <a:cs typeface="Times New Roman" panose="02020603050405020304" pitchFamily="18" charset="0"/>
              </a:rPr>
              <a:t>&gt;</a:t>
            </a:r>
            <a:r>
              <a:rPr lang="zh-CN" altLang="en-US" dirty="0">
                <a:latin typeface="+mn-lt"/>
                <a:cs typeface="Times New Roman" panose="02020603050405020304" pitchFamily="18" charset="0"/>
              </a:rPr>
              <a:t>，该可行解对应的最优值</a:t>
            </a:r>
            <a:r>
              <a:rPr lang="en-US" altLang="zh-CN" dirty="0">
                <a:latin typeface="+mn-lt"/>
                <a:cs typeface="Times New Roman" panose="02020603050405020304" pitchFamily="18" charset="0"/>
              </a:rPr>
              <a:t>bound(x</a:t>
            </a:r>
            <a:r>
              <a:rPr lang="en-US" altLang="zh-CN" baseline="-25000" dirty="0">
                <a:latin typeface="+mn-lt"/>
                <a:cs typeface="Times New Roman" panose="02020603050405020304" pitchFamily="18" charset="0"/>
              </a:rPr>
              <a:t>1</a:t>
            </a:r>
            <a:r>
              <a:rPr lang="en-US" altLang="zh-CN" dirty="0">
                <a:latin typeface="+mn-lt"/>
                <a:cs typeface="Times New Roman" panose="02020603050405020304" pitchFamily="18" charset="0"/>
              </a:rPr>
              <a:t>, x</a:t>
            </a:r>
            <a:r>
              <a:rPr lang="en-US" altLang="zh-CN" baseline="-25000" dirty="0">
                <a:cs typeface="Times New Roman" panose="02020603050405020304" pitchFamily="18" charset="0"/>
              </a:rPr>
              <a:t>2</a:t>
            </a:r>
            <a:r>
              <a:rPr lang="en-US" altLang="zh-CN" dirty="0">
                <a:latin typeface="+mn-lt"/>
                <a:cs typeface="Times New Roman" panose="02020603050405020304" pitchFamily="18" charset="0"/>
              </a:rPr>
              <a:t>,…, </a:t>
            </a:r>
            <a:r>
              <a:rPr lang="en-US" altLang="zh-CN" dirty="0" err="1">
                <a:latin typeface="+mn-lt"/>
                <a:cs typeface="Times New Roman" panose="02020603050405020304" pitchFamily="18" charset="0"/>
              </a:rPr>
              <a:t>x</a:t>
            </a:r>
            <a:r>
              <a:rPr lang="en-US" altLang="zh-CN" baseline="-25000" dirty="0" err="1">
                <a:cs typeface="Times New Roman" panose="02020603050405020304" pitchFamily="18" charset="0"/>
              </a:rPr>
              <a:t>n</a:t>
            </a:r>
            <a:r>
              <a:rPr lang="en-US" altLang="zh-CN" dirty="0">
                <a:latin typeface="+mn-lt"/>
                <a:cs typeface="Times New Roman" panose="02020603050405020304" pitchFamily="18" charset="0"/>
              </a:rPr>
              <a:t>)</a:t>
            </a:r>
            <a:r>
              <a:rPr lang="zh-CN" altLang="en-US" dirty="0">
                <a:latin typeface="+mn-lt"/>
                <a:cs typeface="Times New Roman" panose="02020603050405020304" pitchFamily="18" charset="0"/>
              </a:rPr>
              <a:t>，作为当前最优解的</a:t>
            </a:r>
            <a:r>
              <a:rPr lang="en-US" altLang="zh-CN" dirty="0">
                <a:latin typeface="+mn-lt"/>
                <a:cs typeface="Times New Roman" panose="02020603050405020304" pitchFamily="18" charset="0"/>
              </a:rPr>
              <a:t>1</a:t>
            </a:r>
            <a:r>
              <a:rPr lang="zh-CN" altLang="en-US" dirty="0">
                <a:latin typeface="+mn-lt"/>
                <a:cs typeface="Times New Roman" panose="02020603050405020304" pitchFamily="18" charset="0"/>
              </a:rPr>
              <a:t>个“界”</a:t>
            </a:r>
          </a:p>
          <a:p>
            <a:endParaRPr lang="zh-CN" altLang="en-US" dirty="0"/>
          </a:p>
        </p:txBody>
      </p:sp>
      <p:sp>
        <p:nvSpPr>
          <p:cNvPr id="4" name="日期占位符 3">
            <a:extLst>
              <a:ext uri="{FF2B5EF4-FFF2-40B4-BE49-F238E27FC236}">
                <a16:creationId xmlns:a16="http://schemas.microsoft.com/office/drawing/2014/main" id="{74CDD821-E942-4C5C-8E33-7DE2C0B6108B}"/>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3542DDCF-690C-47A4-8699-D1ABF7D7C9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257B98-A483-4860-A9CA-348B264732D5}"/>
              </a:ext>
            </a:extLst>
          </p:cNvPr>
          <p:cNvSpPr>
            <a:spLocks noGrp="1"/>
          </p:cNvSpPr>
          <p:nvPr>
            <p:ph type="sldNum" sz="quarter" idx="12"/>
          </p:nvPr>
        </p:nvSpPr>
        <p:spPr/>
        <p:txBody>
          <a:bodyPr/>
          <a:lstStyle/>
          <a:p>
            <a:fld id="{EEA58A3B-43CE-4AA0-90B5-EB47AFAFEB34}" type="slidenum">
              <a:rPr lang="zh-CN" altLang="en-US" smtClean="0"/>
              <a:pPr/>
              <a:t>23</a:t>
            </a:fld>
            <a:endParaRPr lang="zh-CN" altLang="en-US" dirty="0"/>
          </a:p>
        </p:txBody>
      </p:sp>
    </p:spTree>
    <p:extLst>
      <p:ext uri="{BB962C8B-B14F-4D97-AF65-F5344CB8AC3E}">
        <p14:creationId xmlns:p14="http://schemas.microsoft.com/office/powerpoint/2010/main" val="1836387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25F74-E9B7-4469-9703-75A9CD51CFFA}"/>
              </a:ext>
            </a:extLst>
          </p:cNvPr>
          <p:cNvSpPr>
            <a:spLocks noGrp="1"/>
          </p:cNvSpPr>
          <p:nvPr>
            <p:ph type="title"/>
          </p:nvPr>
        </p:nvSpPr>
        <p:spPr/>
        <p:txBody>
          <a:bodyPr/>
          <a:lstStyle/>
          <a:p>
            <a:r>
              <a:rPr lang="zh-CN" altLang="en-US" dirty="0"/>
              <a:t>分支限界法解空间树及搜索</a:t>
            </a:r>
            <a:r>
              <a:rPr lang="en-US" altLang="zh-CN" dirty="0"/>
              <a:t>/</a:t>
            </a:r>
            <a:r>
              <a:rPr lang="zh-CN" altLang="en-US" dirty="0"/>
              <a:t>扩展过程</a:t>
            </a:r>
          </a:p>
        </p:txBody>
      </p:sp>
      <p:sp>
        <p:nvSpPr>
          <p:cNvPr id="3" name="内容占位符 2">
            <a:extLst>
              <a:ext uri="{FF2B5EF4-FFF2-40B4-BE49-F238E27FC236}">
                <a16:creationId xmlns:a16="http://schemas.microsoft.com/office/drawing/2014/main" id="{2740E3C1-A243-4264-A069-5662F26102E6}"/>
              </a:ext>
            </a:extLst>
          </p:cNvPr>
          <p:cNvSpPr>
            <a:spLocks noGrp="1"/>
          </p:cNvSpPr>
          <p:nvPr>
            <p:ph idx="1"/>
          </p:nvPr>
        </p:nvSpPr>
        <p:spPr/>
        <p:txBody>
          <a:bodyPr>
            <a:normAutofit/>
          </a:bodyPr>
          <a:lstStyle/>
          <a:p>
            <a:r>
              <a:rPr lang="zh-CN" altLang="en-US" sz="2400" baseline="0" dirty="0"/>
              <a:t>六、结点界限函数及剪枝</a:t>
            </a:r>
            <a:endParaRPr lang="en-US" altLang="zh-CN" sz="2400" baseline="0" dirty="0"/>
          </a:p>
          <a:p>
            <a:pPr lvl="1"/>
            <a:r>
              <a:rPr lang="zh-CN" altLang="en-US" baseline="0" dirty="0"/>
              <a:t>进行结点</a:t>
            </a:r>
            <a:r>
              <a:rPr lang="en-US" altLang="zh-CN" baseline="0" dirty="0"/>
              <a:t>/</a:t>
            </a:r>
            <a:r>
              <a:rPr lang="zh-CN" altLang="en-US" baseline="0" dirty="0"/>
              <a:t>树扩展时，利用界限函数估计每个结点可能达到的最优解，进行剪枝</a:t>
            </a:r>
            <a:endParaRPr lang="en-US" altLang="zh-CN" baseline="0" dirty="0"/>
          </a:p>
          <a:p>
            <a:pPr lvl="1"/>
            <a:r>
              <a:rPr lang="en-US" altLang="zh-CN" sz="2400" baseline="0" dirty="0"/>
              <a:t>1) </a:t>
            </a:r>
            <a:r>
              <a:rPr lang="zh-CN" altLang="en-US" sz="2400" baseline="0" dirty="0"/>
              <a:t>估计</a:t>
            </a:r>
            <a:r>
              <a:rPr lang="en-US" altLang="zh-CN" sz="2400" baseline="0" dirty="0" err="1"/>
              <a:t>e_node</a:t>
            </a:r>
            <a:r>
              <a:rPr lang="zh-CN" altLang="en-US" sz="2400" baseline="0" dirty="0"/>
              <a:t>的每个儿子结点</a:t>
            </a:r>
            <a:r>
              <a:rPr lang="en-US" altLang="zh-CN" sz="2400" baseline="0" dirty="0"/>
              <a:t>c</a:t>
            </a:r>
            <a:r>
              <a:rPr lang="en-US" altLang="zh-CN" baseline="-25000" dirty="0"/>
              <a:t>i</a:t>
            </a:r>
            <a:r>
              <a:rPr lang="zh-CN" altLang="en-US" sz="2400" baseline="0" dirty="0"/>
              <a:t>的“界”</a:t>
            </a:r>
            <a:r>
              <a:rPr lang="en-US" altLang="zh-CN" sz="2400" baseline="0" dirty="0"/>
              <a:t>bound(c</a:t>
            </a:r>
            <a:r>
              <a:rPr lang="en-US" altLang="zh-CN" sz="2400" baseline="-25000" dirty="0"/>
              <a:t>i</a:t>
            </a:r>
            <a:r>
              <a:rPr lang="en-US" altLang="zh-CN" sz="2400" baseline="0" dirty="0"/>
              <a:t>)</a:t>
            </a:r>
            <a:endParaRPr lang="en-US" altLang="zh-CN" dirty="0"/>
          </a:p>
          <a:p>
            <a:pPr lvl="2"/>
            <a:r>
              <a:rPr lang="zh-CN" altLang="en-US" baseline="0" dirty="0"/>
              <a:t>极大化目标，估计子结点目标函数上界</a:t>
            </a:r>
            <a:endParaRPr lang="en-US" altLang="zh-CN" dirty="0"/>
          </a:p>
          <a:p>
            <a:pPr lvl="2"/>
            <a:r>
              <a:rPr lang="zh-CN" altLang="en-US" sz="2400" baseline="0" dirty="0"/>
              <a:t>极小化目标，估计子结点目标函数下界</a:t>
            </a:r>
          </a:p>
          <a:p>
            <a:pPr lvl="1">
              <a:lnSpc>
                <a:spcPct val="130000"/>
              </a:lnSpc>
            </a:pPr>
            <a:r>
              <a:rPr lang="en-US" altLang="zh-CN" sz="2400" baseline="0" dirty="0"/>
              <a:t>2</a:t>
            </a:r>
            <a:r>
              <a:rPr lang="en-US" altLang="zh-CN" sz="2400" baseline="0" dirty="0">
                <a:solidFill>
                  <a:srgbClr val="FF0000"/>
                </a:solidFill>
              </a:rPr>
              <a:t>) </a:t>
            </a:r>
            <a:r>
              <a:rPr lang="zh-CN" altLang="en-US" sz="2400" baseline="0" dirty="0">
                <a:solidFill>
                  <a:srgbClr val="FF0000"/>
                </a:solidFill>
              </a:rPr>
              <a:t>比较</a:t>
            </a:r>
            <a:r>
              <a:rPr lang="en-US" altLang="zh-CN" sz="2400" baseline="0" dirty="0">
                <a:solidFill>
                  <a:srgbClr val="FF0000"/>
                </a:solidFill>
              </a:rPr>
              <a:t>bound(c</a:t>
            </a:r>
            <a:r>
              <a:rPr lang="en-US" altLang="zh-CN" baseline="-25000" dirty="0"/>
              <a:t>i</a:t>
            </a:r>
            <a:r>
              <a:rPr lang="en-US" altLang="zh-CN" sz="2400" baseline="0" dirty="0">
                <a:solidFill>
                  <a:srgbClr val="FF0000"/>
                </a:solidFill>
              </a:rPr>
              <a:t>)</a:t>
            </a:r>
            <a:r>
              <a:rPr lang="zh-CN" altLang="en-US" sz="2400" baseline="0" dirty="0">
                <a:solidFill>
                  <a:srgbClr val="FF0000"/>
                </a:solidFill>
              </a:rPr>
              <a:t>与活结点表</a:t>
            </a:r>
            <a:r>
              <a:rPr lang="en-US" altLang="zh-CN" sz="2400" baseline="0" dirty="0">
                <a:solidFill>
                  <a:srgbClr val="FF0000"/>
                </a:solidFill>
              </a:rPr>
              <a:t>ANT</a:t>
            </a:r>
            <a:r>
              <a:rPr lang="zh-CN" altLang="en-US" sz="2400" baseline="0" dirty="0">
                <a:solidFill>
                  <a:srgbClr val="FF0000"/>
                </a:solidFill>
              </a:rPr>
              <a:t>中现有活结点*的最优界限值</a:t>
            </a:r>
            <a:r>
              <a:rPr lang="en-US" altLang="zh-CN" sz="2400" baseline="0" dirty="0">
                <a:solidFill>
                  <a:srgbClr val="FF0000"/>
                </a:solidFill>
              </a:rPr>
              <a:t>bound(*)</a:t>
            </a:r>
          </a:p>
          <a:p>
            <a:pPr lvl="2">
              <a:lnSpc>
                <a:spcPct val="130000"/>
              </a:lnSpc>
            </a:pPr>
            <a:r>
              <a:rPr lang="zh-CN" altLang="en-US" baseline="0" dirty="0"/>
              <a:t>对最小化问题，</a:t>
            </a:r>
            <a:r>
              <a:rPr lang="en-US" altLang="zh-CN" baseline="0" dirty="0"/>
              <a:t>e.g. </a:t>
            </a:r>
            <a:r>
              <a:rPr lang="zh-CN" altLang="en-US" baseline="0" dirty="0"/>
              <a:t>最短路径，如果“该路径对应的最短路径长度的下界”</a:t>
            </a:r>
            <a:r>
              <a:rPr lang="en-US" altLang="zh-CN" baseline="0" dirty="0"/>
              <a:t>bound(c</a:t>
            </a:r>
            <a:r>
              <a:rPr lang="en-US" altLang="zh-CN" baseline="-25000" dirty="0"/>
              <a:t>i</a:t>
            </a:r>
            <a:r>
              <a:rPr lang="en-US" altLang="zh-CN" baseline="0" dirty="0"/>
              <a:t>) </a:t>
            </a:r>
            <a:r>
              <a:rPr lang="en-US" altLang="zh-CN" baseline="0" dirty="0">
                <a:solidFill>
                  <a:srgbClr val="FF0000"/>
                </a:solidFill>
              </a:rPr>
              <a:t>&gt; </a:t>
            </a:r>
            <a:r>
              <a:rPr lang="en-US" altLang="zh-CN" baseline="0" dirty="0"/>
              <a:t>bound(*)</a:t>
            </a:r>
            <a:r>
              <a:rPr lang="zh-CN" altLang="en-US" baseline="0" dirty="0"/>
              <a:t>，沿</a:t>
            </a:r>
            <a:r>
              <a:rPr lang="en-US" altLang="zh-CN" baseline="0" dirty="0"/>
              <a:t>c</a:t>
            </a:r>
            <a:r>
              <a:rPr lang="en-US" altLang="zh-CN" dirty="0"/>
              <a:t>i</a:t>
            </a:r>
            <a:r>
              <a:rPr lang="zh-CN" altLang="en-US" baseline="0" dirty="0"/>
              <a:t>搜索得到可行解不可能小于目前已经得到的最优解，则结点</a:t>
            </a:r>
            <a:r>
              <a:rPr lang="en-US" altLang="zh-CN" baseline="0" dirty="0"/>
              <a:t>c</a:t>
            </a:r>
            <a:r>
              <a:rPr lang="en-US" altLang="zh-CN" baseline="-25000" dirty="0"/>
              <a:t>i</a:t>
            </a:r>
            <a:r>
              <a:rPr lang="zh-CN" altLang="en-US" baseline="0" dirty="0"/>
              <a:t>不应加入活结点表，即不考虑该结点</a:t>
            </a:r>
            <a:r>
              <a:rPr lang="zh-CN" altLang="en-US" dirty="0"/>
              <a:t>，进行</a:t>
            </a:r>
            <a:r>
              <a:rPr lang="zh-CN" altLang="en-US" b="1" u="sng" baseline="0" dirty="0"/>
              <a:t>剪枝！</a:t>
            </a:r>
          </a:p>
          <a:p>
            <a:endParaRPr lang="zh-CN" altLang="en-US" dirty="0"/>
          </a:p>
        </p:txBody>
      </p:sp>
      <p:sp>
        <p:nvSpPr>
          <p:cNvPr id="4" name="日期占位符 3">
            <a:extLst>
              <a:ext uri="{FF2B5EF4-FFF2-40B4-BE49-F238E27FC236}">
                <a16:creationId xmlns:a16="http://schemas.microsoft.com/office/drawing/2014/main" id="{866C7AF8-6C1F-4AF4-B87B-E3F6CEADA38F}"/>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3AB9623A-8D73-4186-9B6D-E1E37F6BF6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D1DDCA-ED37-4CCA-979A-2E3ACEE98D21}"/>
              </a:ext>
            </a:extLst>
          </p:cNvPr>
          <p:cNvSpPr>
            <a:spLocks noGrp="1"/>
          </p:cNvSpPr>
          <p:nvPr>
            <p:ph type="sldNum" sz="quarter" idx="12"/>
          </p:nvPr>
        </p:nvSpPr>
        <p:spPr/>
        <p:txBody>
          <a:bodyPr/>
          <a:lstStyle/>
          <a:p>
            <a:fld id="{EEA58A3B-43CE-4AA0-90B5-EB47AFAFEB34}" type="slidenum">
              <a:rPr lang="zh-CN" altLang="en-US" smtClean="0"/>
              <a:pPr/>
              <a:t>24</a:t>
            </a:fld>
            <a:endParaRPr lang="zh-CN" altLang="en-US" dirty="0"/>
          </a:p>
        </p:txBody>
      </p:sp>
    </p:spTree>
    <p:extLst>
      <p:ext uri="{BB962C8B-B14F-4D97-AF65-F5344CB8AC3E}">
        <p14:creationId xmlns:p14="http://schemas.microsoft.com/office/powerpoint/2010/main" val="2357609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9DED98-82CE-4180-A429-8867E7AD3836}"/>
              </a:ext>
            </a:extLst>
          </p:cNvPr>
          <p:cNvSpPr>
            <a:spLocks noGrp="1"/>
          </p:cNvSpPr>
          <p:nvPr>
            <p:ph idx="1"/>
          </p:nvPr>
        </p:nvSpPr>
        <p:spPr/>
        <p:txBody>
          <a:bodyPr/>
          <a:lstStyle/>
          <a:p>
            <a:r>
              <a:rPr lang="en-US" altLang="zh-CN" sz="2400" baseline="0" dirty="0">
                <a:latin typeface="+mn-lt"/>
              </a:rPr>
              <a:t>E.g. </a:t>
            </a:r>
            <a:r>
              <a:rPr lang="zh-CN" altLang="en-US" sz="2400" baseline="0" dirty="0">
                <a:latin typeface="+mn-lt"/>
              </a:rPr>
              <a:t>已知 </a:t>
            </a:r>
            <a:r>
              <a:rPr lang="en-US" altLang="zh-CN" sz="2400" baseline="0" dirty="0">
                <a:latin typeface="+mn-lt"/>
              </a:rPr>
              <a:t>&lt;1, 2, 3, 4, 1&gt;</a:t>
            </a:r>
            <a:r>
              <a:rPr lang="zh-CN" altLang="en-US" sz="2400" baseline="0" dirty="0">
                <a:latin typeface="+mn-lt"/>
              </a:rPr>
              <a:t>的路径总和</a:t>
            </a:r>
            <a:r>
              <a:rPr lang="en-US" altLang="zh-CN" sz="2400" baseline="0" dirty="0">
                <a:latin typeface="+mn-lt"/>
              </a:rPr>
              <a:t>=20</a:t>
            </a:r>
            <a:r>
              <a:rPr lang="zh-CN" altLang="en-US" sz="2400" baseline="0" dirty="0">
                <a:latin typeface="+mn-lt"/>
              </a:rPr>
              <a:t>；结点</a:t>
            </a:r>
            <a:r>
              <a:rPr lang="en-US" altLang="zh-CN" sz="2400" baseline="0" dirty="0">
                <a:latin typeface="+mn-lt"/>
              </a:rPr>
              <a:t>G</a:t>
            </a:r>
            <a:r>
              <a:rPr lang="zh-CN" altLang="en-US" sz="2400" baseline="0" dirty="0">
                <a:latin typeface="+mn-lt"/>
              </a:rPr>
              <a:t>对应</a:t>
            </a:r>
            <a:r>
              <a:rPr lang="en-US" altLang="zh-CN" sz="2400" baseline="0" dirty="0">
                <a:latin typeface="+mn-lt"/>
              </a:rPr>
              <a:t>&lt;1, 2, 4,?&gt;</a:t>
            </a:r>
          </a:p>
          <a:p>
            <a:pPr eaLnBrk="1" hangingPunct="1">
              <a:spcBef>
                <a:spcPct val="0"/>
              </a:spcBef>
              <a:buFontTx/>
              <a:buNone/>
            </a:pPr>
            <a:r>
              <a:rPr lang="zh-CN" altLang="en-US" sz="2400" baseline="0" dirty="0">
                <a:latin typeface="+mn-lt"/>
              </a:rPr>
              <a:t>如果路径</a:t>
            </a:r>
            <a:r>
              <a:rPr lang="en-US" altLang="zh-CN" sz="2400" baseline="0" dirty="0">
                <a:latin typeface="+mn-lt"/>
              </a:rPr>
              <a:t>1-2-4</a:t>
            </a:r>
            <a:r>
              <a:rPr lang="zh-CN" altLang="en-US" sz="2400" baseline="0" dirty="0">
                <a:latin typeface="+mn-lt"/>
              </a:rPr>
              <a:t>的总长</a:t>
            </a:r>
            <a:r>
              <a:rPr lang="en-US" altLang="zh-CN" sz="2400" baseline="0" dirty="0">
                <a:latin typeface="+mn-lt"/>
              </a:rPr>
              <a:t>=21</a:t>
            </a:r>
            <a:r>
              <a:rPr lang="zh-CN" altLang="en-US" sz="2400" baseline="0" dirty="0">
                <a:latin typeface="+mn-lt"/>
              </a:rPr>
              <a:t>，则结点</a:t>
            </a:r>
            <a:r>
              <a:rPr lang="en-US" altLang="zh-CN" sz="2400" baseline="0" dirty="0">
                <a:latin typeface="+mn-lt"/>
              </a:rPr>
              <a:t>G</a:t>
            </a:r>
            <a:r>
              <a:rPr lang="zh-CN" altLang="en-US" sz="2400" baseline="0" dirty="0">
                <a:latin typeface="+mn-lt"/>
              </a:rPr>
              <a:t>被舍弃</a:t>
            </a:r>
          </a:p>
          <a:p>
            <a:endParaRPr lang="en-US" altLang="zh-CN" dirty="0">
              <a:latin typeface="+mn-lt"/>
            </a:endParaRPr>
          </a:p>
          <a:p>
            <a:endParaRPr lang="en-US" altLang="zh-CN" dirty="0">
              <a:latin typeface="+mn-lt"/>
            </a:endParaRPr>
          </a:p>
          <a:p>
            <a:endParaRPr lang="en-US" altLang="zh-CN" dirty="0">
              <a:latin typeface="+mn-lt"/>
            </a:endParaRPr>
          </a:p>
          <a:p>
            <a:endParaRPr lang="en-US" altLang="zh-CN" dirty="0">
              <a:latin typeface="+mn-lt"/>
            </a:endParaRPr>
          </a:p>
          <a:p>
            <a:endParaRPr lang="en-US" altLang="zh-CN" dirty="0">
              <a:latin typeface="+mn-lt"/>
            </a:endParaRPr>
          </a:p>
          <a:p>
            <a:endParaRPr lang="en-US" altLang="zh-CN" dirty="0">
              <a:latin typeface="+mn-lt"/>
            </a:endParaRPr>
          </a:p>
          <a:p>
            <a:endParaRPr lang="en-US" altLang="zh-CN" dirty="0">
              <a:latin typeface="+mn-lt"/>
            </a:endParaRPr>
          </a:p>
          <a:p>
            <a:endParaRPr lang="en-US" altLang="zh-CN" dirty="0">
              <a:latin typeface="+mn-lt"/>
            </a:endParaRPr>
          </a:p>
          <a:p>
            <a:r>
              <a:rPr lang="zh-CN" altLang="en-US" sz="2400" baseline="0" dirty="0">
                <a:latin typeface="+mn-lt"/>
              </a:rPr>
              <a:t>对最大化问题， </a:t>
            </a:r>
            <a:r>
              <a:rPr lang="en-US" altLang="zh-CN" sz="2400" baseline="0" dirty="0">
                <a:latin typeface="+mn-lt"/>
              </a:rPr>
              <a:t>e.g. </a:t>
            </a:r>
            <a:r>
              <a:rPr lang="zh-CN" altLang="en-US" sz="2400" baseline="0" dirty="0">
                <a:latin typeface="+mn-lt"/>
              </a:rPr>
              <a:t>背包问题，如果“结点对应的完全解的最大值”</a:t>
            </a:r>
            <a:r>
              <a:rPr lang="en-US" altLang="zh-CN" sz="2400" baseline="0" dirty="0">
                <a:latin typeface="+mn-lt"/>
              </a:rPr>
              <a:t>bound(c</a:t>
            </a:r>
            <a:r>
              <a:rPr lang="en-US" altLang="zh-CN" sz="2400" dirty="0">
                <a:latin typeface="+mn-lt"/>
              </a:rPr>
              <a:t>i</a:t>
            </a:r>
            <a:r>
              <a:rPr lang="en-US" altLang="zh-CN" sz="2400" baseline="0" dirty="0">
                <a:latin typeface="+mn-lt"/>
              </a:rPr>
              <a:t>)</a:t>
            </a:r>
            <a:r>
              <a:rPr lang="en-US" altLang="zh-CN" sz="2400" baseline="0" dirty="0">
                <a:solidFill>
                  <a:srgbClr val="FF0000"/>
                </a:solidFill>
                <a:latin typeface="+mn-lt"/>
              </a:rPr>
              <a:t> &lt; </a:t>
            </a:r>
            <a:r>
              <a:rPr lang="en-US" altLang="zh-CN" sz="2400" baseline="0" dirty="0">
                <a:latin typeface="+mn-lt"/>
              </a:rPr>
              <a:t>bound(*)</a:t>
            </a:r>
            <a:r>
              <a:rPr lang="zh-CN" altLang="en-US" sz="2400" baseline="0" dirty="0">
                <a:latin typeface="+mn-lt"/>
              </a:rPr>
              <a:t>，沿</a:t>
            </a:r>
            <a:r>
              <a:rPr lang="en-US" altLang="zh-CN" sz="2400" baseline="0" dirty="0">
                <a:latin typeface="+mn-lt"/>
              </a:rPr>
              <a:t>c</a:t>
            </a:r>
            <a:r>
              <a:rPr lang="en-US" altLang="zh-CN" sz="2400" baseline="-25000" dirty="0">
                <a:latin typeface="+mn-lt"/>
              </a:rPr>
              <a:t>i</a:t>
            </a:r>
            <a:r>
              <a:rPr lang="zh-CN" altLang="en-US" sz="2400" baseline="0" dirty="0">
                <a:latin typeface="+mn-lt"/>
              </a:rPr>
              <a:t>搜索得到可行解不可能大于目前已经得到的最优解，则结点</a:t>
            </a:r>
            <a:r>
              <a:rPr lang="en-US" altLang="zh-CN" sz="2400" baseline="0" dirty="0">
                <a:latin typeface="+mn-lt"/>
              </a:rPr>
              <a:t>c</a:t>
            </a:r>
            <a:r>
              <a:rPr lang="en-US" altLang="zh-CN" sz="2400" baseline="-25000" dirty="0">
                <a:latin typeface="+mn-lt"/>
              </a:rPr>
              <a:t>i</a:t>
            </a:r>
            <a:r>
              <a:rPr lang="zh-CN" altLang="en-US" sz="2400" baseline="0" dirty="0">
                <a:latin typeface="+mn-lt"/>
              </a:rPr>
              <a:t>不应加入活结点表，即：剪枝，不考虑该结点</a:t>
            </a:r>
            <a:endParaRPr lang="zh-CN" altLang="en-US" dirty="0">
              <a:latin typeface="+mn-lt"/>
            </a:endParaRPr>
          </a:p>
        </p:txBody>
      </p:sp>
      <p:sp>
        <p:nvSpPr>
          <p:cNvPr id="3" name="日期占位符 2">
            <a:extLst>
              <a:ext uri="{FF2B5EF4-FFF2-40B4-BE49-F238E27FC236}">
                <a16:creationId xmlns:a16="http://schemas.microsoft.com/office/drawing/2014/main" id="{0F934830-F91E-433C-8F14-530061562EDA}"/>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9FA39A20-B9C4-4998-B9CF-C34843438AB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706EB4D6-875D-454A-A1AC-1BD20736BEF1}"/>
              </a:ext>
            </a:extLst>
          </p:cNvPr>
          <p:cNvSpPr>
            <a:spLocks noGrp="1"/>
          </p:cNvSpPr>
          <p:nvPr>
            <p:ph type="sldNum" sz="quarter" idx="12"/>
          </p:nvPr>
        </p:nvSpPr>
        <p:spPr/>
        <p:txBody>
          <a:bodyPr/>
          <a:lstStyle/>
          <a:p>
            <a:fld id="{EEA58A3B-43CE-4AA0-90B5-EB47AFAFEB34}" type="slidenum">
              <a:rPr lang="zh-CN" altLang="en-US" smtClean="0"/>
              <a:pPr/>
              <a:t>25</a:t>
            </a:fld>
            <a:endParaRPr lang="zh-CN" altLang="en-US" dirty="0"/>
          </a:p>
        </p:txBody>
      </p:sp>
      <p:grpSp>
        <p:nvGrpSpPr>
          <p:cNvPr id="6" name="Group 3">
            <a:extLst>
              <a:ext uri="{FF2B5EF4-FFF2-40B4-BE49-F238E27FC236}">
                <a16:creationId xmlns:a16="http://schemas.microsoft.com/office/drawing/2014/main" id="{4274345E-B766-4EBD-9A7C-269F3019E9FA}"/>
              </a:ext>
            </a:extLst>
          </p:cNvPr>
          <p:cNvGrpSpPr>
            <a:grpSpLocks/>
          </p:cNvGrpSpPr>
          <p:nvPr/>
        </p:nvGrpSpPr>
        <p:grpSpPr bwMode="auto">
          <a:xfrm>
            <a:off x="2618879" y="995041"/>
            <a:ext cx="5905500" cy="3929063"/>
            <a:chOff x="0" y="0"/>
            <a:chExt cx="3720" cy="2475"/>
          </a:xfrm>
        </p:grpSpPr>
        <p:sp>
          <p:nvSpPr>
            <p:cNvPr id="7" name="Oval 4">
              <a:extLst>
                <a:ext uri="{FF2B5EF4-FFF2-40B4-BE49-F238E27FC236}">
                  <a16:creationId xmlns:a16="http://schemas.microsoft.com/office/drawing/2014/main" id="{BD9EE7E2-A7F9-497A-9765-E2D52AA53ED6}"/>
                </a:ext>
              </a:extLst>
            </p:cNvPr>
            <p:cNvSpPr>
              <a:spLocks noChangeArrowheads="1"/>
            </p:cNvSpPr>
            <p:nvPr/>
          </p:nvSpPr>
          <p:spPr bwMode="auto">
            <a:xfrm>
              <a:off x="1717" y="476"/>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B</a:t>
              </a:r>
            </a:p>
          </p:txBody>
        </p:sp>
        <p:sp>
          <p:nvSpPr>
            <p:cNvPr id="8" name="Oval 5">
              <a:extLst>
                <a:ext uri="{FF2B5EF4-FFF2-40B4-BE49-F238E27FC236}">
                  <a16:creationId xmlns:a16="http://schemas.microsoft.com/office/drawing/2014/main" id="{85DF2491-B2E1-467C-8E9B-BB8554FEC327}"/>
                </a:ext>
              </a:extLst>
            </p:cNvPr>
            <p:cNvSpPr>
              <a:spLocks noChangeArrowheads="1"/>
            </p:cNvSpPr>
            <p:nvPr/>
          </p:nvSpPr>
          <p:spPr bwMode="auto">
            <a:xfrm>
              <a:off x="552" y="1019"/>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C</a:t>
              </a:r>
            </a:p>
          </p:txBody>
        </p:sp>
        <p:sp>
          <p:nvSpPr>
            <p:cNvPr id="9" name="Oval 6">
              <a:extLst>
                <a:ext uri="{FF2B5EF4-FFF2-40B4-BE49-F238E27FC236}">
                  <a16:creationId xmlns:a16="http://schemas.microsoft.com/office/drawing/2014/main" id="{45283408-6A23-4176-B702-B18B88ADD628}"/>
                </a:ext>
              </a:extLst>
            </p:cNvPr>
            <p:cNvSpPr>
              <a:spLocks noChangeArrowheads="1"/>
            </p:cNvSpPr>
            <p:nvPr/>
          </p:nvSpPr>
          <p:spPr bwMode="auto">
            <a:xfrm>
              <a:off x="80" y="1597"/>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F</a:t>
              </a:r>
            </a:p>
          </p:txBody>
        </p:sp>
        <p:sp>
          <p:nvSpPr>
            <p:cNvPr id="10" name="Oval 7">
              <a:extLst>
                <a:ext uri="{FF2B5EF4-FFF2-40B4-BE49-F238E27FC236}">
                  <a16:creationId xmlns:a16="http://schemas.microsoft.com/office/drawing/2014/main" id="{2A061D14-BD3D-469F-A55B-338E308C7E97}"/>
                </a:ext>
              </a:extLst>
            </p:cNvPr>
            <p:cNvSpPr>
              <a:spLocks noChangeArrowheads="1"/>
            </p:cNvSpPr>
            <p:nvPr/>
          </p:nvSpPr>
          <p:spPr bwMode="auto">
            <a:xfrm>
              <a:off x="3283" y="1020"/>
              <a:ext cx="302" cy="33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E</a:t>
              </a:r>
            </a:p>
          </p:txBody>
        </p:sp>
        <p:sp>
          <p:nvSpPr>
            <p:cNvPr id="11" name="Oval 8">
              <a:extLst>
                <a:ext uri="{FF2B5EF4-FFF2-40B4-BE49-F238E27FC236}">
                  <a16:creationId xmlns:a16="http://schemas.microsoft.com/office/drawing/2014/main" id="{5C07DE7F-214E-4E9B-89B6-D3DE24A93847}"/>
                </a:ext>
              </a:extLst>
            </p:cNvPr>
            <p:cNvSpPr>
              <a:spLocks noChangeArrowheads="1"/>
            </p:cNvSpPr>
            <p:nvPr/>
          </p:nvSpPr>
          <p:spPr bwMode="auto">
            <a:xfrm>
              <a:off x="66" y="2141"/>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L</a:t>
              </a:r>
            </a:p>
          </p:txBody>
        </p:sp>
        <p:sp>
          <p:nvSpPr>
            <p:cNvPr id="12" name="Line 9">
              <a:extLst>
                <a:ext uri="{FF2B5EF4-FFF2-40B4-BE49-F238E27FC236}">
                  <a16:creationId xmlns:a16="http://schemas.microsoft.com/office/drawing/2014/main" id="{4EBDD436-473D-4689-9FC4-FF8AC374FF96}"/>
                </a:ext>
              </a:extLst>
            </p:cNvPr>
            <p:cNvSpPr>
              <a:spLocks noChangeShapeType="1"/>
            </p:cNvSpPr>
            <p:nvPr/>
          </p:nvSpPr>
          <p:spPr bwMode="auto">
            <a:xfrm flipH="1">
              <a:off x="807" y="721"/>
              <a:ext cx="947" cy="37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0">
              <a:extLst>
                <a:ext uri="{FF2B5EF4-FFF2-40B4-BE49-F238E27FC236}">
                  <a16:creationId xmlns:a16="http://schemas.microsoft.com/office/drawing/2014/main" id="{02270412-10C5-494F-8FA2-120B3525D323}"/>
                </a:ext>
              </a:extLst>
            </p:cNvPr>
            <p:cNvSpPr>
              <a:spLocks noChangeShapeType="1"/>
            </p:cNvSpPr>
            <p:nvPr/>
          </p:nvSpPr>
          <p:spPr bwMode="auto">
            <a:xfrm>
              <a:off x="2009" y="686"/>
              <a:ext cx="1310"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2FEBD739-4E7C-4825-9ABF-F4F674FE2E04}"/>
                </a:ext>
              </a:extLst>
            </p:cNvPr>
            <p:cNvSpPr>
              <a:spLocks noChangeShapeType="1"/>
            </p:cNvSpPr>
            <p:nvPr/>
          </p:nvSpPr>
          <p:spPr bwMode="auto">
            <a:xfrm flipH="1">
              <a:off x="298" y="1298"/>
              <a:ext cx="328" cy="33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F07CFC88-817A-41D0-AE5E-7AE1A5C56A85}"/>
                </a:ext>
              </a:extLst>
            </p:cNvPr>
            <p:cNvSpPr>
              <a:spLocks noChangeShapeType="1"/>
            </p:cNvSpPr>
            <p:nvPr/>
          </p:nvSpPr>
          <p:spPr bwMode="auto">
            <a:xfrm>
              <a:off x="226" y="1876"/>
              <a:ext cx="0" cy="4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Text Box 13">
              <a:extLst>
                <a:ext uri="{FF2B5EF4-FFF2-40B4-BE49-F238E27FC236}">
                  <a16:creationId xmlns:a16="http://schemas.microsoft.com/office/drawing/2014/main" id="{824101C0-F8A2-4303-9F95-4020FC45DEB3}"/>
                </a:ext>
              </a:extLst>
            </p:cNvPr>
            <p:cNvSpPr txBox="1">
              <a:spLocks noChangeArrowheads="1"/>
            </p:cNvSpPr>
            <p:nvPr/>
          </p:nvSpPr>
          <p:spPr bwMode="auto">
            <a:xfrm>
              <a:off x="1245" y="721"/>
              <a:ext cx="1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17" name="Text Box 14">
              <a:extLst>
                <a:ext uri="{FF2B5EF4-FFF2-40B4-BE49-F238E27FC236}">
                  <a16:creationId xmlns:a16="http://schemas.microsoft.com/office/drawing/2014/main" id="{50993DFA-CA27-4729-BE20-02A4F60CB382}"/>
                </a:ext>
              </a:extLst>
            </p:cNvPr>
            <p:cNvSpPr txBox="1">
              <a:spLocks noChangeArrowheads="1"/>
            </p:cNvSpPr>
            <p:nvPr/>
          </p:nvSpPr>
          <p:spPr bwMode="auto">
            <a:xfrm>
              <a:off x="299" y="1331"/>
              <a:ext cx="1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8" name="Text Box 15">
              <a:extLst>
                <a:ext uri="{FF2B5EF4-FFF2-40B4-BE49-F238E27FC236}">
                  <a16:creationId xmlns:a16="http://schemas.microsoft.com/office/drawing/2014/main" id="{EEC92E7F-FD0F-46B4-8F9D-2B6D02F8F4C0}"/>
                </a:ext>
              </a:extLst>
            </p:cNvPr>
            <p:cNvSpPr txBox="1">
              <a:spLocks noChangeArrowheads="1"/>
            </p:cNvSpPr>
            <p:nvPr/>
          </p:nvSpPr>
          <p:spPr bwMode="auto">
            <a:xfrm>
              <a:off x="81" y="197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9" name="Text Box 16">
              <a:extLst>
                <a:ext uri="{FF2B5EF4-FFF2-40B4-BE49-F238E27FC236}">
                  <a16:creationId xmlns:a16="http://schemas.microsoft.com/office/drawing/2014/main" id="{7494DA96-2C5E-4E2E-930D-43C4CF5DEE4A}"/>
                </a:ext>
              </a:extLst>
            </p:cNvPr>
            <p:cNvSpPr txBox="1">
              <a:spLocks noChangeArrowheads="1"/>
            </p:cNvSpPr>
            <p:nvPr/>
          </p:nvSpPr>
          <p:spPr bwMode="auto">
            <a:xfrm>
              <a:off x="2663" y="7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0" name="Oval 17">
              <a:extLst>
                <a:ext uri="{FF2B5EF4-FFF2-40B4-BE49-F238E27FC236}">
                  <a16:creationId xmlns:a16="http://schemas.microsoft.com/office/drawing/2014/main" id="{8C0B65EF-9EE9-4A80-A97B-77DABA6C7DB2}"/>
                </a:ext>
              </a:extLst>
            </p:cNvPr>
            <p:cNvSpPr>
              <a:spLocks noChangeArrowheads="1"/>
            </p:cNvSpPr>
            <p:nvPr/>
          </p:nvSpPr>
          <p:spPr bwMode="auto">
            <a:xfrm>
              <a:off x="1719" y="0"/>
              <a:ext cx="302" cy="334"/>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A</a:t>
              </a:r>
            </a:p>
          </p:txBody>
        </p:sp>
        <p:sp>
          <p:nvSpPr>
            <p:cNvPr id="21" name="Line 18">
              <a:extLst>
                <a:ext uri="{FF2B5EF4-FFF2-40B4-BE49-F238E27FC236}">
                  <a16:creationId xmlns:a16="http://schemas.microsoft.com/office/drawing/2014/main" id="{72A91C6D-2817-488B-8311-04F9DC58B6E9}"/>
                </a:ext>
              </a:extLst>
            </p:cNvPr>
            <p:cNvSpPr>
              <a:spLocks noChangeShapeType="1"/>
            </p:cNvSpPr>
            <p:nvPr/>
          </p:nvSpPr>
          <p:spPr bwMode="auto">
            <a:xfrm>
              <a:off x="1858" y="306"/>
              <a:ext cx="6" cy="211"/>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Text Box 19">
              <a:extLst>
                <a:ext uri="{FF2B5EF4-FFF2-40B4-BE49-F238E27FC236}">
                  <a16:creationId xmlns:a16="http://schemas.microsoft.com/office/drawing/2014/main" id="{0C6D6E22-1A76-4BAE-BF7B-4371279CD86B}"/>
                </a:ext>
              </a:extLst>
            </p:cNvPr>
            <p:cNvSpPr txBox="1">
              <a:spLocks noChangeArrowheads="1"/>
            </p:cNvSpPr>
            <p:nvPr/>
          </p:nvSpPr>
          <p:spPr bwMode="auto">
            <a:xfrm>
              <a:off x="1601" y="34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23" name="Line 20">
              <a:extLst>
                <a:ext uri="{FF2B5EF4-FFF2-40B4-BE49-F238E27FC236}">
                  <a16:creationId xmlns:a16="http://schemas.microsoft.com/office/drawing/2014/main" id="{4301367C-0044-493A-947A-A649FE45D6AD}"/>
                </a:ext>
              </a:extLst>
            </p:cNvPr>
            <p:cNvSpPr>
              <a:spLocks noChangeShapeType="1"/>
            </p:cNvSpPr>
            <p:nvPr/>
          </p:nvSpPr>
          <p:spPr bwMode="auto">
            <a:xfrm>
              <a:off x="772" y="1298"/>
              <a:ext cx="109" cy="34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 name="Text Box 21">
              <a:extLst>
                <a:ext uri="{FF2B5EF4-FFF2-40B4-BE49-F238E27FC236}">
                  <a16:creationId xmlns:a16="http://schemas.microsoft.com/office/drawing/2014/main" id="{A6C7BBC8-924B-47D9-A51D-7328FCCA990F}"/>
                </a:ext>
              </a:extLst>
            </p:cNvPr>
            <p:cNvSpPr txBox="1">
              <a:spLocks noChangeArrowheads="1"/>
            </p:cNvSpPr>
            <p:nvPr/>
          </p:nvSpPr>
          <p:spPr bwMode="auto">
            <a:xfrm>
              <a:off x="833" y="137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5" name="Oval 22">
              <a:extLst>
                <a:ext uri="{FF2B5EF4-FFF2-40B4-BE49-F238E27FC236}">
                  <a16:creationId xmlns:a16="http://schemas.microsoft.com/office/drawing/2014/main" id="{813B8CBF-2981-4B41-99F5-6602638B9F93}"/>
                </a:ext>
              </a:extLst>
            </p:cNvPr>
            <p:cNvSpPr>
              <a:spLocks noChangeArrowheads="1"/>
            </p:cNvSpPr>
            <p:nvPr/>
          </p:nvSpPr>
          <p:spPr bwMode="auto">
            <a:xfrm>
              <a:off x="734" y="1578"/>
              <a:ext cx="302" cy="354"/>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dirty="0">
                  <a:solidFill>
                    <a:srgbClr val="FF0000"/>
                  </a:solidFill>
                  <a:latin typeface="Times New Roman" pitchFamily="18" charset="0"/>
                </a:rPr>
                <a:t>G</a:t>
              </a:r>
            </a:p>
          </p:txBody>
        </p:sp>
        <p:sp>
          <p:nvSpPr>
            <p:cNvPr id="26" name="Line 23">
              <a:extLst>
                <a:ext uri="{FF2B5EF4-FFF2-40B4-BE49-F238E27FC236}">
                  <a16:creationId xmlns:a16="http://schemas.microsoft.com/office/drawing/2014/main" id="{8244150E-F7DC-4524-87C7-F9CD9C0C8B4B}"/>
                </a:ext>
              </a:extLst>
            </p:cNvPr>
            <p:cNvSpPr>
              <a:spLocks noChangeShapeType="1"/>
            </p:cNvSpPr>
            <p:nvPr/>
          </p:nvSpPr>
          <p:spPr bwMode="auto">
            <a:xfrm>
              <a:off x="1900" y="755"/>
              <a:ext cx="110" cy="30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Text Box 24">
              <a:extLst>
                <a:ext uri="{FF2B5EF4-FFF2-40B4-BE49-F238E27FC236}">
                  <a16:creationId xmlns:a16="http://schemas.microsoft.com/office/drawing/2014/main" id="{C8EB9354-4CF9-4B4F-A823-B9663CD85269}"/>
                </a:ext>
              </a:extLst>
            </p:cNvPr>
            <p:cNvSpPr txBox="1">
              <a:spLocks noChangeArrowheads="1"/>
            </p:cNvSpPr>
            <p:nvPr/>
          </p:nvSpPr>
          <p:spPr bwMode="auto">
            <a:xfrm>
              <a:off x="1963" y="79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28" name="Rectangle 25">
              <a:extLst>
                <a:ext uri="{FF2B5EF4-FFF2-40B4-BE49-F238E27FC236}">
                  <a16:creationId xmlns:a16="http://schemas.microsoft.com/office/drawing/2014/main" id="{0BA90595-CAD5-473E-AAC3-F584AE9EE237}"/>
                </a:ext>
              </a:extLst>
            </p:cNvPr>
            <p:cNvSpPr>
              <a:spLocks noChangeArrowheads="1"/>
            </p:cNvSpPr>
            <p:nvPr/>
          </p:nvSpPr>
          <p:spPr bwMode="auto">
            <a:xfrm>
              <a:off x="1843" y="1052"/>
              <a:ext cx="323" cy="235"/>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baseline="0"/>
                <a:t>D</a:t>
              </a:r>
            </a:p>
          </p:txBody>
        </p:sp>
        <p:sp>
          <p:nvSpPr>
            <p:cNvPr id="29" name="Oval 26">
              <a:extLst>
                <a:ext uri="{FF2B5EF4-FFF2-40B4-BE49-F238E27FC236}">
                  <a16:creationId xmlns:a16="http://schemas.microsoft.com/office/drawing/2014/main" id="{EE837A55-49D1-44B7-807D-619AE77B302C}"/>
                </a:ext>
              </a:extLst>
            </p:cNvPr>
            <p:cNvSpPr>
              <a:spLocks noChangeArrowheads="1"/>
            </p:cNvSpPr>
            <p:nvPr/>
          </p:nvSpPr>
          <p:spPr bwMode="auto">
            <a:xfrm>
              <a:off x="818" y="2232"/>
              <a:ext cx="128" cy="11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0" name="Line 27">
              <a:extLst>
                <a:ext uri="{FF2B5EF4-FFF2-40B4-BE49-F238E27FC236}">
                  <a16:creationId xmlns:a16="http://schemas.microsoft.com/office/drawing/2014/main" id="{F4C9C5E6-72EE-46C9-BEA0-33B141B4B4F5}"/>
                </a:ext>
              </a:extLst>
            </p:cNvPr>
            <p:cNvSpPr>
              <a:spLocks noChangeShapeType="1"/>
            </p:cNvSpPr>
            <p:nvPr/>
          </p:nvSpPr>
          <p:spPr bwMode="auto">
            <a:xfrm flipH="1">
              <a:off x="904" y="1883"/>
              <a:ext cx="0" cy="34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Oval 28">
              <a:extLst>
                <a:ext uri="{FF2B5EF4-FFF2-40B4-BE49-F238E27FC236}">
                  <a16:creationId xmlns:a16="http://schemas.microsoft.com/office/drawing/2014/main" id="{94B8EB62-39E0-4A44-8A57-6C4A7C1FDDF6}"/>
                </a:ext>
              </a:extLst>
            </p:cNvPr>
            <p:cNvSpPr>
              <a:spLocks noChangeArrowheads="1"/>
            </p:cNvSpPr>
            <p:nvPr/>
          </p:nvSpPr>
          <p:spPr bwMode="auto">
            <a:xfrm>
              <a:off x="3166" y="1728"/>
              <a:ext cx="128" cy="11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2" name="Line 29">
              <a:extLst>
                <a:ext uri="{FF2B5EF4-FFF2-40B4-BE49-F238E27FC236}">
                  <a16:creationId xmlns:a16="http://schemas.microsoft.com/office/drawing/2014/main" id="{52170670-49D2-46AB-9225-E5020EBFDC30}"/>
                </a:ext>
              </a:extLst>
            </p:cNvPr>
            <p:cNvSpPr>
              <a:spLocks noChangeShapeType="1"/>
            </p:cNvSpPr>
            <p:nvPr/>
          </p:nvSpPr>
          <p:spPr bwMode="auto">
            <a:xfrm flipH="1">
              <a:off x="3251" y="1302"/>
              <a:ext cx="128" cy="4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Oval 30">
              <a:extLst>
                <a:ext uri="{FF2B5EF4-FFF2-40B4-BE49-F238E27FC236}">
                  <a16:creationId xmlns:a16="http://schemas.microsoft.com/office/drawing/2014/main" id="{BD61FD0F-B576-43D4-ACAF-71794DB0F426}"/>
                </a:ext>
              </a:extLst>
            </p:cNvPr>
            <p:cNvSpPr>
              <a:spLocks noChangeArrowheads="1"/>
            </p:cNvSpPr>
            <p:nvPr/>
          </p:nvSpPr>
          <p:spPr bwMode="auto">
            <a:xfrm>
              <a:off x="3592" y="1728"/>
              <a:ext cx="128" cy="116"/>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4" name="Line 31">
              <a:extLst>
                <a:ext uri="{FF2B5EF4-FFF2-40B4-BE49-F238E27FC236}">
                  <a16:creationId xmlns:a16="http://schemas.microsoft.com/office/drawing/2014/main" id="{BB4851B9-C662-4640-8506-605830A950E1}"/>
                </a:ext>
              </a:extLst>
            </p:cNvPr>
            <p:cNvSpPr>
              <a:spLocks noChangeShapeType="1"/>
            </p:cNvSpPr>
            <p:nvPr/>
          </p:nvSpPr>
          <p:spPr bwMode="auto">
            <a:xfrm>
              <a:off x="3507" y="1302"/>
              <a:ext cx="171" cy="42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5" name="Oval 32">
              <a:extLst>
                <a:ext uri="{FF2B5EF4-FFF2-40B4-BE49-F238E27FC236}">
                  <a16:creationId xmlns:a16="http://schemas.microsoft.com/office/drawing/2014/main" id="{0C18C3FC-297B-4351-B5C1-6FF6174F08E6}"/>
                </a:ext>
              </a:extLst>
            </p:cNvPr>
            <p:cNvSpPr>
              <a:spLocks noChangeArrowheads="1"/>
            </p:cNvSpPr>
            <p:nvPr/>
          </p:nvSpPr>
          <p:spPr bwMode="auto">
            <a:xfrm>
              <a:off x="1496" y="1710"/>
              <a:ext cx="321" cy="334"/>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H</a:t>
              </a:r>
            </a:p>
          </p:txBody>
        </p:sp>
        <p:sp>
          <p:nvSpPr>
            <p:cNvPr id="36" name="Oval 33">
              <a:extLst>
                <a:ext uri="{FF2B5EF4-FFF2-40B4-BE49-F238E27FC236}">
                  <a16:creationId xmlns:a16="http://schemas.microsoft.com/office/drawing/2014/main" id="{BE3DAC4D-2CD8-4A92-AFDE-BD5A14811DAA}"/>
                </a:ext>
              </a:extLst>
            </p:cNvPr>
            <p:cNvSpPr>
              <a:spLocks noChangeArrowheads="1"/>
            </p:cNvSpPr>
            <p:nvPr/>
          </p:nvSpPr>
          <p:spPr bwMode="auto">
            <a:xfrm>
              <a:off x="2222" y="1710"/>
              <a:ext cx="321" cy="334"/>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I</a:t>
              </a:r>
            </a:p>
          </p:txBody>
        </p:sp>
        <p:sp>
          <p:nvSpPr>
            <p:cNvPr id="37" name="Line 34">
              <a:extLst>
                <a:ext uri="{FF2B5EF4-FFF2-40B4-BE49-F238E27FC236}">
                  <a16:creationId xmlns:a16="http://schemas.microsoft.com/office/drawing/2014/main" id="{D868E97B-FECA-4B06-8856-C368ACFD341C}"/>
                </a:ext>
              </a:extLst>
            </p:cNvPr>
            <p:cNvSpPr>
              <a:spLocks noChangeShapeType="1"/>
            </p:cNvSpPr>
            <p:nvPr/>
          </p:nvSpPr>
          <p:spPr bwMode="auto">
            <a:xfrm flipH="1">
              <a:off x="1678" y="1302"/>
              <a:ext cx="272" cy="408"/>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8" name="Line 35">
              <a:extLst>
                <a:ext uri="{FF2B5EF4-FFF2-40B4-BE49-F238E27FC236}">
                  <a16:creationId xmlns:a16="http://schemas.microsoft.com/office/drawing/2014/main" id="{BF5756A7-FCF8-4A0B-B21E-DDB03DF290E7}"/>
                </a:ext>
              </a:extLst>
            </p:cNvPr>
            <p:cNvSpPr>
              <a:spLocks noChangeShapeType="1"/>
            </p:cNvSpPr>
            <p:nvPr/>
          </p:nvSpPr>
          <p:spPr bwMode="auto">
            <a:xfrm>
              <a:off x="2041" y="1302"/>
              <a:ext cx="317" cy="408"/>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9" name="Text Box 36">
              <a:extLst>
                <a:ext uri="{FF2B5EF4-FFF2-40B4-BE49-F238E27FC236}">
                  <a16:creationId xmlns:a16="http://schemas.microsoft.com/office/drawing/2014/main" id="{1C35B372-1DCA-486C-9212-D47C0E2BBBF7}"/>
                </a:ext>
              </a:extLst>
            </p:cNvPr>
            <p:cNvSpPr txBox="1">
              <a:spLocks noChangeArrowheads="1"/>
            </p:cNvSpPr>
            <p:nvPr/>
          </p:nvSpPr>
          <p:spPr bwMode="auto">
            <a:xfrm>
              <a:off x="1587" y="143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40" name="Text Box 37">
              <a:extLst>
                <a:ext uri="{FF2B5EF4-FFF2-40B4-BE49-F238E27FC236}">
                  <a16:creationId xmlns:a16="http://schemas.microsoft.com/office/drawing/2014/main" id="{6ED5A883-2680-4745-8DB9-827026FC89AE}"/>
                </a:ext>
              </a:extLst>
            </p:cNvPr>
            <p:cNvSpPr txBox="1">
              <a:spLocks noChangeArrowheads="1"/>
            </p:cNvSpPr>
            <p:nvPr/>
          </p:nvSpPr>
          <p:spPr bwMode="auto">
            <a:xfrm>
              <a:off x="2255" y="140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41" name="Freeform 38">
              <a:extLst>
                <a:ext uri="{FF2B5EF4-FFF2-40B4-BE49-F238E27FC236}">
                  <a16:creationId xmlns:a16="http://schemas.microsoft.com/office/drawing/2014/main" id="{D332A79F-554D-40CD-878B-96C5B3EBC58C}"/>
                </a:ext>
              </a:extLst>
            </p:cNvPr>
            <p:cNvSpPr>
              <a:spLocks/>
            </p:cNvSpPr>
            <p:nvPr/>
          </p:nvSpPr>
          <p:spPr bwMode="auto">
            <a:xfrm>
              <a:off x="0" y="0"/>
              <a:ext cx="3711" cy="1633"/>
            </a:xfrm>
            <a:custGeom>
              <a:avLst/>
              <a:gdLst>
                <a:gd name="T0" fmla="*/ 1587 w 3711"/>
                <a:gd name="T1" fmla="*/ 0 h 1633"/>
                <a:gd name="T2" fmla="*/ 1587 w 3711"/>
                <a:gd name="T3" fmla="*/ 545 h 1633"/>
                <a:gd name="T4" fmla="*/ 544 w 3711"/>
                <a:gd name="T5" fmla="*/ 1134 h 1633"/>
                <a:gd name="T6" fmla="*/ 3265 w 3711"/>
                <a:gd name="T7" fmla="*/ 1134 h 1633"/>
                <a:gd name="T8" fmla="*/ 3220 w 3711"/>
                <a:gd name="T9" fmla="*/ 1270 h 1633"/>
                <a:gd name="T10" fmla="*/ 725 w 3711"/>
                <a:gd name="T11" fmla="*/ 1270 h 1633"/>
                <a:gd name="T12" fmla="*/ 0 w 3711"/>
                <a:gd name="T13" fmla="*/ 1633 h 1633"/>
                <a:gd name="T14" fmla="*/ 0 60000 65536"/>
                <a:gd name="T15" fmla="*/ 0 60000 65536"/>
                <a:gd name="T16" fmla="*/ 0 60000 65536"/>
                <a:gd name="T17" fmla="*/ 0 60000 65536"/>
                <a:gd name="T18" fmla="*/ 0 60000 65536"/>
                <a:gd name="T19" fmla="*/ 0 60000 65536"/>
                <a:gd name="T20" fmla="*/ 0 60000 65536"/>
                <a:gd name="T21" fmla="*/ 0 w 3711"/>
                <a:gd name="T22" fmla="*/ 0 h 1633"/>
                <a:gd name="T23" fmla="*/ 3711 w 3711"/>
                <a:gd name="T24" fmla="*/ 1633 h 16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11" h="1633">
                  <a:moveTo>
                    <a:pt x="1587" y="0"/>
                  </a:moveTo>
                  <a:cubicBezTo>
                    <a:pt x="1674" y="178"/>
                    <a:pt x="1761" y="356"/>
                    <a:pt x="1587" y="545"/>
                  </a:cubicBezTo>
                  <a:cubicBezTo>
                    <a:pt x="1413" y="734"/>
                    <a:pt x="265" y="1036"/>
                    <a:pt x="544" y="1134"/>
                  </a:cubicBezTo>
                  <a:cubicBezTo>
                    <a:pt x="823" y="1232"/>
                    <a:pt x="2819" y="1111"/>
                    <a:pt x="3265" y="1134"/>
                  </a:cubicBezTo>
                  <a:cubicBezTo>
                    <a:pt x="3711" y="1157"/>
                    <a:pt x="3643" y="1247"/>
                    <a:pt x="3220" y="1270"/>
                  </a:cubicBezTo>
                  <a:cubicBezTo>
                    <a:pt x="2797" y="1293"/>
                    <a:pt x="1262" y="1209"/>
                    <a:pt x="725" y="1270"/>
                  </a:cubicBezTo>
                  <a:cubicBezTo>
                    <a:pt x="188" y="1331"/>
                    <a:pt x="121" y="1573"/>
                    <a:pt x="0" y="1633"/>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2" name="Freeform 39">
              <a:extLst>
                <a:ext uri="{FF2B5EF4-FFF2-40B4-BE49-F238E27FC236}">
                  <a16:creationId xmlns:a16="http://schemas.microsoft.com/office/drawing/2014/main" id="{153F0805-F2D6-4EDE-B741-78C9A0019064}"/>
                </a:ext>
              </a:extLst>
            </p:cNvPr>
            <p:cNvSpPr>
              <a:spLocks/>
            </p:cNvSpPr>
            <p:nvPr/>
          </p:nvSpPr>
          <p:spPr bwMode="auto">
            <a:xfrm>
              <a:off x="136" y="1633"/>
              <a:ext cx="854" cy="756"/>
            </a:xfrm>
            <a:custGeom>
              <a:avLst/>
              <a:gdLst>
                <a:gd name="T0" fmla="*/ 0 w 854"/>
                <a:gd name="T1" fmla="*/ 30 h 756"/>
                <a:gd name="T2" fmla="*/ 726 w 854"/>
                <a:gd name="T3" fmla="*/ 30 h 756"/>
                <a:gd name="T4" fmla="*/ 771 w 854"/>
                <a:gd name="T5" fmla="*/ 211 h 756"/>
                <a:gd name="T6" fmla="*/ 272 w 854"/>
                <a:gd name="T7" fmla="*/ 211 h 756"/>
                <a:gd name="T8" fmla="*/ 272 w 854"/>
                <a:gd name="T9" fmla="*/ 756 h 756"/>
                <a:gd name="T10" fmla="*/ 0 60000 65536"/>
                <a:gd name="T11" fmla="*/ 0 60000 65536"/>
                <a:gd name="T12" fmla="*/ 0 60000 65536"/>
                <a:gd name="T13" fmla="*/ 0 60000 65536"/>
                <a:gd name="T14" fmla="*/ 0 60000 65536"/>
                <a:gd name="T15" fmla="*/ 0 w 854"/>
                <a:gd name="T16" fmla="*/ 0 h 756"/>
                <a:gd name="T17" fmla="*/ 854 w 854"/>
                <a:gd name="T18" fmla="*/ 756 h 756"/>
              </a:gdLst>
              <a:ahLst/>
              <a:cxnLst>
                <a:cxn ang="T10">
                  <a:pos x="T0" y="T1"/>
                </a:cxn>
                <a:cxn ang="T11">
                  <a:pos x="T2" y="T3"/>
                </a:cxn>
                <a:cxn ang="T12">
                  <a:pos x="T4" y="T5"/>
                </a:cxn>
                <a:cxn ang="T13">
                  <a:pos x="T6" y="T7"/>
                </a:cxn>
                <a:cxn ang="T14">
                  <a:pos x="T8" y="T9"/>
                </a:cxn>
              </a:cxnLst>
              <a:rect l="T15" t="T16" r="T17" b="T18"/>
              <a:pathLst>
                <a:path w="854" h="756">
                  <a:moveTo>
                    <a:pt x="0" y="30"/>
                  </a:moveTo>
                  <a:cubicBezTo>
                    <a:pt x="299" y="15"/>
                    <a:pt x="598" y="0"/>
                    <a:pt x="726" y="30"/>
                  </a:cubicBezTo>
                  <a:cubicBezTo>
                    <a:pt x="854" y="60"/>
                    <a:pt x="847" y="181"/>
                    <a:pt x="771" y="211"/>
                  </a:cubicBezTo>
                  <a:cubicBezTo>
                    <a:pt x="695" y="241"/>
                    <a:pt x="355" y="120"/>
                    <a:pt x="272" y="211"/>
                  </a:cubicBezTo>
                  <a:cubicBezTo>
                    <a:pt x="189" y="302"/>
                    <a:pt x="272" y="665"/>
                    <a:pt x="272" y="756"/>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Tree>
    <p:extLst>
      <p:ext uri="{BB962C8B-B14F-4D97-AF65-F5344CB8AC3E}">
        <p14:creationId xmlns:p14="http://schemas.microsoft.com/office/powerpoint/2010/main" val="249965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F2426-02D9-40A8-9AA8-5768B72802E7}"/>
              </a:ext>
            </a:extLst>
          </p:cNvPr>
          <p:cNvSpPr>
            <a:spLocks noGrp="1"/>
          </p:cNvSpPr>
          <p:nvPr>
            <p:ph type="title"/>
          </p:nvPr>
        </p:nvSpPr>
        <p:spPr/>
        <p:txBody>
          <a:bodyPr>
            <a:normAutofit/>
          </a:bodyPr>
          <a:lstStyle/>
          <a:p>
            <a:r>
              <a:rPr lang="zh-CN" altLang="en-US" dirty="0"/>
              <a:t>分支限界法算法框架</a:t>
            </a:r>
          </a:p>
        </p:txBody>
      </p:sp>
      <p:sp>
        <p:nvSpPr>
          <p:cNvPr id="3" name="内容占位符 2">
            <a:extLst>
              <a:ext uri="{FF2B5EF4-FFF2-40B4-BE49-F238E27FC236}">
                <a16:creationId xmlns:a16="http://schemas.microsoft.com/office/drawing/2014/main" id="{0EB746F7-C09E-4156-A4EC-E899B62A08B7}"/>
              </a:ext>
            </a:extLst>
          </p:cNvPr>
          <p:cNvSpPr>
            <a:spLocks noGrp="1"/>
          </p:cNvSpPr>
          <p:nvPr>
            <p:ph idx="1"/>
          </p:nvPr>
        </p:nvSpPr>
        <p:spPr/>
        <p:txBody>
          <a:bodyPr>
            <a:normAutofit/>
          </a:bodyPr>
          <a:lstStyle/>
          <a:p>
            <a:pPr marL="0" indent="0">
              <a:buNone/>
            </a:pPr>
            <a:r>
              <a:rPr lang="zh-CN" altLang="en-US" sz="2400" baseline="0" dirty="0"/>
              <a:t>以最大化问题为例，</a:t>
            </a:r>
            <a:r>
              <a:rPr lang="en-US" altLang="zh-CN" sz="2400" baseline="0" dirty="0"/>
              <a:t>e.g. </a:t>
            </a:r>
            <a:r>
              <a:rPr lang="zh-CN" altLang="en-US" sz="2400" baseline="0" dirty="0"/>
              <a:t>背包问题</a:t>
            </a:r>
            <a:endParaRPr lang="en-US" altLang="zh-CN" dirty="0"/>
          </a:p>
          <a:p>
            <a:r>
              <a:rPr lang="zh-CN" altLang="en-US" dirty="0"/>
              <a:t>步骤</a:t>
            </a:r>
            <a:r>
              <a:rPr lang="en-US" altLang="zh-CN" baseline="0" dirty="0"/>
              <a:t>1. </a:t>
            </a:r>
            <a:r>
              <a:rPr lang="zh-CN" altLang="en-US" baseline="0" dirty="0"/>
              <a:t>选择初始解对应的根节点</a:t>
            </a:r>
            <a:r>
              <a:rPr lang="en-US" altLang="zh-CN" baseline="0" dirty="0"/>
              <a:t>v</a:t>
            </a:r>
            <a:r>
              <a:rPr lang="en-US" altLang="zh-CN" baseline="-25000" dirty="0"/>
              <a:t>0</a:t>
            </a:r>
            <a:r>
              <a:rPr lang="zh-CN" altLang="en-US" baseline="0" dirty="0"/>
              <a:t>，根据限界函数</a:t>
            </a:r>
            <a:r>
              <a:rPr lang="en-US" altLang="zh-CN" baseline="0" dirty="0"/>
              <a:t>bound</a:t>
            </a:r>
            <a:r>
              <a:rPr lang="zh-CN" altLang="en-US" baseline="0" dirty="0"/>
              <a:t>，估计根节点的目标函数上下界</a:t>
            </a:r>
            <a:r>
              <a:rPr lang="en-US" altLang="zh-CN" baseline="0" dirty="0"/>
              <a:t>bound(v</a:t>
            </a:r>
            <a:r>
              <a:rPr lang="en-US" altLang="zh-CN" baseline="-25000" dirty="0"/>
              <a:t>0</a:t>
            </a:r>
            <a:r>
              <a:rPr lang="en-US" altLang="zh-CN" baseline="0" dirty="0"/>
              <a:t>), </a:t>
            </a:r>
            <a:r>
              <a:rPr lang="zh-CN" altLang="en-US" baseline="0" dirty="0"/>
              <a:t>确定目标函数的界</a:t>
            </a:r>
            <a:r>
              <a:rPr lang="en-US" altLang="zh-CN" baseline="0" dirty="0"/>
              <a:t>[</a:t>
            </a:r>
            <a:r>
              <a:rPr lang="en-US" altLang="zh-CN" baseline="0" dirty="0">
                <a:solidFill>
                  <a:srgbClr val="FF0000"/>
                </a:solidFill>
              </a:rPr>
              <a:t>down, up</a:t>
            </a:r>
            <a:r>
              <a:rPr lang="en-US" altLang="zh-CN" baseline="0" dirty="0"/>
              <a:t>]</a:t>
            </a:r>
          </a:p>
          <a:p>
            <a:pPr lvl="1"/>
            <a:r>
              <a:rPr lang="zh-CN" altLang="en-US" baseline="0" dirty="0"/>
              <a:t>最优目标解的上下界</a:t>
            </a:r>
            <a:endParaRPr lang="en-US" altLang="zh-CN" baseline="0" dirty="0"/>
          </a:p>
          <a:p>
            <a:r>
              <a:rPr lang="zh-CN" altLang="en-US" dirty="0"/>
              <a:t>步骤</a:t>
            </a:r>
            <a:r>
              <a:rPr lang="en-US" altLang="zh-CN" dirty="0"/>
              <a:t>2. </a:t>
            </a:r>
            <a:r>
              <a:rPr lang="zh-CN" altLang="en-US" dirty="0"/>
              <a:t>将活结点表</a:t>
            </a:r>
            <a:r>
              <a:rPr lang="en-US" altLang="zh-CN" dirty="0"/>
              <a:t>ANT</a:t>
            </a:r>
            <a:r>
              <a:rPr lang="zh-CN" altLang="en-US" dirty="0"/>
              <a:t>初始化为空</a:t>
            </a:r>
          </a:p>
          <a:p>
            <a:pPr eaLnBrk="1" hangingPunct="1">
              <a:lnSpc>
                <a:spcPct val="135000"/>
              </a:lnSpc>
              <a:spcBef>
                <a:spcPct val="0"/>
              </a:spcBef>
              <a:buFontTx/>
              <a:buNone/>
            </a:pPr>
            <a:endParaRPr lang="en-US" altLang="zh-CN" sz="2400" baseline="0" dirty="0"/>
          </a:p>
          <a:p>
            <a:r>
              <a:rPr lang="zh-CN" altLang="en-US" dirty="0"/>
              <a:t>步骤</a:t>
            </a:r>
            <a:r>
              <a:rPr lang="en-US" altLang="zh-CN" dirty="0"/>
              <a:t>3. </a:t>
            </a:r>
            <a:r>
              <a:rPr lang="zh-CN" altLang="en-US" dirty="0"/>
              <a:t>生成根结点</a:t>
            </a:r>
            <a:r>
              <a:rPr lang="en-US" altLang="zh-CN" dirty="0"/>
              <a:t>v</a:t>
            </a:r>
            <a:r>
              <a:rPr lang="en-US" altLang="zh-CN" baseline="-25000" dirty="0"/>
              <a:t>0</a:t>
            </a:r>
            <a:r>
              <a:rPr lang="zh-CN" altLang="en-US" dirty="0"/>
              <a:t>的全部子结点</a:t>
            </a:r>
            <a:r>
              <a:rPr lang="en-US" altLang="zh-CN" dirty="0"/>
              <a:t>-</a:t>
            </a:r>
            <a:r>
              <a:rPr lang="zh-CN" altLang="en-US" dirty="0"/>
              <a:t>宽度优先；对每个子结点</a:t>
            </a:r>
            <a:r>
              <a:rPr lang="en-US" altLang="zh-CN" dirty="0"/>
              <a:t>x</a:t>
            </a:r>
            <a:r>
              <a:rPr lang="zh-CN" altLang="en-US" dirty="0"/>
              <a:t>，执行以下操作</a:t>
            </a:r>
          </a:p>
          <a:p>
            <a:pPr eaLnBrk="1" hangingPunct="1">
              <a:lnSpc>
                <a:spcPct val="135000"/>
              </a:lnSpc>
              <a:spcBef>
                <a:spcPct val="0"/>
              </a:spcBef>
              <a:buFontTx/>
              <a:buNone/>
            </a:pPr>
            <a:r>
              <a:rPr lang="zh-CN" altLang="en-US" sz="2400" baseline="0" dirty="0"/>
              <a:t>     </a:t>
            </a:r>
            <a:r>
              <a:rPr lang="en-US" altLang="zh-CN" sz="2400" baseline="0" dirty="0"/>
              <a:t>3.1 </a:t>
            </a:r>
            <a:r>
              <a:rPr lang="zh-CN" altLang="en-US" sz="2400" baseline="0" dirty="0"/>
              <a:t>估算</a:t>
            </a:r>
            <a:r>
              <a:rPr lang="en-US" altLang="zh-CN" sz="2400" baseline="0" dirty="0"/>
              <a:t>x</a:t>
            </a:r>
            <a:r>
              <a:rPr lang="zh-CN" altLang="en-US" sz="2400" baseline="0" dirty="0"/>
              <a:t>的目标函数值（</a:t>
            </a:r>
            <a:r>
              <a:rPr lang="zh-CN" altLang="en-US" sz="2400" b="1" baseline="0" dirty="0">
                <a:solidFill>
                  <a:srgbClr val="FF0000"/>
                </a:solidFill>
              </a:rPr>
              <a:t>上界</a:t>
            </a:r>
            <a:r>
              <a:rPr lang="zh-CN" altLang="en-US" sz="2400" baseline="0" dirty="0"/>
              <a:t>）</a:t>
            </a:r>
            <a:r>
              <a:rPr lang="en-US" altLang="zh-CN" sz="2400" baseline="0" dirty="0"/>
              <a:t> bound(x)</a:t>
            </a:r>
          </a:p>
          <a:p>
            <a:pPr eaLnBrk="1" hangingPunct="1">
              <a:lnSpc>
                <a:spcPct val="135000"/>
              </a:lnSpc>
              <a:spcBef>
                <a:spcPct val="0"/>
              </a:spcBef>
              <a:buFontTx/>
              <a:buNone/>
            </a:pPr>
            <a:r>
              <a:rPr lang="en-US" altLang="zh-CN" sz="2400" baseline="0" dirty="0"/>
              <a:t>     3.2 </a:t>
            </a:r>
            <a:r>
              <a:rPr lang="zh-CN" altLang="en-US" sz="2400" baseline="0" dirty="0"/>
              <a:t>若 （</a:t>
            </a:r>
            <a:r>
              <a:rPr lang="en-US" altLang="zh-CN" sz="2400" baseline="0" dirty="0"/>
              <a:t>bound(x)&gt;= down</a:t>
            </a:r>
            <a:r>
              <a:rPr lang="zh-CN" altLang="en-US" sz="2400" baseline="0" dirty="0"/>
              <a:t>），将</a:t>
            </a:r>
            <a:r>
              <a:rPr lang="en-US" altLang="zh-CN" sz="2400" baseline="0" dirty="0"/>
              <a:t>x</a:t>
            </a:r>
            <a:r>
              <a:rPr lang="zh-CN" altLang="en-US" sz="2400" baseline="0" dirty="0"/>
              <a:t>加入</a:t>
            </a:r>
            <a:r>
              <a:rPr lang="en-US" altLang="zh-CN" sz="2400" baseline="0" dirty="0"/>
              <a:t>ANT</a:t>
            </a:r>
            <a:r>
              <a:rPr lang="zh-CN" altLang="en-US" sz="2400" baseline="0" dirty="0"/>
              <a:t>表</a:t>
            </a:r>
          </a:p>
          <a:p>
            <a:pPr eaLnBrk="1" hangingPunct="1">
              <a:lnSpc>
                <a:spcPct val="135000"/>
              </a:lnSpc>
              <a:spcBef>
                <a:spcPct val="0"/>
              </a:spcBef>
              <a:buFontTx/>
              <a:buNone/>
            </a:pPr>
            <a:r>
              <a:rPr lang="en-US" altLang="zh-CN" sz="2000" baseline="0" dirty="0">
                <a:solidFill>
                  <a:srgbClr val="FF3300"/>
                </a:solidFill>
              </a:rPr>
              <a:t>      </a:t>
            </a:r>
            <a:r>
              <a:rPr lang="en-US" altLang="zh-CN" sz="2000" baseline="0" dirty="0"/>
              <a:t>/</a:t>
            </a:r>
            <a:r>
              <a:rPr lang="en-US" altLang="zh-CN" sz="2000" dirty="0"/>
              <a:t>/</a:t>
            </a:r>
            <a:r>
              <a:rPr lang="en-US" altLang="zh-CN" sz="2000" baseline="0" dirty="0"/>
              <a:t> </a:t>
            </a:r>
            <a:r>
              <a:rPr lang="zh-CN" altLang="en-US" sz="2000" baseline="0" dirty="0"/>
              <a:t>对最大化问题，要求沿</a:t>
            </a:r>
            <a:r>
              <a:rPr lang="en-US" altLang="zh-CN" sz="2000" baseline="0" dirty="0"/>
              <a:t>x</a:t>
            </a:r>
            <a:r>
              <a:rPr lang="zh-CN" altLang="en-US" sz="2000" baseline="0" dirty="0"/>
              <a:t>分支搜索到的完全解的目标值（上界）估计，必   须大于现有已知的最优目标函数的下界</a:t>
            </a:r>
            <a:r>
              <a:rPr lang="en-US" altLang="zh-CN" sz="2000" baseline="0" dirty="0"/>
              <a:t>down</a:t>
            </a:r>
            <a:endParaRPr lang="zh-CN" altLang="en-US" sz="2000" baseline="0" dirty="0"/>
          </a:p>
          <a:p>
            <a:endParaRPr lang="zh-CN" altLang="en-US" dirty="0"/>
          </a:p>
        </p:txBody>
      </p:sp>
      <p:sp>
        <p:nvSpPr>
          <p:cNvPr id="4" name="日期占位符 3">
            <a:extLst>
              <a:ext uri="{FF2B5EF4-FFF2-40B4-BE49-F238E27FC236}">
                <a16:creationId xmlns:a16="http://schemas.microsoft.com/office/drawing/2014/main" id="{898E6B23-79F1-4D1D-985F-AF7AE9F0E66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F7E3DFC6-1D17-471B-AA09-0BEC986F61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781D7F-1CF9-4B4E-910A-EF5DDFB7E6F5}"/>
              </a:ext>
            </a:extLst>
          </p:cNvPr>
          <p:cNvSpPr>
            <a:spLocks noGrp="1"/>
          </p:cNvSpPr>
          <p:nvPr>
            <p:ph type="sldNum" sz="quarter" idx="12"/>
          </p:nvPr>
        </p:nvSpPr>
        <p:spPr/>
        <p:txBody>
          <a:bodyPr/>
          <a:lstStyle/>
          <a:p>
            <a:fld id="{EEA58A3B-43CE-4AA0-90B5-EB47AFAFEB34}" type="slidenum">
              <a:rPr lang="zh-CN" altLang="en-US" smtClean="0"/>
              <a:pPr/>
              <a:t>26</a:t>
            </a:fld>
            <a:endParaRPr lang="zh-CN" altLang="en-US" dirty="0"/>
          </a:p>
        </p:txBody>
      </p:sp>
      <p:sp>
        <p:nvSpPr>
          <p:cNvPr id="7" name="TextBox 1">
            <a:extLst>
              <a:ext uri="{FF2B5EF4-FFF2-40B4-BE49-F238E27FC236}">
                <a16:creationId xmlns:a16="http://schemas.microsoft.com/office/drawing/2014/main" id="{4A476D08-D150-43DB-8FED-1168C23280CD}"/>
              </a:ext>
            </a:extLst>
          </p:cNvPr>
          <p:cNvSpPr txBox="1"/>
          <p:nvPr/>
        </p:nvSpPr>
        <p:spPr>
          <a:xfrm>
            <a:off x="4433771" y="3134464"/>
            <a:ext cx="1755737" cy="589072"/>
          </a:xfrm>
          <a:prstGeom prst="rect">
            <a:avLst/>
          </a:prstGeom>
          <a:solidFill>
            <a:schemeClr val="bg1">
              <a:lumMod val="85000"/>
            </a:schemeClr>
          </a:solidFill>
        </p:spPr>
        <p:txBody>
          <a:bodyPr wrap="none" rtlCol="0">
            <a:spAutoFit/>
          </a:bodyPr>
          <a:lstStyle/>
          <a:p>
            <a:pPr>
              <a:lnSpc>
                <a:spcPct val="150000"/>
              </a:lnSpc>
            </a:pPr>
            <a:r>
              <a:rPr lang="en-US" altLang="zh-CN" sz="2400" dirty="0"/>
              <a:t>e.g. X[1]=0,1</a:t>
            </a:r>
          </a:p>
        </p:txBody>
      </p:sp>
    </p:spTree>
    <p:extLst>
      <p:ext uri="{BB962C8B-B14F-4D97-AF65-F5344CB8AC3E}">
        <p14:creationId xmlns:p14="http://schemas.microsoft.com/office/powerpoint/2010/main" val="4267911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23CCDF7-EEAA-43B3-BF35-373FA6174D34}"/>
              </a:ext>
            </a:extLst>
          </p:cNvPr>
          <p:cNvSpPr>
            <a:spLocks noGrp="1"/>
          </p:cNvSpPr>
          <p:nvPr>
            <p:ph idx="1"/>
          </p:nvPr>
        </p:nvSpPr>
        <p:spPr/>
        <p:txBody>
          <a:bodyPr>
            <a:normAutofit lnSpcReduction="10000"/>
          </a:bodyPr>
          <a:lstStyle/>
          <a:p>
            <a:r>
              <a:rPr lang="zh-CN" altLang="en-US" sz="2400" baseline="0" dirty="0">
                <a:latin typeface="+mn-lt"/>
              </a:rPr>
              <a:t>步骤</a:t>
            </a:r>
            <a:r>
              <a:rPr lang="en-US" altLang="zh-CN" sz="2400" baseline="0" dirty="0">
                <a:latin typeface="+mn-lt"/>
              </a:rPr>
              <a:t>4. </a:t>
            </a:r>
            <a:r>
              <a:rPr lang="zh-CN" altLang="en-US" sz="2400" baseline="0" dirty="0">
                <a:latin typeface="+mn-lt"/>
              </a:rPr>
              <a:t>循环，直到某个叶结点的目标函数值在表</a:t>
            </a:r>
            <a:r>
              <a:rPr lang="en-US" altLang="zh-CN" sz="2400" baseline="0" dirty="0">
                <a:latin typeface="+mn-lt"/>
              </a:rPr>
              <a:t>ANT</a:t>
            </a:r>
            <a:r>
              <a:rPr lang="zh-CN" altLang="en-US" sz="2400" baseline="0" dirty="0">
                <a:latin typeface="+mn-lt"/>
              </a:rPr>
              <a:t>中最大</a:t>
            </a:r>
          </a:p>
          <a:p>
            <a:pPr eaLnBrk="1" hangingPunct="1">
              <a:lnSpc>
                <a:spcPct val="130000"/>
              </a:lnSpc>
              <a:spcBef>
                <a:spcPct val="0"/>
              </a:spcBef>
              <a:buFontTx/>
              <a:buNone/>
            </a:pPr>
            <a:r>
              <a:rPr lang="zh-CN" altLang="en-US" sz="2400" baseline="0" dirty="0">
                <a:latin typeface="+mn-lt"/>
              </a:rPr>
              <a:t>                                 </a:t>
            </a:r>
            <a:r>
              <a:rPr lang="en-US" altLang="zh-CN" sz="2000" baseline="0" dirty="0">
                <a:latin typeface="+mn-lt"/>
              </a:rPr>
              <a:t>/* </a:t>
            </a:r>
            <a:r>
              <a:rPr lang="zh-CN" altLang="en-US" sz="2000" baseline="0" dirty="0">
                <a:latin typeface="+mn-lt"/>
              </a:rPr>
              <a:t>找到</a:t>
            </a:r>
            <a:r>
              <a:rPr lang="en-US" altLang="zh-CN" sz="2000" baseline="0" dirty="0">
                <a:latin typeface="+mn-lt"/>
              </a:rPr>
              <a:t>1</a:t>
            </a:r>
            <a:r>
              <a:rPr lang="zh-CN" altLang="en-US" sz="2000" baseline="0" dirty="0">
                <a:latin typeface="+mn-lt"/>
              </a:rPr>
              <a:t>个具有最大值的完全解</a:t>
            </a:r>
          </a:p>
          <a:p>
            <a:pPr eaLnBrk="1" hangingPunct="1">
              <a:lnSpc>
                <a:spcPct val="130000"/>
              </a:lnSpc>
              <a:spcBef>
                <a:spcPct val="0"/>
              </a:spcBef>
              <a:buFontTx/>
              <a:buNone/>
            </a:pPr>
            <a:r>
              <a:rPr lang="en-US" altLang="zh-CN" sz="2400" baseline="0" dirty="0">
                <a:latin typeface="+mn-lt"/>
              </a:rPr>
              <a:t>     4.1  </a:t>
            </a:r>
            <a:r>
              <a:rPr lang="zh-CN" altLang="en-US" sz="2400" baseline="0" dirty="0">
                <a:latin typeface="+mn-lt"/>
              </a:rPr>
              <a:t>从表</a:t>
            </a:r>
            <a:r>
              <a:rPr lang="en-US" altLang="zh-CN" sz="2400" baseline="0" dirty="0">
                <a:latin typeface="+mn-lt"/>
              </a:rPr>
              <a:t>ANT</a:t>
            </a:r>
            <a:r>
              <a:rPr lang="zh-CN" altLang="en-US" sz="2400" baseline="0" dirty="0">
                <a:latin typeface="+mn-lt"/>
              </a:rPr>
              <a:t>中选择（</a:t>
            </a:r>
            <a:r>
              <a:rPr lang="zh-CN" altLang="en-US" sz="2400" b="1" baseline="0" dirty="0">
                <a:solidFill>
                  <a:srgbClr val="FF0000"/>
                </a:solidFill>
                <a:latin typeface="+mn-lt"/>
              </a:rPr>
              <a:t>上界）</a:t>
            </a:r>
            <a:r>
              <a:rPr lang="en-US" altLang="zh-CN" sz="2400" baseline="0" dirty="0">
                <a:latin typeface="+mn-lt"/>
              </a:rPr>
              <a:t>bound(v</a:t>
            </a:r>
            <a:r>
              <a:rPr lang="en-US" altLang="zh-CN" sz="2400" dirty="0">
                <a:latin typeface="+mn-lt"/>
              </a:rPr>
              <a:t>i</a:t>
            </a:r>
            <a:r>
              <a:rPr lang="en-US" altLang="zh-CN" sz="2400" baseline="0" dirty="0">
                <a:latin typeface="+mn-lt"/>
              </a:rPr>
              <a:t>)</a:t>
            </a:r>
            <a:r>
              <a:rPr lang="zh-CN" altLang="en-US" sz="2400" baseline="0" dirty="0">
                <a:latin typeface="+mn-lt"/>
              </a:rPr>
              <a:t>值最大的结点</a:t>
            </a:r>
            <a:r>
              <a:rPr lang="en-US" altLang="zh-CN" sz="2400" baseline="0" dirty="0">
                <a:latin typeface="+mn-lt"/>
              </a:rPr>
              <a:t>v</a:t>
            </a:r>
            <a:r>
              <a:rPr lang="en-US" altLang="zh-CN" sz="2400" dirty="0">
                <a:latin typeface="+mn-lt"/>
              </a:rPr>
              <a:t>i </a:t>
            </a:r>
            <a:r>
              <a:rPr lang="zh-CN" altLang="en-US" sz="2400" baseline="0" dirty="0">
                <a:latin typeface="+mn-lt"/>
              </a:rPr>
              <a:t>，扩展其子结点</a:t>
            </a:r>
            <a:endParaRPr lang="en-US" altLang="zh-CN" sz="2400" dirty="0">
              <a:latin typeface="+mn-lt"/>
            </a:endParaRPr>
          </a:p>
          <a:p>
            <a:pPr eaLnBrk="1" hangingPunct="1">
              <a:lnSpc>
                <a:spcPct val="130000"/>
              </a:lnSpc>
              <a:spcBef>
                <a:spcPct val="0"/>
              </a:spcBef>
              <a:buFontTx/>
              <a:buNone/>
            </a:pPr>
            <a:r>
              <a:rPr lang="zh-CN" altLang="en-US" sz="2400" baseline="0" dirty="0">
                <a:latin typeface="+mn-lt"/>
              </a:rPr>
              <a:t>          </a:t>
            </a:r>
            <a:r>
              <a:rPr lang="en-US" altLang="zh-CN" sz="2000" baseline="0" dirty="0">
                <a:latin typeface="+mn-lt"/>
              </a:rPr>
              <a:t>// </a:t>
            </a:r>
            <a:r>
              <a:rPr lang="zh-CN" altLang="en-US" sz="2000" baseline="0" dirty="0">
                <a:latin typeface="+mn-lt"/>
              </a:rPr>
              <a:t>从活结点表中，选择</a:t>
            </a:r>
            <a:r>
              <a:rPr lang="en-US" altLang="zh-CN" sz="2000" baseline="0" dirty="0">
                <a:latin typeface="+mn-lt"/>
              </a:rPr>
              <a:t>1</a:t>
            </a:r>
            <a:r>
              <a:rPr lang="zh-CN" altLang="en-US" sz="2000" baseline="0" dirty="0">
                <a:latin typeface="+mn-lt"/>
              </a:rPr>
              <a:t>个具有最大可能目标值的扩展结点</a:t>
            </a:r>
            <a:r>
              <a:rPr lang="en-US" altLang="zh-CN" sz="2000" baseline="0" dirty="0">
                <a:latin typeface="+mn-lt"/>
              </a:rPr>
              <a:t>v</a:t>
            </a:r>
            <a:r>
              <a:rPr lang="en-US" altLang="zh-CN" sz="2000" dirty="0">
                <a:latin typeface="+mn-lt"/>
              </a:rPr>
              <a:t>i</a:t>
            </a:r>
          </a:p>
          <a:p>
            <a:pPr eaLnBrk="1" hangingPunct="1">
              <a:lnSpc>
                <a:spcPct val="130000"/>
              </a:lnSpc>
              <a:spcBef>
                <a:spcPct val="0"/>
              </a:spcBef>
              <a:buFontTx/>
              <a:buNone/>
            </a:pPr>
            <a:r>
              <a:rPr lang="en-US" altLang="zh-CN" sz="2400" baseline="0" dirty="0">
                <a:latin typeface="+mn-lt"/>
              </a:rPr>
              <a:t>    4.2  </a:t>
            </a:r>
            <a:r>
              <a:rPr lang="zh-CN" altLang="en-US" sz="2400" baseline="0" dirty="0">
                <a:latin typeface="+mn-lt"/>
              </a:rPr>
              <a:t>对结点</a:t>
            </a:r>
            <a:r>
              <a:rPr lang="en-US" altLang="zh-CN" sz="2400" baseline="0" dirty="0">
                <a:latin typeface="+mn-lt"/>
              </a:rPr>
              <a:t>v</a:t>
            </a:r>
            <a:r>
              <a:rPr lang="en-US" altLang="zh-CN" sz="2400" dirty="0">
                <a:latin typeface="+mn-lt"/>
              </a:rPr>
              <a:t>i</a:t>
            </a:r>
            <a:r>
              <a:rPr lang="zh-CN" altLang="en-US" sz="2400" baseline="0" dirty="0">
                <a:latin typeface="+mn-lt"/>
              </a:rPr>
              <a:t>的每个子结点</a:t>
            </a:r>
            <a:r>
              <a:rPr lang="en-US" altLang="zh-CN" sz="2400" baseline="0" dirty="0">
                <a:latin typeface="+mn-lt"/>
              </a:rPr>
              <a:t>c</a:t>
            </a:r>
            <a:r>
              <a:rPr lang="zh-CN" altLang="en-US" sz="2400" baseline="0" dirty="0">
                <a:latin typeface="+mn-lt"/>
              </a:rPr>
              <a:t>，执行下列操作</a:t>
            </a:r>
          </a:p>
          <a:p>
            <a:pPr eaLnBrk="1" hangingPunct="1">
              <a:lnSpc>
                <a:spcPct val="130000"/>
              </a:lnSpc>
              <a:spcBef>
                <a:spcPct val="0"/>
              </a:spcBef>
              <a:buFontTx/>
              <a:buNone/>
            </a:pPr>
            <a:r>
              <a:rPr lang="zh-CN" altLang="en-US" sz="2400" baseline="0" dirty="0">
                <a:latin typeface="+mn-lt"/>
              </a:rPr>
              <a:t>          </a:t>
            </a:r>
            <a:r>
              <a:rPr lang="en-US" altLang="zh-CN" sz="2400" baseline="0" dirty="0">
                <a:latin typeface="+mn-lt"/>
              </a:rPr>
              <a:t>4.2.1 </a:t>
            </a:r>
            <a:r>
              <a:rPr lang="zh-CN" altLang="en-US" sz="2400" baseline="0" dirty="0">
                <a:latin typeface="+mn-lt"/>
              </a:rPr>
              <a:t>估算</a:t>
            </a:r>
            <a:r>
              <a:rPr lang="en-US" altLang="zh-CN" sz="2400" baseline="0" dirty="0">
                <a:latin typeface="+mn-lt"/>
              </a:rPr>
              <a:t>c</a:t>
            </a:r>
            <a:r>
              <a:rPr lang="zh-CN" altLang="en-US" sz="2400" baseline="0" dirty="0">
                <a:latin typeface="+mn-lt"/>
              </a:rPr>
              <a:t>的目标函数值</a:t>
            </a:r>
            <a:r>
              <a:rPr lang="en-US" altLang="zh-CN" sz="2400" baseline="0" dirty="0">
                <a:latin typeface="+mn-lt"/>
              </a:rPr>
              <a:t>bound(c</a:t>
            </a:r>
            <a:r>
              <a:rPr lang="en-US" altLang="zh-CN" sz="2400" baseline="0" dirty="0">
                <a:solidFill>
                  <a:srgbClr val="FF0000"/>
                </a:solidFill>
                <a:latin typeface="+mn-lt"/>
              </a:rPr>
              <a:t>)-</a:t>
            </a:r>
            <a:r>
              <a:rPr lang="zh-CN" altLang="en-US" sz="2400" baseline="0" dirty="0">
                <a:solidFill>
                  <a:srgbClr val="FF0000"/>
                </a:solidFill>
                <a:latin typeface="+mn-lt"/>
              </a:rPr>
              <a:t>上界</a:t>
            </a:r>
            <a:endParaRPr lang="en-US" altLang="zh-CN" sz="2400" baseline="0" dirty="0">
              <a:solidFill>
                <a:srgbClr val="FF0000"/>
              </a:solidFill>
              <a:latin typeface="+mn-lt"/>
            </a:endParaRPr>
          </a:p>
          <a:p>
            <a:pPr eaLnBrk="1" hangingPunct="1">
              <a:lnSpc>
                <a:spcPct val="130000"/>
              </a:lnSpc>
              <a:spcBef>
                <a:spcPct val="0"/>
              </a:spcBef>
              <a:buFontTx/>
              <a:buNone/>
            </a:pPr>
            <a:r>
              <a:rPr lang="en-US" altLang="zh-CN" sz="2400" baseline="0" dirty="0">
                <a:latin typeface="+mn-lt"/>
              </a:rPr>
              <a:t>          4.2.2 </a:t>
            </a:r>
            <a:r>
              <a:rPr lang="zh-CN" altLang="en-US" sz="2400" baseline="0" dirty="0">
                <a:latin typeface="+mn-lt"/>
              </a:rPr>
              <a:t>如果（</a:t>
            </a:r>
            <a:r>
              <a:rPr lang="en-US" altLang="zh-CN" sz="2400" baseline="0" dirty="0">
                <a:latin typeface="+mn-lt"/>
              </a:rPr>
              <a:t>bound(c)&gt;= down</a:t>
            </a:r>
            <a:r>
              <a:rPr lang="zh-CN" altLang="en-US" sz="2400" baseline="0" dirty="0">
                <a:latin typeface="+mn-lt"/>
              </a:rPr>
              <a:t>），将</a:t>
            </a:r>
            <a:r>
              <a:rPr lang="en-US" altLang="zh-CN" sz="2400" baseline="0" dirty="0">
                <a:latin typeface="+mn-lt"/>
              </a:rPr>
              <a:t>c</a:t>
            </a:r>
            <a:r>
              <a:rPr lang="zh-CN" altLang="en-US" sz="2400" baseline="0" dirty="0">
                <a:latin typeface="+mn-lt"/>
              </a:rPr>
              <a:t>加入</a:t>
            </a:r>
            <a:r>
              <a:rPr lang="en-US" altLang="zh-CN" sz="2400" baseline="0" dirty="0">
                <a:latin typeface="+mn-lt"/>
              </a:rPr>
              <a:t>ANT</a:t>
            </a:r>
            <a:r>
              <a:rPr lang="zh-CN" altLang="en-US" sz="2400" baseline="0" dirty="0">
                <a:latin typeface="+mn-lt"/>
              </a:rPr>
              <a:t>表</a:t>
            </a:r>
          </a:p>
          <a:p>
            <a:pPr eaLnBrk="1" hangingPunct="1">
              <a:lnSpc>
                <a:spcPct val="130000"/>
              </a:lnSpc>
              <a:spcBef>
                <a:spcPct val="0"/>
              </a:spcBef>
              <a:buFontTx/>
              <a:buNone/>
            </a:pPr>
            <a:r>
              <a:rPr lang="zh-CN" altLang="en-US" sz="2400" baseline="0" dirty="0">
                <a:latin typeface="+mn-lt"/>
              </a:rPr>
              <a:t>                    </a:t>
            </a:r>
            <a:r>
              <a:rPr lang="en-US" altLang="zh-CN" sz="2000" baseline="0" dirty="0">
                <a:solidFill>
                  <a:srgbClr val="FF3300"/>
                </a:solidFill>
                <a:latin typeface="+mn-lt"/>
              </a:rPr>
              <a:t>//</a:t>
            </a:r>
            <a:r>
              <a:rPr lang="zh-CN" altLang="en-US" sz="2000" baseline="0" dirty="0">
                <a:solidFill>
                  <a:srgbClr val="FF3300"/>
                </a:solidFill>
                <a:latin typeface="+mn-lt"/>
              </a:rPr>
              <a:t>子结点</a:t>
            </a:r>
            <a:r>
              <a:rPr lang="en-US" altLang="zh-CN" sz="2000" baseline="0" dirty="0">
                <a:solidFill>
                  <a:srgbClr val="FF3300"/>
                </a:solidFill>
                <a:latin typeface="+mn-lt"/>
              </a:rPr>
              <a:t>c</a:t>
            </a:r>
            <a:r>
              <a:rPr lang="zh-CN" altLang="en-US" sz="2000" baseline="0" dirty="0">
                <a:solidFill>
                  <a:srgbClr val="FF3300"/>
                </a:solidFill>
                <a:latin typeface="+mn-lt"/>
              </a:rPr>
              <a:t>有可能产生更优的解，将其加入活结点</a:t>
            </a:r>
          </a:p>
          <a:p>
            <a:pPr eaLnBrk="1" hangingPunct="1">
              <a:lnSpc>
                <a:spcPct val="130000"/>
              </a:lnSpc>
              <a:spcBef>
                <a:spcPct val="0"/>
              </a:spcBef>
              <a:buFontTx/>
              <a:buNone/>
            </a:pPr>
            <a:r>
              <a:rPr lang="zh-CN" altLang="en-US" sz="2000" baseline="0" dirty="0">
                <a:solidFill>
                  <a:srgbClr val="FF3300"/>
                </a:solidFill>
                <a:latin typeface="+mn-lt"/>
              </a:rPr>
              <a:t>                        表，以后考虑对其进行扩展</a:t>
            </a:r>
            <a:endParaRPr lang="en-US" altLang="zh-CN" sz="2000" baseline="0" dirty="0">
              <a:solidFill>
                <a:srgbClr val="FF3300"/>
              </a:solidFill>
              <a:latin typeface="+mn-lt"/>
            </a:endParaRPr>
          </a:p>
          <a:p>
            <a:pPr eaLnBrk="1" hangingPunct="1">
              <a:lnSpc>
                <a:spcPct val="130000"/>
              </a:lnSpc>
              <a:spcBef>
                <a:spcPct val="0"/>
              </a:spcBef>
              <a:buFontTx/>
              <a:buNone/>
            </a:pPr>
            <a:r>
              <a:rPr lang="en-US" altLang="zh-CN" sz="2400" baseline="0" dirty="0">
                <a:latin typeface="+mn-lt"/>
              </a:rPr>
              <a:t>          4.2.3 </a:t>
            </a:r>
            <a:r>
              <a:rPr lang="zh-CN" altLang="en-US" sz="2400" baseline="0" dirty="0">
                <a:latin typeface="+mn-lt"/>
              </a:rPr>
              <a:t>如果（</a:t>
            </a:r>
            <a:r>
              <a:rPr lang="en-US" altLang="zh-CN" sz="2400" baseline="0" dirty="0">
                <a:latin typeface="+mn-lt"/>
              </a:rPr>
              <a:t>c</a:t>
            </a:r>
            <a:r>
              <a:rPr lang="zh-CN" altLang="en-US" sz="2400" baseline="0" dirty="0">
                <a:latin typeface="+mn-lt"/>
              </a:rPr>
              <a:t>是叶结点 </a:t>
            </a:r>
            <a:r>
              <a:rPr lang="en-US" altLang="zh-CN" sz="2400" baseline="0" dirty="0">
                <a:latin typeface="+mn-lt"/>
              </a:rPr>
              <a:t>and </a:t>
            </a:r>
            <a:r>
              <a:rPr lang="en-US" altLang="zh-CN" sz="2400" b="1" u="sng" baseline="0" dirty="0">
                <a:solidFill>
                  <a:srgbClr val="FF0000"/>
                </a:solidFill>
                <a:latin typeface="+mn-lt"/>
              </a:rPr>
              <a:t>bound(c)</a:t>
            </a:r>
            <a:r>
              <a:rPr lang="zh-CN" altLang="en-US" sz="2400" b="1" u="sng" baseline="0" dirty="0">
                <a:solidFill>
                  <a:srgbClr val="FF0000"/>
                </a:solidFill>
                <a:latin typeface="+mn-lt"/>
              </a:rPr>
              <a:t>在表</a:t>
            </a:r>
            <a:r>
              <a:rPr lang="en-US" altLang="zh-CN" sz="2400" b="1" u="sng" baseline="0" dirty="0">
                <a:solidFill>
                  <a:srgbClr val="FF0000"/>
                </a:solidFill>
                <a:latin typeface="+mn-lt"/>
              </a:rPr>
              <a:t>ANT</a:t>
            </a:r>
            <a:r>
              <a:rPr lang="zh-CN" altLang="en-US" sz="2400" b="1" u="sng" baseline="0" dirty="0">
                <a:solidFill>
                  <a:srgbClr val="FF0000"/>
                </a:solidFill>
                <a:latin typeface="+mn-lt"/>
              </a:rPr>
              <a:t>中最大</a:t>
            </a:r>
            <a:r>
              <a:rPr lang="zh-CN" altLang="en-US" sz="2400" baseline="0" dirty="0">
                <a:latin typeface="+mn-lt"/>
              </a:rPr>
              <a:t>），</a:t>
            </a:r>
          </a:p>
          <a:p>
            <a:pPr eaLnBrk="1" hangingPunct="1">
              <a:lnSpc>
                <a:spcPct val="130000"/>
              </a:lnSpc>
              <a:spcBef>
                <a:spcPct val="0"/>
              </a:spcBef>
              <a:buFontTx/>
              <a:buNone/>
            </a:pPr>
            <a:r>
              <a:rPr lang="zh-CN" altLang="en-US" sz="2400" baseline="0" dirty="0">
                <a:latin typeface="+mn-lt"/>
              </a:rPr>
              <a:t>                      则将结点</a:t>
            </a:r>
            <a:r>
              <a:rPr lang="en-US" altLang="zh-CN" sz="2400" baseline="0" dirty="0">
                <a:latin typeface="+mn-lt"/>
              </a:rPr>
              <a:t>c</a:t>
            </a:r>
            <a:r>
              <a:rPr lang="zh-CN" altLang="en-US" sz="2400" baseline="0" dirty="0">
                <a:latin typeface="+mn-lt"/>
              </a:rPr>
              <a:t>对应的完全解输出，算法结束</a:t>
            </a:r>
          </a:p>
          <a:p>
            <a:pPr eaLnBrk="1" hangingPunct="1">
              <a:lnSpc>
                <a:spcPct val="130000"/>
              </a:lnSpc>
              <a:spcBef>
                <a:spcPct val="0"/>
              </a:spcBef>
              <a:buFontTx/>
              <a:buNone/>
            </a:pPr>
            <a:r>
              <a:rPr lang="zh-CN" altLang="en-US" sz="2400" baseline="0" dirty="0">
                <a:latin typeface="+mn-lt"/>
              </a:rPr>
              <a:t>                            </a:t>
            </a:r>
            <a:r>
              <a:rPr lang="en-US" altLang="zh-CN" sz="2000" baseline="0" dirty="0">
                <a:solidFill>
                  <a:srgbClr val="FF3300"/>
                </a:solidFill>
                <a:latin typeface="+mn-lt"/>
              </a:rPr>
              <a:t>// </a:t>
            </a:r>
            <a:r>
              <a:rPr lang="zh-CN" altLang="en-US" sz="2000" baseline="0" dirty="0">
                <a:solidFill>
                  <a:srgbClr val="FF3300"/>
                </a:solidFill>
                <a:latin typeface="+mn-lt"/>
              </a:rPr>
              <a:t>结点</a:t>
            </a:r>
            <a:r>
              <a:rPr lang="en-US" altLang="zh-CN" sz="2000" baseline="0" dirty="0">
                <a:solidFill>
                  <a:srgbClr val="FF3300"/>
                </a:solidFill>
                <a:latin typeface="+mn-lt"/>
              </a:rPr>
              <a:t>c</a:t>
            </a:r>
            <a:r>
              <a:rPr lang="zh-CN" altLang="en-US" sz="2000" baseline="0" dirty="0">
                <a:solidFill>
                  <a:srgbClr val="FF3300"/>
                </a:solidFill>
                <a:latin typeface="+mn-lt"/>
              </a:rPr>
              <a:t>对应了</a:t>
            </a:r>
            <a:r>
              <a:rPr lang="en-US" altLang="zh-CN" sz="2000" baseline="0" dirty="0">
                <a:solidFill>
                  <a:srgbClr val="FF3300"/>
                </a:solidFill>
                <a:latin typeface="+mn-lt"/>
              </a:rPr>
              <a:t>1</a:t>
            </a:r>
            <a:r>
              <a:rPr lang="zh-CN" altLang="en-US" sz="2000" baseline="0" dirty="0">
                <a:solidFill>
                  <a:srgbClr val="FF3300"/>
                </a:solidFill>
                <a:latin typeface="+mn-lt"/>
              </a:rPr>
              <a:t>个新找到的、具有最大目标</a:t>
            </a:r>
          </a:p>
          <a:p>
            <a:pPr eaLnBrk="1" hangingPunct="1">
              <a:lnSpc>
                <a:spcPct val="130000"/>
              </a:lnSpc>
              <a:spcBef>
                <a:spcPct val="0"/>
              </a:spcBef>
              <a:buFontTx/>
              <a:buNone/>
            </a:pPr>
            <a:r>
              <a:rPr lang="zh-CN" altLang="en-US" sz="2000" baseline="0" dirty="0">
                <a:solidFill>
                  <a:srgbClr val="FF3300"/>
                </a:solidFill>
                <a:latin typeface="+mn-lt"/>
              </a:rPr>
              <a:t>                                     函数值的完全解</a:t>
            </a:r>
            <a:r>
              <a:rPr lang="en-US" altLang="zh-CN" sz="2000" baseline="0" dirty="0">
                <a:solidFill>
                  <a:srgbClr val="FF3300"/>
                </a:solidFill>
                <a:latin typeface="+mn-lt"/>
              </a:rPr>
              <a:t>——</a:t>
            </a:r>
            <a:r>
              <a:rPr lang="zh-CN" altLang="en-US" sz="2000" baseline="0" dirty="0">
                <a:solidFill>
                  <a:srgbClr val="FF3300"/>
                </a:solidFill>
                <a:latin typeface="+mn-lt"/>
              </a:rPr>
              <a:t>最优解</a:t>
            </a:r>
            <a:r>
              <a:rPr lang="en-US" altLang="zh-CN" sz="2400" baseline="0" dirty="0">
                <a:latin typeface="+mn-lt"/>
              </a:rPr>
              <a:t>            </a:t>
            </a:r>
            <a:endParaRPr lang="zh-CN" altLang="en-US" sz="2400" baseline="0" dirty="0">
              <a:latin typeface="+mn-lt"/>
            </a:endParaRPr>
          </a:p>
          <a:p>
            <a:endParaRPr lang="zh-CN" altLang="en-US" dirty="0"/>
          </a:p>
        </p:txBody>
      </p:sp>
      <p:sp>
        <p:nvSpPr>
          <p:cNvPr id="3" name="日期占位符 2">
            <a:extLst>
              <a:ext uri="{FF2B5EF4-FFF2-40B4-BE49-F238E27FC236}">
                <a16:creationId xmlns:a16="http://schemas.microsoft.com/office/drawing/2014/main" id="{AFBAA31E-DE2D-4A30-86B7-B4F823456358}"/>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A9482866-8AF2-4CAD-9E9E-9381BE31AF4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F762F07-1FEC-473E-B02D-EE56870640E2}"/>
              </a:ext>
            </a:extLst>
          </p:cNvPr>
          <p:cNvSpPr>
            <a:spLocks noGrp="1"/>
          </p:cNvSpPr>
          <p:nvPr>
            <p:ph type="sldNum" sz="quarter" idx="12"/>
          </p:nvPr>
        </p:nvSpPr>
        <p:spPr/>
        <p:txBody>
          <a:bodyPr/>
          <a:lstStyle/>
          <a:p>
            <a:fld id="{EEA58A3B-43CE-4AA0-90B5-EB47AFAFEB34}" type="slidenum">
              <a:rPr lang="zh-CN" altLang="en-US" smtClean="0"/>
              <a:pPr/>
              <a:t>27</a:t>
            </a:fld>
            <a:endParaRPr lang="zh-CN" altLang="en-US" dirty="0"/>
          </a:p>
        </p:txBody>
      </p:sp>
    </p:spTree>
    <p:extLst>
      <p:ext uri="{BB962C8B-B14F-4D97-AF65-F5344CB8AC3E}">
        <p14:creationId xmlns:p14="http://schemas.microsoft.com/office/powerpoint/2010/main" val="40479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375F7F2-C6F5-4206-8541-820F5DBC9042}"/>
              </a:ext>
            </a:extLst>
          </p:cNvPr>
          <p:cNvSpPr>
            <a:spLocks noGrp="1"/>
          </p:cNvSpPr>
          <p:nvPr>
            <p:ph idx="1"/>
          </p:nvPr>
        </p:nvSpPr>
        <p:spPr/>
        <p:txBody>
          <a:bodyPr/>
          <a:lstStyle/>
          <a:p>
            <a:pPr marL="0" indent="0">
              <a:buNone/>
            </a:pPr>
            <a:r>
              <a:rPr lang="en-US" altLang="zh-CN" sz="2400" baseline="0" dirty="0">
                <a:latin typeface="Times New Roman" pitchFamily="18" charset="0"/>
              </a:rPr>
              <a:t>           </a:t>
            </a:r>
            <a:r>
              <a:rPr lang="en-US" altLang="zh-CN" sz="2400" baseline="0" dirty="0">
                <a:latin typeface="+mn-lt"/>
              </a:rPr>
              <a:t>4.2.4  </a:t>
            </a:r>
            <a:r>
              <a:rPr lang="zh-CN" altLang="en-US" sz="2400" baseline="0" dirty="0">
                <a:latin typeface="+mn-lt"/>
              </a:rPr>
              <a:t>如果（</a:t>
            </a:r>
            <a:r>
              <a:rPr lang="en-US" altLang="zh-CN" sz="2400" baseline="0" dirty="0">
                <a:latin typeface="+mn-lt"/>
              </a:rPr>
              <a:t>c</a:t>
            </a:r>
            <a:r>
              <a:rPr lang="zh-CN" altLang="en-US" sz="2400" baseline="0" dirty="0">
                <a:latin typeface="+mn-lt"/>
              </a:rPr>
              <a:t>是叶结点 </a:t>
            </a:r>
            <a:r>
              <a:rPr lang="en-US" altLang="zh-CN" sz="2400" baseline="0" dirty="0">
                <a:latin typeface="+mn-lt"/>
              </a:rPr>
              <a:t>and bound(c)</a:t>
            </a:r>
            <a:r>
              <a:rPr lang="zh-CN" altLang="en-US" sz="2400" baseline="0" dirty="0">
                <a:latin typeface="+mn-lt"/>
              </a:rPr>
              <a:t>在表</a:t>
            </a:r>
            <a:r>
              <a:rPr lang="en-US" altLang="zh-CN" sz="2400" baseline="0" dirty="0">
                <a:latin typeface="+mn-lt"/>
              </a:rPr>
              <a:t>ANT</a:t>
            </a:r>
            <a:r>
              <a:rPr lang="zh-CN" altLang="en-US" sz="2400" baseline="0" dirty="0">
                <a:latin typeface="+mn-lt"/>
              </a:rPr>
              <a:t>中不是最</a:t>
            </a:r>
          </a:p>
          <a:p>
            <a:pPr eaLnBrk="1" hangingPunct="1">
              <a:lnSpc>
                <a:spcPct val="145000"/>
              </a:lnSpc>
              <a:spcBef>
                <a:spcPct val="0"/>
              </a:spcBef>
              <a:buFontTx/>
              <a:buNone/>
            </a:pPr>
            <a:r>
              <a:rPr lang="zh-CN" altLang="en-US" sz="2400" baseline="0" dirty="0">
                <a:latin typeface="+mn-lt"/>
              </a:rPr>
              <a:t>                      大），则：</a:t>
            </a:r>
          </a:p>
          <a:p>
            <a:pPr eaLnBrk="1" hangingPunct="1">
              <a:spcBef>
                <a:spcPct val="0"/>
              </a:spcBef>
              <a:buFontTx/>
              <a:buNone/>
            </a:pPr>
            <a:r>
              <a:rPr lang="zh-CN" altLang="en-US" sz="2000" baseline="0" dirty="0">
                <a:latin typeface="+mn-lt"/>
              </a:rPr>
              <a:t>                        </a:t>
            </a:r>
            <a:r>
              <a:rPr lang="en-US" altLang="zh-CN" sz="2000" baseline="0" dirty="0">
                <a:latin typeface="+mn-lt"/>
              </a:rPr>
              <a:t>//</a:t>
            </a:r>
            <a:r>
              <a:rPr lang="zh-CN" altLang="en-US" sz="2000" baseline="0" dirty="0">
                <a:latin typeface="+mn-lt"/>
              </a:rPr>
              <a:t>结点</a:t>
            </a:r>
            <a:r>
              <a:rPr lang="en-US" altLang="zh-CN" sz="2000" baseline="0" dirty="0">
                <a:latin typeface="+mn-lt"/>
              </a:rPr>
              <a:t>c</a:t>
            </a:r>
            <a:r>
              <a:rPr lang="zh-CN" altLang="en-US" sz="2000" baseline="0" dirty="0">
                <a:latin typeface="+mn-lt"/>
              </a:rPr>
              <a:t>对应了</a:t>
            </a:r>
            <a:r>
              <a:rPr lang="en-US" altLang="zh-CN" sz="2000" baseline="0" dirty="0">
                <a:latin typeface="+mn-lt"/>
              </a:rPr>
              <a:t>1</a:t>
            </a:r>
            <a:r>
              <a:rPr lang="zh-CN" altLang="en-US" sz="2000" baseline="0" dirty="0">
                <a:latin typeface="+mn-lt"/>
              </a:rPr>
              <a:t>个新找到的完全解，但该完全解的目标</a:t>
            </a:r>
          </a:p>
          <a:p>
            <a:pPr eaLnBrk="1" hangingPunct="1">
              <a:spcBef>
                <a:spcPct val="0"/>
              </a:spcBef>
              <a:buFontTx/>
              <a:buNone/>
            </a:pPr>
            <a:r>
              <a:rPr lang="zh-CN" altLang="en-US" sz="2000" baseline="0" dirty="0">
                <a:latin typeface="+mn-lt"/>
              </a:rPr>
              <a:t>                           函数值与已经找到的、或未来可能找到完全解相比，并非更优</a:t>
            </a:r>
            <a:endParaRPr lang="en-US" altLang="zh-CN" sz="2000" baseline="0" dirty="0">
              <a:latin typeface="+mn-lt"/>
            </a:endParaRPr>
          </a:p>
          <a:p>
            <a:pPr eaLnBrk="1" hangingPunct="1">
              <a:lnSpc>
                <a:spcPct val="145000"/>
              </a:lnSpc>
              <a:spcBef>
                <a:spcPct val="0"/>
              </a:spcBef>
              <a:buFontTx/>
              <a:buNone/>
            </a:pPr>
            <a:r>
              <a:rPr lang="zh-CN" altLang="en-US" sz="2400" baseline="0" dirty="0">
                <a:latin typeface="+mn-lt"/>
              </a:rPr>
              <a:t>               </a:t>
            </a:r>
            <a:r>
              <a:rPr lang="en-US" altLang="zh-CN" sz="2400" baseline="0" dirty="0" err="1">
                <a:latin typeface="+mn-lt"/>
              </a:rPr>
              <a:t>i</a:t>
            </a:r>
            <a:r>
              <a:rPr lang="en-US" altLang="zh-CN" sz="2400" baseline="0" dirty="0">
                <a:latin typeface="+mn-lt"/>
              </a:rPr>
              <a:t>) </a:t>
            </a:r>
            <a:r>
              <a:rPr lang="zh-CN" altLang="en-US" sz="2400" baseline="0" dirty="0">
                <a:latin typeface="+mn-lt"/>
              </a:rPr>
              <a:t>令</a:t>
            </a:r>
            <a:r>
              <a:rPr lang="en-US" altLang="zh-CN" sz="2400" baseline="0" dirty="0">
                <a:latin typeface="+mn-lt"/>
              </a:rPr>
              <a:t>down = </a:t>
            </a:r>
            <a:r>
              <a:rPr lang="en-US" altLang="zh-CN" sz="2400" b="1" baseline="0" dirty="0">
                <a:solidFill>
                  <a:srgbClr val="FF0000"/>
                </a:solidFill>
                <a:latin typeface="+mn-lt"/>
              </a:rPr>
              <a:t>value(c)</a:t>
            </a:r>
            <a:r>
              <a:rPr lang="zh-CN" altLang="en-US" sz="2400" b="1" baseline="0" dirty="0">
                <a:solidFill>
                  <a:srgbClr val="FF0000"/>
                </a:solidFill>
                <a:latin typeface="+mn-lt"/>
              </a:rPr>
              <a:t> </a:t>
            </a:r>
            <a:r>
              <a:rPr lang="en-US" altLang="zh-CN" sz="2400" b="1" baseline="0" dirty="0">
                <a:solidFill>
                  <a:srgbClr val="FF0000"/>
                </a:solidFill>
                <a:latin typeface="+mn-lt"/>
              </a:rPr>
              <a:t>(e.g. bound(c))</a:t>
            </a:r>
          </a:p>
          <a:p>
            <a:pPr eaLnBrk="1" hangingPunct="1">
              <a:lnSpc>
                <a:spcPct val="145000"/>
              </a:lnSpc>
              <a:spcBef>
                <a:spcPct val="0"/>
              </a:spcBef>
              <a:buFontTx/>
              <a:buNone/>
            </a:pPr>
            <a:r>
              <a:rPr lang="en-US" altLang="zh-CN" sz="2400" baseline="0" dirty="0">
                <a:latin typeface="+mn-lt"/>
              </a:rPr>
              <a:t>                        </a:t>
            </a:r>
            <a:r>
              <a:rPr lang="en-US" altLang="zh-CN" sz="1800" baseline="0" dirty="0">
                <a:latin typeface="+mn-lt"/>
              </a:rPr>
              <a:t>//</a:t>
            </a:r>
            <a:r>
              <a:rPr lang="zh-CN" altLang="en-US" sz="1800" baseline="0" dirty="0">
                <a:latin typeface="+mn-lt"/>
              </a:rPr>
              <a:t>利用新找到的完全解的实际目标函数</a:t>
            </a:r>
            <a:r>
              <a:rPr lang="en-US" altLang="zh-CN" sz="1800" baseline="0" dirty="0">
                <a:latin typeface="+mn-lt"/>
              </a:rPr>
              <a:t>value(c)</a:t>
            </a:r>
            <a:r>
              <a:rPr lang="zh-CN" altLang="en-US" sz="1800" baseline="0" dirty="0">
                <a:latin typeface="+mn-lt"/>
              </a:rPr>
              <a:t>，更新问题解的下界</a:t>
            </a:r>
          </a:p>
          <a:p>
            <a:pPr eaLnBrk="1" hangingPunct="1">
              <a:lnSpc>
                <a:spcPct val="145000"/>
              </a:lnSpc>
              <a:spcBef>
                <a:spcPct val="0"/>
              </a:spcBef>
              <a:buFontTx/>
              <a:buNone/>
            </a:pPr>
            <a:r>
              <a:rPr lang="zh-CN" altLang="en-US" sz="2400" baseline="0" dirty="0">
                <a:latin typeface="+mn-lt"/>
              </a:rPr>
              <a:t>               </a:t>
            </a:r>
            <a:r>
              <a:rPr lang="en-US" altLang="zh-CN" sz="2400" baseline="0" dirty="0">
                <a:latin typeface="+mn-lt"/>
              </a:rPr>
              <a:t>ii) </a:t>
            </a:r>
            <a:r>
              <a:rPr lang="zh-CN" altLang="en-US" sz="2400" baseline="0" dirty="0">
                <a:latin typeface="+mn-lt"/>
              </a:rPr>
              <a:t>对表</a:t>
            </a:r>
            <a:r>
              <a:rPr lang="en-US" altLang="zh-CN" sz="2400" baseline="0" dirty="0">
                <a:latin typeface="+mn-lt"/>
              </a:rPr>
              <a:t>ANT</a:t>
            </a:r>
            <a:r>
              <a:rPr lang="zh-CN" altLang="en-US" sz="2400" baseline="0" dirty="0">
                <a:latin typeface="+mn-lt"/>
              </a:rPr>
              <a:t>中所有满足</a:t>
            </a:r>
            <a:r>
              <a:rPr lang="en-US" altLang="zh-CN" sz="2400" baseline="0" dirty="0">
                <a:latin typeface="+mn-lt"/>
              </a:rPr>
              <a:t>bound(</a:t>
            </a:r>
            <a:r>
              <a:rPr lang="en-US" altLang="zh-CN" sz="2400" baseline="0" dirty="0" err="1">
                <a:latin typeface="+mn-lt"/>
              </a:rPr>
              <a:t>v</a:t>
            </a:r>
            <a:r>
              <a:rPr lang="en-US" altLang="zh-CN" sz="2400" dirty="0" err="1">
                <a:latin typeface="+mn-lt"/>
              </a:rPr>
              <a:t>j</a:t>
            </a:r>
            <a:r>
              <a:rPr lang="en-US" altLang="zh-CN" sz="2400" baseline="0" dirty="0">
                <a:latin typeface="+mn-lt"/>
              </a:rPr>
              <a:t>)&lt; bound(c)</a:t>
            </a:r>
            <a:r>
              <a:rPr lang="zh-CN" altLang="en-US" sz="2400" baseline="0" dirty="0">
                <a:latin typeface="+mn-lt"/>
              </a:rPr>
              <a:t>的结点</a:t>
            </a:r>
            <a:r>
              <a:rPr lang="en-US" altLang="zh-CN" sz="2400" baseline="0" dirty="0" err="1">
                <a:latin typeface="+mn-lt"/>
              </a:rPr>
              <a:t>v</a:t>
            </a:r>
            <a:r>
              <a:rPr lang="en-US" altLang="zh-CN" sz="2400" dirty="0" err="1">
                <a:latin typeface="+mn-lt"/>
              </a:rPr>
              <a:t>j</a:t>
            </a:r>
            <a:r>
              <a:rPr lang="zh-CN" altLang="en-US" sz="2400" baseline="0" dirty="0">
                <a:latin typeface="+mn-lt"/>
              </a:rPr>
              <a:t>，</a:t>
            </a:r>
          </a:p>
          <a:p>
            <a:pPr eaLnBrk="1" hangingPunct="1">
              <a:lnSpc>
                <a:spcPct val="145000"/>
              </a:lnSpc>
              <a:spcBef>
                <a:spcPct val="0"/>
              </a:spcBef>
              <a:buFontTx/>
              <a:buNone/>
            </a:pPr>
            <a:r>
              <a:rPr lang="zh-CN" altLang="en-US" sz="2400" baseline="0" dirty="0">
                <a:latin typeface="+mn-lt"/>
              </a:rPr>
              <a:t>                   从表</a:t>
            </a:r>
            <a:r>
              <a:rPr lang="en-US" altLang="zh-CN" sz="2400" baseline="0" dirty="0">
                <a:latin typeface="+mn-lt"/>
              </a:rPr>
              <a:t>ANT</a:t>
            </a:r>
            <a:r>
              <a:rPr lang="zh-CN" altLang="en-US" sz="2400" baseline="0" dirty="0">
                <a:latin typeface="+mn-lt"/>
              </a:rPr>
              <a:t>中删除该结点！</a:t>
            </a:r>
          </a:p>
          <a:p>
            <a:pPr eaLnBrk="1" hangingPunct="1">
              <a:lnSpc>
                <a:spcPct val="145000"/>
              </a:lnSpc>
              <a:spcBef>
                <a:spcPct val="0"/>
              </a:spcBef>
              <a:buFontTx/>
              <a:buNone/>
            </a:pPr>
            <a:r>
              <a:rPr lang="zh-CN" altLang="en-US" sz="2400" baseline="0" dirty="0">
                <a:latin typeface="+mn-lt"/>
              </a:rPr>
              <a:t>                   </a:t>
            </a:r>
            <a:r>
              <a:rPr lang="en-US" altLang="zh-CN" sz="2400" baseline="0" dirty="0">
                <a:latin typeface="+mn-lt"/>
              </a:rPr>
              <a:t>// </a:t>
            </a:r>
            <a:r>
              <a:rPr lang="zh-CN" altLang="en-US" sz="1800" baseline="0" dirty="0">
                <a:latin typeface="+mn-lt"/>
              </a:rPr>
              <a:t>利用新找到的完全解的目标函数</a:t>
            </a:r>
            <a:r>
              <a:rPr lang="en-US" altLang="zh-CN" sz="1800" b="1" baseline="0" dirty="0">
                <a:latin typeface="+mn-lt"/>
              </a:rPr>
              <a:t>bound(c)</a:t>
            </a:r>
            <a:r>
              <a:rPr lang="zh-CN" altLang="en-US" sz="1800" baseline="0" dirty="0">
                <a:latin typeface="+mn-lt"/>
              </a:rPr>
              <a:t> ，进行剪枝，从</a:t>
            </a:r>
            <a:r>
              <a:rPr lang="en-US" altLang="zh-CN" sz="1800" baseline="0" dirty="0">
                <a:latin typeface="+mn-lt"/>
              </a:rPr>
              <a:t>ANT</a:t>
            </a:r>
          </a:p>
          <a:p>
            <a:pPr eaLnBrk="1" hangingPunct="1">
              <a:lnSpc>
                <a:spcPct val="145000"/>
              </a:lnSpc>
              <a:spcBef>
                <a:spcPct val="0"/>
              </a:spcBef>
              <a:buFontTx/>
              <a:buNone/>
            </a:pPr>
            <a:r>
              <a:rPr lang="zh-CN" altLang="en-US" sz="1800" baseline="0" dirty="0">
                <a:latin typeface="+mn-lt"/>
              </a:rPr>
              <a:t>                           表中去掉那些目标函数上界值不可能大于结点</a:t>
            </a:r>
            <a:r>
              <a:rPr lang="en-US" altLang="zh-CN" sz="1800" baseline="0" dirty="0">
                <a:latin typeface="+mn-lt"/>
              </a:rPr>
              <a:t>c</a:t>
            </a:r>
            <a:r>
              <a:rPr lang="zh-CN" altLang="en-US" sz="1800" baseline="0" dirty="0">
                <a:latin typeface="+mn-lt"/>
              </a:rPr>
              <a:t>的</a:t>
            </a:r>
            <a:r>
              <a:rPr lang="en-US" altLang="zh-CN" sz="1800" baseline="0" dirty="0">
                <a:latin typeface="+mn-lt"/>
              </a:rPr>
              <a:t>bound(c)</a:t>
            </a:r>
            <a:r>
              <a:rPr lang="zh-CN" altLang="en-US" sz="1800" baseline="0" dirty="0">
                <a:latin typeface="+mn-lt"/>
              </a:rPr>
              <a:t>的结点</a:t>
            </a:r>
            <a:r>
              <a:rPr lang="en-US" altLang="zh-CN" sz="1800" baseline="0" dirty="0" err="1">
                <a:latin typeface="+mn-lt"/>
              </a:rPr>
              <a:t>v</a:t>
            </a:r>
            <a:r>
              <a:rPr lang="en-US" altLang="zh-CN" sz="1800" dirty="0" err="1">
                <a:latin typeface="+mn-lt"/>
              </a:rPr>
              <a:t>j</a:t>
            </a:r>
            <a:r>
              <a:rPr lang="zh-CN" altLang="en-US" sz="1800" baseline="0" dirty="0">
                <a:latin typeface="+mn-lt"/>
              </a:rPr>
              <a:t>，</a:t>
            </a:r>
          </a:p>
          <a:p>
            <a:pPr eaLnBrk="1" hangingPunct="1">
              <a:lnSpc>
                <a:spcPct val="145000"/>
              </a:lnSpc>
              <a:spcBef>
                <a:spcPct val="0"/>
              </a:spcBef>
              <a:buFontTx/>
              <a:buNone/>
            </a:pPr>
            <a:r>
              <a:rPr lang="zh-CN" altLang="en-US" sz="1800" baseline="0" dirty="0">
                <a:latin typeface="+mn-lt"/>
              </a:rPr>
              <a:t>                          即去掉那些目标函数上界值小于由于当前新找到的完全解</a:t>
            </a:r>
            <a:r>
              <a:rPr lang="en-US" altLang="zh-CN" sz="1800" baseline="0" dirty="0">
                <a:latin typeface="+mn-lt"/>
              </a:rPr>
              <a:t>c</a:t>
            </a:r>
            <a:r>
              <a:rPr lang="zh-CN" altLang="en-US" sz="1800" baseline="0" dirty="0">
                <a:latin typeface="+mn-lt"/>
              </a:rPr>
              <a:t>的目标值</a:t>
            </a:r>
          </a:p>
          <a:p>
            <a:pPr eaLnBrk="1" hangingPunct="1">
              <a:lnSpc>
                <a:spcPct val="145000"/>
              </a:lnSpc>
              <a:spcBef>
                <a:spcPct val="0"/>
              </a:spcBef>
              <a:buFontTx/>
              <a:buNone/>
            </a:pPr>
            <a:r>
              <a:rPr lang="en-US" altLang="zh-CN" sz="1800" baseline="0" dirty="0">
                <a:latin typeface="+mn-lt"/>
              </a:rPr>
              <a:t>                          bound(c)</a:t>
            </a:r>
            <a:r>
              <a:rPr lang="zh-CN" altLang="en-US" sz="1800" baseline="0" dirty="0">
                <a:latin typeface="+mn-lt"/>
              </a:rPr>
              <a:t>的结点</a:t>
            </a:r>
          </a:p>
          <a:p>
            <a:endParaRPr lang="zh-CN" altLang="en-US" dirty="0"/>
          </a:p>
        </p:txBody>
      </p:sp>
      <p:sp>
        <p:nvSpPr>
          <p:cNvPr id="3" name="日期占位符 2">
            <a:extLst>
              <a:ext uri="{FF2B5EF4-FFF2-40B4-BE49-F238E27FC236}">
                <a16:creationId xmlns:a16="http://schemas.microsoft.com/office/drawing/2014/main" id="{0B2EAC04-C623-4721-94AE-A3726D3358FF}"/>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56E5C6E4-BC0B-4341-8DA7-C9B134CB9E4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675BF0F-C62F-4766-B12D-D96FC3E12434}"/>
              </a:ext>
            </a:extLst>
          </p:cNvPr>
          <p:cNvSpPr>
            <a:spLocks noGrp="1"/>
          </p:cNvSpPr>
          <p:nvPr>
            <p:ph type="sldNum" sz="quarter" idx="12"/>
          </p:nvPr>
        </p:nvSpPr>
        <p:spPr/>
        <p:txBody>
          <a:bodyPr/>
          <a:lstStyle/>
          <a:p>
            <a:fld id="{EEA58A3B-43CE-4AA0-90B5-EB47AFAFEB34}" type="slidenum">
              <a:rPr lang="zh-CN" altLang="en-US" smtClean="0"/>
              <a:pPr/>
              <a:t>28</a:t>
            </a:fld>
            <a:endParaRPr lang="zh-CN" altLang="en-US" dirty="0"/>
          </a:p>
        </p:txBody>
      </p:sp>
    </p:spTree>
    <p:extLst>
      <p:ext uri="{BB962C8B-B14F-4D97-AF65-F5344CB8AC3E}">
        <p14:creationId xmlns:p14="http://schemas.microsoft.com/office/powerpoint/2010/main" val="1524020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751C0-6D47-4FB7-B864-2F3752E2FA3A}"/>
              </a:ext>
            </a:extLst>
          </p:cNvPr>
          <p:cNvSpPr>
            <a:spLocks noGrp="1"/>
          </p:cNvSpPr>
          <p:nvPr>
            <p:ph type="title"/>
          </p:nvPr>
        </p:nvSpPr>
        <p:spPr/>
        <p:txBody>
          <a:bodyPr/>
          <a:lstStyle/>
          <a:p>
            <a:r>
              <a:rPr lang="zh-CN" altLang="en-US" dirty="0"/>
              <a:t>分支限界法算法框架</a:t>
            </a:r>
          </a:p>
        </p:txBody>
      </p:sp>
      <p:sp>
        <p:nvSpPr>
          <p:cNvPr id="3" name="内容占位符 2">
            <a:extLst>
              <a:ext uri="{FF2B5EF4-FFF2-40B4-BE49-F238E27FC236}">
                <a16:creationId xmlns:a16="http://schemas.microsoft.com/office/drawing/2014/main" id="{F9E58395-B3C7-4E19-9981-E8FD55A86379}"/>
              </a:ext>
            </a:extLst>
          </p:cNvPr>
          <p:cNvSpPr>
            <a:spLocks noGrp="1"/>
          </p:cNvSpPr>
          <p:nvPr>
            <p:ph idx="1"/>
          </p:nvPr>
        </p:nvSpPr>
        <p:spPr/>
        <p:txBody>
          <a:bodyPr/>
          <a:lstStyle/>
          <a:p>
            <a:pPr>
              <a:lnSpc>
                <a:spcPct val="150000"/>
              </a:lnSpc>
            </a:pPr>
            <a:r>
              <a:rPr lang="zh-CN" altLang="en-US" sz="2400" baseline="0" dirty="0"/>
              <a:t>作业</a:t>
            </a:r>
            <a:endParaRPr lang="en-US" altLang="zh-CN" sz="2400" baseline="0" dirty="0"/>
          </a:p>
          <a:p>
            <a:pPr lvl="1">
              <a:lnSpc>
                <a:spcPct val="150000"/>
              </a:lnSpc>
            </a:pPr>
            <a:r>
              <a:rPr lang="zh-CN" altLang="en-US" baseline="0" dirty="0"/>
              <a:t>以最小化问题为例，</a:t>
            </a:r>
            <a:r>
              <a:rPr lang="en-US" altLang="zh-CN" baseline="0" dirty="0"/>
              <a:t>e.g. </a:t>
            </a:r>
            <a:r>
              <a:rPr lang="zh-CN" altLang="en-US" baseline="0" dirty="0"/>
              <a:t>旅行商问题，写出分支限界法算法框架</a:t>
            </a:r>
          </a:p>
          <a:p>
            <a:endParaRPr lang="zh-CN" altLang="en-US" dirty="0"/>
          </a:p>
        </p:txBody>
      </p:sp>
      <p:sp>
        <p:nvSpPr>
          <p:cNvPr id="4" name="日期占位符 3">
            <a:extLst>
              <a:ext uri="{FF2B5EF4-FFF2-40B4-BE49-F238E27FC236}">
                <a16:creationId xmlns:a16="http://schemas.microsoft.com/office/drawing/2014/main" id="{48EB7183-5348-4AFD-9810-D314BCD8324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E7F58D23-558C-4BC7-B824-E23BCA1E63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F80162-8260-452B-9449-CEC1ACC12ECB}"/>
              </a:ext>
            </a:extLst>
          </p:cNvPr>
          <p:cNvSpPr>
            <a:spLocks noGrp="1"/>
          </p:cNvSpPr>
          <p:nvPr>
            <p:ph type="sldNum" sz="quarter" idx="12"/>
          </p:nvPr>
        </p:nvSpPr>
        <p:spPr/>
        <p:txBody>
          <a:bodyPr/>
          <a:lstStyle/>
          <a:p>
            <a:fld id="{EEA58A3B-43CE-4AA0-90B5-EB47AFAFEB34}" type="slidenum">
              <a:rPr lang="zh-CN" altLang="en-US" smtClean="0"/>
              <a:pPr/>
              <a:t>29</a:t>
            </a:fld>
            <a:endParaRPr lang="zh-CN" altLang="en-US" dirty="0"/>
          </a:p>
        </p:txBody>
      </p:sp>
    </p:spTree>
    <p:extLst>
      <p:ext uri="{BB962C8B-B14F-4D97-AF65-F5344CB8AC3E}">
        <p14:creationId xmlns:p14="http://schemas.microsoft.com/office/powerpoint/2010/main" val="207646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E3E3A-F4B5-4D7C-8068-856BB3ED5F3E}"/>
              </a:ext>
            </a:extLst>
          </p:cNvPr>
          <p:cNvSpPr>
            <a:spLocks noGrp="1"/>
          </p:cNvSpPr>
          <p:nvPr>
            <p:ph type="title"/>
          </p:nvPr>
        </p:nvSpPr>
        <p:spPr/>
        <p:txBody>
          <a:bodyPr/>
          <a:lstStyle/>
          <a:p>
            <a:r>
              <a:rPr lang="en-US" altLang="zh-CN" dirty="0">
                <a:latin typeface="Times New Roman" pitchFamily="18" charset="0"/>
              </a:rPr>
              <a:t>6.1 </a:t>
            </a:r>
            <a:r>
              <a:rPr lang="zh-CN" altLang="en-US" dirty="0">
                <a:latin typeface="Times New Roman" pitchFamily="18" charset="0"/>
              </a:rPr>
              <a:t>分支限界法原理</a:t>
            </a:r>
            <a:r>
              <a:rPr lang="en-US" altLang="zh-CN" dirty="0">
                <a:latin typeface="Times New Roman" pitchFamily="18" charset="0"/>
              </a:rPr>
              <a:t>/</a:t>
            </a:r>
            <a:r>
              <a:rPr lang="zh-CN" altLang="en-US" dirty="0">
                <a:latin typeface="Times New Roman" pitchFamily="18" charset="0"/>
              </a:rPr>
              <a:t>算法</a:t>
            </a:r>
            <a:r>
              <a:rPr lang="zh-CN" altLang="en-US" sz="2800" dirty="0">
                <a:latin typeface="Times New Roman" pitchFamily="18" charset="0"/>
              </a:rPr>
              <a:t>框架</a:t>
            </a:r>
            <a:endParaRPr lang="zh-CN" altLang="en-US" dirty="0"/>
          </a:p>
        </p:txBody>
      </p:sp>
      <p:sp>
        <p:nvSpPr>
          <p:cNvPr id="3" name="内容占位符 2">
            <a:extLst>
              <a:ext uri="{FF2B5EF4-FFF2-40B4-BE49-F238E27FC236}">
                <a16:creationId xmlns:a16="http://schemas.microsoft.com/office/drawing/2014/main" id="{B89FAFEE-6F92-44E5-A97D-F878C212F2A5}"/>
              </a:ext>
            </a:extLst>
          </p:cNvPr>
          <p:cNvSpPr>
            <a:spLocks noGrp="1"/>
          </p:cNvSpPr>
          <p:nvPr>
            <p:ph idx="1"/>
          </p:nvPr>
        </p:nvSpPr>
        <p:spPr>
          <a:xfrm>
            <a:off x="265086" y="4280112"/>
            <a:ext cx="5620997" cy="2107776"/>
          </a:xfrm>
        </p:spPr>
        <p:txBody>
          <a:bodyPr>
            <a:normAutofit fontScale="92500" lnSpcReduction="20000"/>
          </a:bodyPr>
          <a:lstStyle/>
          <a:p>
            <a:pPr lvl="1"/>
            <a:r>
              <a:rPr lang="en-US" altLang="zh-CN" dirty="0"/>
              <a:t>2. </a:t>
            </a:r>
            <a:r>
              <a:rPr lang="zh-CN" altLang="en-US" dirty="0"/>
              <a:t>问题的各种解组成了问题解空间</a:t>
            </a:r>
            <a:endParaRPr lang="en-US" altLang="zh-CN" dirty="0"/>
          </a:p>
          <a:p>
            <a:pPr lvl="2"/>
            <a:r>
              <a:rPr lang="zh-CN" altLang="en-US" dirty="0"/>
              <a:t>最优解</a:t>
            </a:r>
            <a:endParaRPr lang="en-US" altLang="zh-CN" dirty="0"/>
          </a:p>
          <a:p>
            <a:pPr lvl="2"/>
            <a:r>
              <a:rPr lang="zh-CN" altLang="en-US" dirty="0"/>
              <a:t>次优解</a:t>
            </a:r>
            <a:r>
              <a:rPr lang="en-US" altLang="zh-CN" dirty="0"/>
              <a:t>/</a:t>
            </a:r>
            <a:r>
              <a:rPr lang="zh-CN" altLang="en-US" dirty="0"/>
              <a:t>可行解</a:t>
            </a:r>
            <a:endParaRPr lang="en-US" altLang="zh-CN" dirty="0"/>
          </a:p>
          <a:p>
            <a:pPr lvl="2"/>
            <a:r>
              <a:rPr lang="zh-CN" altLang="en-US" dirty="0"/>
              <a:t>错误</a:t>
            </a:r>
            <a:r>
              <a:rPr lang="en-US" altLang="zh-CN" dirty="0"/>
              <a:t>/</a:t>
            </a:r>
            <a:r>
              <a:rPr lang="zh-CN" altLang="en-US" dirty="0"/>
              <a:t>不可行解</a:t>
            </a:r>
            <a:endParaRPr lang="en-US" altLang="zh-CN" dirty="0"/>
          </a:p>
          <a:p>
            <a:pPr lvl="2"/>
            <a:r>
              <a:rPr lang="zh-CN" altLang="en-US" dirty="0"/>
              <a:t>部分解</a:t>
            </a:r>
          </a:p>
          <a:p>
            <a:endParaRPr lang="zh-CN" altLang="en-US" dirty="0"/>
          </a:p>
        </p:txBody>
      </p:sp>
      <p:sp>
        <p:nvSpPr>
          <p:cNvPr id="4" name="日期占位符 3">
            <a:extLst>
              <a:ext uri="{FF2B5EF4-FFF2-40B4-BE49-F238E27FC236}">
                <a16:creationId xmlns:a16="http://schemas.microsoft.com/office/drawing/2014/main" id="{AEF97405-C30D-49E1-BEDA-93BC4B90F199}"/>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0E2EC36A-23C5-4A79-B90F-9093F144B1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9256AB-1EEB-4C9A-BEF3-47D7CA10808B}"/>
              </a:ext>
            </a:extLst>
          </p:cNvPr>
          <p:cNvSpPr>
            <a:spLocks noGrp="1"/>
          </p:cNvSpPr>
          <p:nvPr>
            <p:ph type="sldNum" sz="quarter" idx="12"/>
          </p:nvPr>
        </p:nvSpPr>
        <p:spPr/>
        <p:txBody>
          <a:bodyPr/>
          <a:lstStyle/>
          <a:p>
            <a:fld id="{EEA58A3B-43CE-4AA0-90B5-EB47AFAFEB34}" type="slidenum">
              <a:rPr lang="zh-CN" altLang="en-US" smtClean="0"/>
              <a:pPr/>
              <a:t>3</a:t>
            </a:fld>
            <a:endParaRPr lang="zh-CN" altLang="en-US" dirty="0"/>
          </a:p>
        </p:txBody>
      </p:sp>
      <p:grpSp>
        <p:nvGrpSpPr>
          <p:cNvPr id="7" name="Group 6">
            <a:extLst>
              <a:ext uri="{FF2B5EF4-FFF2-40B4-BE49-F238E27FC236}">
                <a16:creationId xmlns:a16="http://schemas.microsoft.com/office/drawing/2014/main" id="{1AE82DC9-0C7B-41A3-A58A-1AEAC27D2C74}"/>
              </a:ext>
            </a:extLst>
          </p:cNvPr>
          <p:cNvGrpSpPr>
            <a:grpSpLocks/>
          </p:cNvGrpSpPr>
          <p:nvPr/>
        </p:nvGrpSpPr>
        <p:grpSpPr bwMode="auto">
          <a:xfrm>
            <a:off x="5971809" y="4256088"/>
            <a:ext cx="2830512" cy="2601912"/>
            <a:chOff x="0" y="50"/>
            <a:chExt cx="1783" cy="1639"/>
          </a:xfrm>
        </p:grpSpPr>
        <p:sp>
          <p:nvSpPr>
            <p:cNvPr id="8" name="Oval 7">
              <a:extLst>
                <a:ext uri="{FF2B5EF4-FFF2-40B4-BE49-F238E27FC236}">
                  <a16:creationId xmlns:a16="http://schemas.microsoft.com/office/drawing/2014/main" id="{73FCDA82-7F02-449D-936E-9A4AF9BDA324}"/>
                </a:ext>
              </a:extLst>
            </p:cNvPr>
            <p:cNvSpPr>
              <a:spLocks noChangeArrowheads="1"/>
            </p:cNvSpPr>
            <p:nvPr/>
          </p:nvSpPr>
          <p:spPr bwMode="auto">
            <a:xfrm>
              <a:off x="73" y="114"/>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1</a:t>
              </a:r>
            </a:p>
          </p:txBody>
        </p:sp>
        <p:sp>
          <p:nvSpPr>
            <p:cNvPr id="9" name="Oval 8">
              <a:extLst>
                <a:ext uri="{FF2B5EF4-FFF2-40B4-BE49-F238E27FC236}">
                  <a16:creationId xmlns:a16="http://schemas.microsoft.com/office/drawing/2014/main" id="{663E9DF2-1F1E-4A88-829E-2CA3D86A8B24}"/>
                </a:ext>
              </a:extLst>
            </p:cNvPr>
            <p:cNvSpPr>
              <a:spLocks noChangeArrowheads="1"/>
            </p:cNvSpPr>
            <p:nvPr/>
          </p:nvSpPr>
          <p:spPr bwMode="auto">
            <a:xfrm>
              <a:off x="73" y="131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3</a:t>
              </a:r>
            </a:p>
          </p:txBody>
        </p:sp>
        <p:sp>
          <p:nvSpPr>
            <p:cNvPr id="10" name="Oval 9">
              <a:extLst>
                <a:ext uri="{FF2B5EF4-FFF2-40B4-BE49-F238E27FC236}">
                  <a16:creationId xmlns:a16="http://schemas.microsoft.com/office/drawing/2014/main" id="{C0C4FB15-092A-4ED8-B0CE-3B8644CA843F}"/>
                </a:ext>
              </a:extLst>
            </p:cNvPr>
            <p:cNvSpPr>
              <a:spLocks noChangeArrowheads="1"/>
            </p:cNvSpPr>
            <p:nvPr/>
          </p:nvSpPr>
          <p:spPr bwMode="auto">
            <a:xfrm>
              <a:off x="1392" y="114"/>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2</a:t>
              </a:r>
            </a:p>
          </p:txBody>
        </p:sp>
        <p:sp>
          <p:nvSpPr>
            <p:cNvPr id="11" name="Oval 10">
              <a:extLst>
                <a:ext uri="{FF2B5EF4-FFF2-40B4-BE49-F238E27FC236}">
                  <a16:creationId xmlns:a16="http://schemas.microsoft.com/office/drawing/2014/main" id="{30573B4A-2D35-4140-9037-FEE507B96950}"/>
                </a:ext>
              </a:extLst>
            </p:cNvPr>
            <p:cNvSpPr>
              <a:spLocks noChangeArrowheads="1"/>
            </p:cNvSpPr>
            <p:nvPr/>
          </p:nvSpPr>
          <p:spPr bwMode="auto">
            <a:xfrm>
              <a:off x="1392" y="131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4</a:t>
              </a:r>
            </a:p>
          </p:txBody>
        </p:sp>
        <p:sp>
          <p:nvSpPr>
            <p:cNvPr id="12" name="Line 11">
              <a:extLst>
                <a:ext uri="{FF2B5EF4-FFF2-40B4-BE49-F238E27FC236}">
                  <a16:creationId xmlns:a16="http://schemas.microsoft.com/office/drawing/2014/main" id="{D38AE68A-F86D-40C3-8918-6F0B99EF00AD}"/>
                </a:ext>
              </a:extLst>
            </p:cNvPr>
            <p:cNvSpPr>
              <a:spLocks noChangeShapeType="1"/>
            </p:cNvSpPr>
            <p:nvPr/>
          </p:nvSpPr>
          <p:spPr bwMode="auto">
            <a:xfrm>
              <a:off x="475" y="247"/>
              <a:ext cx="9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2">
              <a:extLst>
                <a:ext uri="{FF2B5EF4-FFF2-40B4-BE49-F238E27FC236}">
                  <a16:creationId xmlns:a16="http://schemas.microsoft.com/office/drawing/2014/main" id="{1DA3A7F6-113F-4978-B636-5E17B2FEAEDE}"/>
                </a:ext>
              </a:extLst>
            </p:cNvPr>
            <p:cNvSpPr>
              <a:spLocks noChangeShapeType="1"/>
            </p:cNvSpPr>
            <p:nvPr/>
          </p:nvSpPr>
          <p:spPr bwMode="auto">
            <a:xfrm>
              <a:off x="227" y="408"/>
              <a:ext cx="18" cy="880"/>
            </a:xfrm>
            <a:prstGeom prst="line">
              <a:avLst/>
            </a:prstGeom>
            <a:noFill/>
            <a:ln w="6350">
              <a:solidFill>
                <a:srgbClr val="99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3">
              <a:extLst>
                <a:ext uri="{FF2B5EF4-FFF2-40B4-BE49-F238E27FC236}">
                  <a16:creationId xmlns:a16="http://schemas.microsoft.com/office/drawing/2014/main" id="{A6C500E4-6897-410C-9ED5-19F26CCAE6D1}"/>
                </a:ext>
              </a:extLst>
            </p:cNvPr>
            <p:cNvSpPr>
              <a:spLocks noChangeShapeType="1"/>
            </p:cNvSpPr>
            <p:nvPr/>
          </p:nvSpPr>
          <p:spPr bwMode="auto">
            <a:xfrm>
              <a:off x="417" y="1496"/>
              <a:ext cx="97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4">
              <a:extLst>
                <a:ext uri="{FF2B5EF4-FFF2-40B4-BE49-F238E27FC236}">
                  <a16:creationId xmlns:a16="http://schemas.microsoft.com/office/drawing/2014/main" id="{AA6EC3B7-8317-414C-85A1-1E62A426B9C0}"/>
                </a:ext>
              </a:extLst>
            </p:cNvPr>
            <p:cNvSpPr>
              <a:spLocks noChangeShapeType="1"/>
            </p:cNvSpPr>
            <p:nvPr/>
          </p:nvSpPr>
          <p:spPr bwMode="auto">
            <a:xfrm>
              <a:off x="1564" y="455"/>
              <a:ext cx="0" cy="833"/>
            </a:xfrm>
            <a:prstGeom prst="line">
              <a:avLst/>
            </a:prstGeom>
            <a:noFill/>
            <a:ln w="6350">
              <a:solidFill>
                <a:srgbClr val="99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5">
              <a:extLst>
                <a:ext uri="{FF2B5EF4-FFF2-40B4-BE49-F238E27FC236}">
                  <a16:creationId xmlns:a16="http://schemas.microsoft.com/office/drawing/2014/main" id="{66FC4EDC-EA30-4C2F-9898-41D4C2D843B8}"/>
                </a:ext>
              </a:extLst>
            </p:cNvPr>
            <p:cNvSpPr>
              <a:spLocks noChangeShapeType="1"/>
            </p:cNvSpPr>
            <p:nvPr/>
          </p:nvSpPr>
          <p:spPr bwMode="auto">
            <a:xfrm flipV="1">
              <a:off x="417" y="403"/>
              <a:ext cx="1033" cy="937"/>
            </a:xfrm>
            <a:prstGeom prst="line">
              <a:avLst/>
            </a:prstGeom>
            <a:noFill/>
            <a:ln w="6350">
              <a:solidFill>
                <a:srgbClr val="99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6">
              <a:extLst>
                <a:ext uri="{FF2B5EF4-FFF2-40B4-BE49-F238E27FC236}">
                  <a16:creationId xmlns:a16="http://schemas.microsoft.com/office/drawing/2014/main" id="{677E955E-FB1B-4D34-91A8-C353DDC92B8F}"/>
                </a:ext>
              </a:extLst>
            </p:cNvPr>
            <p:cNvSpPr>
              <a:spLocks noChangeShapeType="1"/>
            </p:cNvSpPr>
            <p:nvPr/>
          </p:nvSpPr>
          <p:spPr bwMode="auto">
            <a:xfrm>
              <a:off x="360" y="403"/>
              <a:ext cx="1090" cy="937"/>
            </a:xfrm>
            <a:prstGeom prst="line">
              <a:avLst/>
            </a:prstGeom>
            <a:noFill/>
            <a:ln w="6350">
              <a:solidFill>
                <a:srgbClr val="99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Text Box 17">
              <a:extLst>
                <a:ext uri="{FF2B5EF4-FFF2-40B4-BE49-F238E27FC236}">
                  <a16:creationId xmlns:a16="http://schemas.microsoft.com/office/drawing/2014/main" id="{4B93F9D5-8CD0-4A34-A803-F2568B3D628A}"/>
                </a:ext>
              </a:extLst>
            </p:cNvPr>
            <p:cNvSpPr txBox="1">
              <a:spLocks noChangeArrowheads="1"/>
            </p:cNvSpPr>
            <p:nvPr/>
          </p:nvSpPr>
          <p:spPr bwMode="auto">
            <a:xfrm>
              <a:off x="795" y="5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dirty="0"/>
                <a:t>30</a:t>
              </a:r>
            </a:p>
          </p:txBody>
        </p:sp>
        <p:sp>
          <p:nvSpPr>
            <p:cNvPr id="19" name="Text Box 18">
              <a:extLst>
                <a:ext uri="{FF2B5EF4-FFF2-40B4-BE49-F238E27FC236}">
                  <a16:creationId xmlns:a16="http://schemas.microsoft.com/office/drawing/2014/main" id="{FB55A762-11F3-4D41-9936-1B1460FF4EDD}"/>
                </a:ext>
              </a:extLst>
            </p:cNvPr>
            <p:cNvSpPr txBox="1">
              <a:spLocks noChangeArrowheads="1"/>
            </p:cNvSpPr>
            <p:nvPr/>
          </p:nvSpPr>
          <p:spPr bwMode="auto">
            <a:xfrm>
              <a:off x="0" y="72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20" name="Text Box 19">
              <a:extLst>
                <a:ext uri="{FF2B5EF4-FFF2-40B4-BE49-F238E27FC236}">
                  <a16:creationId xmlns:a16="http://schemas.microsoft.com/office/drawing/2014/main" id="{9EDD0F7A-7329-4DB4-9CB1-3ED73D599333}"/>
                </a:ext>
              </a:extLst>
            </p:cNvPr>
            <p:cNvSpPr txBox="1">
              <a:spLocks noChangeArrowheads="1"/>
            </p:cNvSpPr>
            <p:nvPr/>
          </p:nvSpPr>
          <p:spPr bwMode="auto">
            <a:xfrm>
              <a:off x="1507" y="715"/>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10</a:t>
              </a:r>
            </a:p>
          </p:txBody>
        </p:sp>
        <p:sp>
          <p:nvSpPr>
            <p:cNvPr id="21" name="Text Box 20">
              <a:extLst>
                <a:ext uri="{FF2B5EF4-FFF2-40B4-BE49-F238E27FC236}">
                  <a16:creationId xmlns:a16="http://schemas.microsoft.com/office/drawing/2014/main" id="{D0AD5B4E-277C-4126-998F-2FCE9F2E926B}"/>
                </a:ext>
              </a:extLst>
            </p:cNvPr>
            <p:cNvSpPr txBox="1">
              <a:spLocks noChangeArrowheads="1"/>
            </p:cNvSpPr>
            <p:nvPr/>
          </p:nvSpPr>
          <p:spPr bwMode="auto">
            <a:xfrm>
              <a:off x="746" y="145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20</a:t>
              </a:r>
            </a:p>
          </p:txBody>
        </p:sp>
        <p:sp>
          <p:nvSpPr>
            <p:cNvPr id="22" name="Text Box 21">
              <a:extLst>
                <a:ext uri="{FF2B5EF4-FFF2-40B4-BE49-F238E27FC236}">
                  <a16:creationId xmlns:a16="http://schemas.microsoft.com/office/drawing/2014/main" id="{4185477A-DDD7-4C85-BF6A-5886B2619BB7}"/>
                </a:ext>
              </a:extLst>
            </p:cNvPr>
            <p:cNvSpPr txBox="1">
              <a:spLocks noChangeArrowheads="1"/>
            </p:cNvSpPr>
            <p:nvPr/>
          </p:nvSpPr>
          <p:spPr bwMode="auto">
            <a:xfrm>
              <a:off x="991" y="40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23" name="Text Box 22">
              <a:extLst>
                <a:ext uri="{FF2B5EF4-FFF2-40B4-BE49-F238E27FC236}">
                  <a16:creationId xmlns:a16="http://schemas.microsoft.com/office/drawing/2014/main" id="{624F5470-BEDF-4601-9270-0A8D396FF613}"/>
                </a:ext>
              </a:extLst>
            </p:cNvPr>
            <p:cNvSpPr txBox="1">
              <a:spLocks noChangeArrowheads="1"/>
            </p:cNvSpPr>
            <p:nvPr/>
          </p:nvSpPr>
          <p:spPr bwMode="auto">
            <a:xfrm>
              <a:off x="991" y="1028"/>
              <a:ext cx="19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grpSp>
      <p:sp>
        <p:nvSpPr>
          <p:cNvPr id="24" name="内容占位符 2">
            <a:extLst>
              <a:ext uri="{FF2B5EF4-FFF2-40B4-BE49-F238E27FC236}">
                <a16:creationId xmlns:a16="http://schemas.microsoft.com/office/drawing/2014/main" id="{0E131A65-AF97-4986-A34A-98D3F3112AAB}"/>
              </a:ext>
            </a:extLst>
          </p:cNvPr>
          <p:cNvSpPr txBox="1">
            <a:spLocks/>
          </p:cNvSpPr>
          <p:nvPr/>
        </p:nvSpPr>
        <p:spPr>
          <a:xfrm>
            <a:off x="214286" y="848528"/>
            <a:ext cx="8857910" cy="38076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2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2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特点</a:t>
            </a:r>
            <a:endParaRPr lang="en-US" altLang="zh-CN" dirty="0"/>
          </a:p>
          <a:p>
            <a:pPr lvl="1"/>
            <a:r>
              <a:rPr lang="zh-CN" altLang="en-US" dirty="0"/>
              <a:t>与回溯法类似，一种基于解空间搜索的问题求解策略</a:t>
            </a:r>
            <a:endParaRPr lang="en-US" altLang="zh-CN" dirty="0"/>
          </a:p>
          <a:p>
            <a:pPr lvl="1"/>
            <a:r>
              <a:rPr lang="en-US" altLang="zh-CN" dirty="0"/>
              <a:t>branch and bound,</a:t>
            </a:r>
            <a:r>
              <a:rPr lang="zh-CN" altLang="en-US" dirty="0"/>
              <a:t> </a:t>
            </a:r>
            <a:r>
              <a:rPr lang="en-US" altLang="zh-CN" dirty="0"/>
              <a:t>BB</a:t>
            </a:r>
          </a:p>
          <a:p>
            <a:r>
              <a:rPr lang="zh-CN" altLang="en-US" dirty="0"/>
              <a:t>回溯法原理</a:t>
            </a:r>
            <a:endParaRPr lang="en-US" altLang="zh-CN" dirty="0"/>
          </a:p>
          <a:p>
            <a:pPr lvl="1"/>
            <a:r>
              <a:rPr lang="en-US" altLang="zh-CN" dirty="0"/>
              <a:t>1. </a:t>
            </a:r>
            <a:r>
              <a:rPr lang="zh-CN" altLang="en-US" dirty="0"/>
              <a:t>利用某种数据结构</a:t>
            </a:r>
            <a:r>
              <a:rPr lang="en-US" altLang="zh-CN" dirty="0"/>
              <a:t>——</a:t>
            </a:r>
            <a:r>
              <a:rPr lang="zh-CN" altLang="en-US" b="1" dirty="0">
                <a:solidFill>
                  <a:srgbClr val="FF3300"/>
                </a:solidFill>
              </a:rPr>
              <a:t>解向量</a:t>
            </a:r>
            <a:r>
              <a:rPr lang="zh-CN" altLang="en-US" dirty="0"/>
              <a:t>，形式化地表示问题解</a:t>
            </a:r>
            <a:endParaRPr lang="en-US" altLang="zh-CN" dirty="0"/>
          </a:p>
          <a:p>
            <a:pPr lvl="2"/>
            <a:r>
              <a:rPr lang="en-US" altLang="zh-CN" dirty="0"/>
              <a:t>e.g. n</a:t>
            </a:r>
            <a:r>
              <a:rPr lang="zh-CN" altLang="en-US" dirty="0"/>
              <a:t>个城市旅行商问题</a:t>
            </a:r>
            <a:r>
              <a:rPr lang="en-US" altLang="zh-CN" dirty="0"/>
              <a:t>(TSP)</a:t>
            </a:r>
          </a:p>
          <a:p>
            <a:pPr marL="536575" lvl="2" indent="0">
              <a:buFont typeface="微软雅黑 Light" panose="020B0502040204020203" pitchFamily="34" charset="-122"/>
              <a:buNone/>
            </a:pPr>
            <a:r>
              <a:rPr lang="en-US" altLang="zh-CN" dirty="0"/>
              <a:t>   </a:t>
            </a:r>
            <a:r>
              <a:rPr lang="zh-CN" altLang="en-US" dirty="0"/>
              <a:t>，解向量表示为长度为</a:t>
            </a:r>
            <a:r>
              <a:rPr lang="en-US" altLang="zh-CN" dirty="0"/>
              <a:t>n</a:t>
            </a:r>
            <a:r>
              <a:rPr lang="zh-CN" altLang="en-US" dirty="0"/>
              <a:t>的向量</a:t>
            </a:r>
            <a:r>
              <a:rPr lang="en-US" altLang="zh-CN" dirty="0"/>
              <a:t>x[1: n]=&lt;x</a:t>
            </a:r>
            <a:r>
              <a:rPr lang="en-US" altLang="zh-CN" baseline="-25000" dirty="0"/>
              <a:t>1</a:t>
            </a:r>
            <a:r>
              <a:rPr lang="en-US" altLang="zh-CN" dirty="0"/>
              <a:t>, x</a:t>
            </a:r>
            <a:r>
              <a:rPr lang="en-US" altLang="zh-CN" baseline="-25000" dirty="0"/>
              <a:t>2</a:t>
            </a:r>
            <a:r>
              <a:rPr lang="en-US" altLang="zh-CN" dirty="0"/>
              <a:t>,…, </a:t>
            </a:r>
            <a:r>
              <a:rPr lang="en-US" altLang="zh-CN" dirty="0" err="1"/>
              <a:t>x</a:t>
            </a:r>
            <a:r>
              <a:rPr lang="en-US" altLang="zh-CN" baseline="-25000" dirty="0" err="1"/>
              <a:t>n</a:t>
            </a:r>
            <a:r>
              <a:rPr lang="en-US" altLang="zh-CN" dirty="0"/>
              <a:t>&gt;</a:t>
            </a:r>
          </a:p>
        </p:txBody>
      </p:sp>
    </p:spTree>
    <p:extLst>
      <p:ext uri="{BB962C8B-B14F-4D97-AF65-F5344CB8AC3E}">
        <p14:creationId xmlns:p14="http://schemas.microsoft.com/office/powerpoint/2010/main" val="266369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E7B82-2249-4E6B-AD7A-3EE61C966E1A}"/>
              </a:ext>
            </a:extLst>
          </p:cNvPr>
          <p:cNvSpPr>
            <a:spLocks noGrp="1"/>
          </p:cNvSpPr>
          <p:nvPr>
            <p:ph type="title"/>
          </p:nvPr>
        </p:nvSpPr>
        <p:spPr/>
        <p:txBody>
          <a:bodyPr/>
          <a:lstStyle/>
          <a:p>
            <a:r>
              <a:rPr lang="zh-CN" altLang="en-US" dirty="0"/>
              <a:t>分支限界法背景</a:t>
            </a:r>
          </a:p>
        </p:txBody>
      </p:sp>
      <p:sp>
        <p:nvSpPr>
          <p:cNvPr id="3" name="内容占位符 2">
            <a:extLst>
              <a:ext uri="{FF2B5EF4-FFF2-40B4-BE49-F238E27FC236}">
                <a16:creationId xmlns:a16="http://schemas.microsoft.com/office/drawing/2014/main" id="{921B8620-DEE9-474C-8E0B-4D4C3FD2E7C4}"/>
              </a:ext>
            </a:extLst>
          </p:cNvPr>
          <p:cNvSpPr>
            <a:spLocks noGrp="1"/>
          </p:cNvSpPr>
          <p:nvPr>
            <p:ph idx="1"/>
          </p:nvPr>
        </p:nvSpPr>
        <p:spPr/>
        <p:txBody>
          <a:bodyPr/>
          <a:lstStyle/>
          <a:p>
            <a:r>
              <a:rPr lang="zh-CN" altLang="en-US" sz="2400" baseline="0" dirty="0"/>
              <a:t>一种高效（？）、</a:t>
            </a:r>
            <a:r>
              <a:rPr lang="zh-CN" altLang="en-US" sz="2400" baseline="0" dirty="0">
                <a:solidFill>
                  <a:srgbClr val="0000FF"/>
                </a:solidFill>
              </a:rPr>
              <a:t>通用</a:t>
            </a:r>
            <a:r>
              <a:rPr lang="zh-CN" altLang="en-US" sz="2400" baseline="0" dirty="0"/>
              <a:t>的问题求解方法</a:t>
            </a:r>
            <a:endParaRPr lang="en-US" altLang="zh-CN" dirty="0"/>
          </a:p>
          <a:p>
            <a:r>
              <a:rPr lang="en-US" altLang="zh-CN" sz="2400" baseline="0" dirty="0"/>
              <a:t>UC Berkeley</a:t>
            </a:r>
            <a:r>
              <a:rPr lang="zh-CN" altLang="en-US" sz="2400" baseline="0" dirty="0"/>
              <a:t>教授</a:t>
            </a:r>
            <a:r>
              <a:rPr lang="en-US" altLang="zh-CN" sz="2400" baseline="0" dirty="0" err="1"/>
              <a:t>RiehaM</a:t>
            </a:r>
            <a:r>
              <a:rPr lang="en-US" altLang="zh-CN" sz="2400" baseline="0" dirty="0"/>
              <a:t> Manning Karp</a:t>
            </a:r>
            <a:r>
              <a:rPr lang="zh-CN" altLang="en-US" sz="2400" baseline="0" dirty="0"/>
              <a:t> </a:t>
            </a:r>
            <a:r>
              <a:rPr lang="en-US" altLang="zh-CN" sz="2400" baseline="0" dirty="0"/>
              <a:t>60</a:t>
            </a:r>
            <a:r>
              <a:rPr lang="zh-CN" altLang="en-US" sz="2400" baseline="0" dirty="0"/>
              <a:t>年代提出，成功求解</a:t>
            </a:r>
            <a:r>
              <a:rPr lang="en-US" altLang="zh-CN" sz="2400" baseline="0" dirty="0"/>
              <a:t>TSP</a:t>
            </a:r>
            <a:r>
              <a:rPr lang="zh-CN" altLang="en-US" sz="2400" baseline="0" dirty="0"/>
              <a:t>问题</a:t>
            </a:r>
            <a:endParaRPr lang="en-US" altLang="zh-CN" sz="2400" baseline="0" dirty="0"/>
          </a:p>
          <a:p>
            <a:endParaRPr lang="en-US" altLang="zh-CN" sz="2400" baseline="0" dirty="0"/>
          </a:p>
          <a:p>
            <a:endParaRPr lang="en-US" altLang="zh-CN" dirty="0"/>
          </a:p>
          <a:p>
            <a:endParaRPr lang="en-US" altLang="zh-CN" sz="2400" baseline="0" dirty="0"/>
          </a:p>
          <a:p>
            <a:endParaRPr lang="zh-CN" altLang="en-US" sz="2400" baseline="0" dirty="0"/>
          </a:p>
          <a:p>
            <a:endParaRPr lang="zh-CN" altLang="en-US" dirty="0"/>
          </a:p>
        </p:txBody>
      </p:sp>
      <p:sp>
        <p:nvSpPr>
          <p:cNvPr id="4" name="日期占位符 3">
            <a:extLst>
              <a:ext uri="{FF2B5EF4-FFF2-40B4-BE49-F238E27FC236}">
                <a16:creationId xmlns:a16="http://schemas.microsoft.com/office/drawing/2014/main" id="{6E31F9BF-3A56-4DF3-80EA-E9F258F1C5FB}"/>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2393CFE7-876D-4476-92C4-68629142E6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66D95E-7771-4098-BF80-19748C273583}"/>
              </a:ext>
            </a:extLst>
          </p:cNvPr>
          <p:cNvSpPr>
            <a:spLocks noGrp="1"/>
          </p:cNvSpPr>
          <p:nvPr>
            <p:ph type="sldNum" sz="quarter" idx="12"/>
          </p:nvPr>
        </p:nvSpPr>
        <p:spPr/>
        <p:txBody>
          <a:bodyPr/>
          <a:lstStyle/>
          <a:p>
            <a:fld id="{EEA58A3B-43CE-4AA0-90B5-EB47AFAFEB34}" type="slidenum">
              <a:rPr lang="zh-CN" altLang="en-US" smtClean="0"/>
              <a:pPr/>
              <a:t>30</a:t>
            </a:fld>
            <a:endParaRPr lang="zh-CN" altLang="en-US" dirty="0"/>
          </a:p>
        </p:txBody>
      </p:sp>
      <p:sp>
        <p:nvSpPr>
          <p:cNvPr id="7" name="文本框 6">
            <a:extLst>
              <a:ext uri="{FF2B5EF4-FFF2-40B4-BE49-F238E27FC236}">
                <a16:creationId xmlns:a16="http://schemas.microsoft.com/office/drawing/2014/main" id="{1ED95781-7581-405C-BD7E-2F9CA69F1D08}"/>
              </a:ext>
            </a:extLst>
          </p:cNvPr>
          <p:cNvSpPr txBox="1"/>
          <p:nvPr/>
        </p:nvSpPr>
        <p:spPr>
          <a:xfrm>
            <a:off x="288920" y="2306507"/>
            <a:ext cx="4572000" cy="1323439"/>
          </a:xfrm>
          <a:prstGeom prst="rect">
            <a:avLst/>
          </a:prstGeom>
          <a:noFill/>
        </p:spPr>
        <p:txBody>
          <a:bodyPr wrap="square">
            <a:spAutoFit/>
          </a:bodyPr>
          <a:lstStyle/>
          <a:p>
            <a:pPr algn="l"/>
            <a:r>
              <a:rPr lang="en-US" altLang="zh-CN" sz="2000" baseline="0" dirty="0">
                <a:ea typeface="微软雅黑 Light" panose="020B0502040204020203" pitchFamily="34" charset="-122"/>
                <a:cs typeface="Times New Roman" panose="02020603050405020304" pitchFamily="18" charset="0"/>
              </a:rPr>
              <a:t>Richard Manning Karp</a:t>
            </a:r>
          </a:p>
          <a:p>
            <a:pPr algn="l"/>
            <a:r>
              <a:rPr lang="en-US" altLang="zh-CN" sz="2000" baseline="0" dirty="0">
                <a:ea typeface="微软雅黑 Light" panose="020B0502040204020203" pitchFamily="34" charset="-122"/>
                <a:cs typeface="Times New Roman" panose="02020603050405020304" pitchFamily="18" charset="0"/>
              </a:rPr>
              <a:t>/Computer Scientist,</a:t>
            </a:r>
            <a:r>
              <a:rPr lang="zh-CN" altLang="en-US" sz="2000" baseline="0" dirty="0">
                <a:ea typeface="微软雅黑 Light" panose="020B0502040204020203" pitchFamily="34" charset="-122"/>
                <a:cs typeface="Times New Roman" panose="02020603050405020304" pitchFamily="18" charset="0"/>
              </a:rPr>
              <a:t> </a:t>
            </a:r>
            <a:r>
              <a:rPr lang="en-US" altLang="zh-CN" sz="2000" baseline="0" dirty="0">
                <a:ea typeface="微软雅黑 Light" panose="020B0502040204020203" pitchFamily="34" charset="-122"/>
                <a:cs typeface="Times New Roman" panose="02020603050405020304" pitchFamily="18" charset="0"/>
              </a:rPr>
              <a:t>1935-</a:t>
            </a:r>
          </a:p>
          <a:p>
            <a:pPr algn="l"/>
            <a:r>
              <a:rPr lang="en-US" altLang="zh-CN" sz="2000" baseline="0" dirty="0">
                <a:ea typeface="微软雅黑 Light" panose="020B0502040204020203" pitchFamily="34" charset="-122"/>
                <a:cs typeface="Times New Roman" panose="02020603050405020304" pitchFamily="18" charset="0"/>
              </a:rPr>
              <a:t>University Professor, University of California, Berkeley </a:t>
            </a:r>
          </a:p>
        </p:txBody>
      </p:sp>
      <p:pic>
        <p:nvPicPr>
          <p:cNvPr id="8" name="Picture 2">
            <a:extLst>
              <a:ext uri="{FF2B5EF4-FFF2-40B4-BE49-F238E27FC236}">
                <a16:creationId xmlns:a16="http://schemas.microsoft.com/office/drawing/2014/main" id="{E098C74C-C90F-46C7-8264-963C72BA5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071" y="2209815"/>
            <a:ext cx="1377878" cy="13778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F5D5882-04AF-4EE2-A6A0-812E67509EB4}"/>
              </a:ext>
            </a:extLst>
          </p:cNvPr>
          <p:cNvSpPr txBox="1"/>
          <p:nvPr/>
        </p:nvSpPr>
        <p:spPr>
          <a:xfrm>
            <a:off x="256146" y="3676567"/>
            <a:ext cx="8764422" cy="2862322"/>
          </a:xfrm>
          <a:prstGeom prst="rect">
            <a:avLst/>
          </a:prstGeom>
          <a:noFill/>
        </p:spPr>
        <p:txBody>
          <a:bodyPr wrap="square" rtlCol="0">
            <a:spAutoFit/>
          </a:bodyPr>
          <a:lstStyle/>
          <a:p>
            <a:pPr algn="l"/>
            <a:r>
              <a:rPr lang="en-US" altLang="zh-CN" sz="2000" baseline="0" dirty="0">
                <a:ea typeface="微软雅黑 Light" panose="020B0502040204020203" pitchFamily="34" charset="-122"/>
                <a:cs typeface="Times New Roman" panose="02020603050405020304" pitchFamily="18" charset="0"/>
              </a:rPr>
              <a:t>Fundamental Contributions to the Development of the Theory of Computational Complexity:</a:t>
            </a:r>
          </a:p>
          <a:p>
            <a:pPr algn="l"/>
            <a:r>
              <a:rPr lang="en-US" altLang="zh-CN" sz="2000" baseline="0" dirty="0">
                <a:ea typeface="微软雅黑 Light" panose="020B0502040204020203" pitchFamily="34" charset="-122"/>
                <a:cs typeface="Times New Roman" panose="02020603050405020304" pitchFamily="18" charset="0"/>
              </a:rPr>
              <a:t>Dr. Karp has made fundamental contributions to the development of the theory of computational complexity which began in the early 1970s by establishing the theory of NP-completeness, having a profound influence on the guiding principles for analysis and design of algorithms. </a:t>
            </a:r>
          </a:p>
          <a:p>
            <a:pPr algn="l"/>
            <a:r>
              <a:rPr lang="en-US" altLang="zh-CN" sz="2000" baseline="0" dirty="0">
                <a:ea typeface="微软雅黑 Light" panose="020B0502040204020203" pitchFamily="34" charset="-122"/>
                <a:cs typeface="Times New Roman" panose="02020603050405020304" pitchFamily="18" charset="0"/>
              </a:rPr>
              <a:t>He has also developed many practically relevant computer algorithms.</a:t>
            </a:r>
          </a:p>
          <a:p>
            <a:r>
              <a:rPr lang="en-US" altLang="zh-CN" sz="2000" baseline="0" dirty="0">
                <a:highlight>
                  <a:srgbClr val="FFFF00"/>
                </a:highlight>
                <a:ea typeface="微软雅黑 Light" panose="020B0502040204020203" pitchFamily="34" charset="-122"/>
                <a:cs typeface="Times New Roman" panose="02020603050405020304" pitchFamily="18" charset="0"/>
              </a:rPr>
              <a:t>ACM Turing Award, 1985</a:t>
            </a:r>
            <a:endParaRPr lang="en-US" altLang="zh-CN" sz="2000" baseline="0" dirty="0">
              <a:ea typeface="微软雅黑 Light" panose="020B0502040204020203" pitchFamily="34" charset="-122"/>
              <a:cs typeface="Times New Roman" panose="02020603050405020304" pitchFamily="18" charset="0"/>
            </a:endParaRPr>
          </a:p>
          <a:p>
            <a:endParaRPr lang="en-US" altLang="zh-CN" sz="2000" dirty="0">
              <a:solidFill>
                <a:srgbClr val="000000"/>
              </a:solidFill>
              <a:ea typeface="微软雅黑 Light" panose="020B0502040204020203" pitchFamily="34" charset="-122"/>
            </a:endParaRPr>
          </a:p>
        </p:txBody>
      </p:sp>
    </p:spTree>
    <p:extLst>
      <p:ext uri="{BB962C8B-B14F-4D97-AF65-F5344CB8AC3E}">
        <p14:creationId xmlns:p14="http://schemas.microsoft.com/office/powerpoint/2010/main" val="3541622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27B75-3069-4108-8F8B-9F1C5EE90E07}"/>
              </a:ext>
            </a:extLst>
          </p:cNvPr>
          <p:cNvSpPr>
            <a:spLocks noGrp="1"/>
          </p:cNvSpPr>
          <p:nvPr>
            <p:ph type="title"/>
          </p:nvPr>
        </p:nvSpPr>
        <p:spPr/>
        <p:txBody>
          <a:bodyPr>
            <a:normAutofit/>
          </a:bodyPr>
          <a:lstStyle/>
          <a:p>
            <a:r>
              <a:rPr lang="zh-CN" altLang="en-US" dirty="0"/>
              <a:t>分支限界法关键技术</a:t>
            </a:r>
          </a:p>
        </p:txBody>
      </p:sp>
      <p:sp>
        <p:nvSpPr>
          <p:cNvPr id="3" name="内容占位符 2">
            <a:extLst>
              <a:ext uri="{FF2B5EF4-FFF2-40B4-BE49-F238E27FC236}">
                <a16:creationId xmlns:a16="http://schemas.microsoft.com/office/drawing/2014/main" id="{B8440660-6EFD-48C2-8EF9-F9CB58450088}"/>
              </a:ext>
            </a:extLst>
          </p:cNvPr>
          <p:cNvSpPr>
            <a:spLocks noGrp="1"/>
          </p:cNvSpPr>
          <p:nvPr>
            <p:ph idx="1"/>
          </p:nvPr>
        </p:nvSpPr>
        <p:spPr/>
        <p:txBody>
          <a:bodyPr/>
          <a:lstStyle/>
          <a:p>
            <a:r>
              <a:rPr lang="en-US" altLang="zh-CN" sz="2400" baseline="0" dirty="0"/>
              <a:t>1. </a:t>
            </a:r>
            <a:r>
              <a:rPr lang="zh-CN" altLang="en-US" sz="2400" baseline="0" dirty="0"/>
              <a:t>确定合适的限界函数</a:t>
            </a:r>
            <a:endParaRPr lang="en-US" altLang="zh-CN" sz="2400" baseline="0" dirty="0"/>
          </a:p>
          <a:p>
            <a:pPr lvl="1"/>
            <a:r>
              <a:rPr lang="zh-CN" altLang="en-US" baseline="0" dirty="0"/>
              <a:t>面向具体问题而定</a:t>
            </a:r>
          </a:p>
          <a:p>
            <a:pPr eaLnBrk="1" hangingPunct="1">
              <a:lnSpc>
                <a:spcPct val="120000"/>
              </a:lnSpc>
              <a:spcBef>
                <a:spcPct val="0"/>
              </a:spcBef>
              <a:buFontTx/>
              <a:buNone/>
            </a:pPr>
            <a:endParaRPr lang="en-US" altLang="zh-CN" sz="2400" baseline="0" dirty="0"/>
          </a:p>
          <a:p>
            <a:r>
              <a:rPr lang="en-US" altLang="zh-CN" dirty="0"/>
              <a:t>2. </a:t>
            </a:r>
            <a:r>
              <a:rPr lang="zh-CN" altLang="en-US" dirty="0"/>
              <a:t>合理组织活结点表</a:t>
            </a:r>
            <a:endParaRPr lang="en-US" altLang="zh-CN" dirty="0"/>
          </a:p>
          <a:p>
            <a:pPr marL="0" indent="0">
              <a:buNone/>
            </a:pPr>
            <a:r>
              <a:rPr lang="en-US" altLang="zh-CN" dirty="0"/>
              <a:t>        </a:t>
            </a:r>
            <a:r>
              <a:rPr lang="zh-CN" altLang="en-US" dirty="0"/>
              <a:t>决定了结点扩展顺序</a:t>
            </a:r>
            <a:endParaRPr lang="en-US" altLang="zh-CN" dirty="0"/>
          </a:p>
          <a:p>
            <a:pPr lvl="1"/>
            <a:r>
              <a:rPr lang="en-US" altLang="zh-CN" baseline="0" dirty="0"/>
              <a:t>FIFO</a:t>
            </a:r>
            <a:r>
              <a:rPr lang="zh-CN" altLang="en-US" baseline="0" dirty="0"/>
              <a:t>队列：按照先进先出（</a:t>
            </a:r>
            <a:r>
              <a:rPr lang="en-US" altLang="zh-CN" baseline="0" dirty="0"/>
              <a:t>FIFO）</a:t>
            </a:r>
            <a:r>
              <a:rPr lang="zh-CN" altLang="en-US" baseline="0" dirty="0"/>
              <a:t>原则，选取下一个节点为扩展节点</a:t>
            </a:r>
            <a:endParaRPr lang="en-US" altLang="zh-CN" baseline="0" dirty="0"/>
          </a:p>
          <a:p>
            <a:pPr lvl="1"/>
            <a:r>
              <a:rPr lang="zh-CN" altLang="en-US" sz="2400" baseline="0" dirty="0"/>
              <a:t>优先队列：按照优先队列中规定的优先级选取优先级最高的节点，成为当前扩展节点</a:t>
            </a:r>
            <a:endParaRPr lang="en-US" altLang="zh-CN" sz="2400" baseline="0" dirty="0"/>
          </a:p>
          <a:p>
            <a:pPr lvl="1"/>
            <a:r>
              <a:rPr lang="zh-CN" altLang="en-US" sz="2400" baseline="0" dirty="0"/>
              <a:t>堆</a:t>
            </a:r>
          </a:p>
          <a:p>
            <a:endParaRPr lang="zh-CN" altLang="en-US" dirty="0"/>
          </a:p>
        </p:txBody>
      </p:sp>
      <p:sp>
        <p:nvSpPr>
          <p:cNvPr id="4" name="日期占位符 3">
            <a:extLst>
              <a:ext uri="{FF2B5EF4-FFF2-40B4-BE49-F238E27FC236}">
                <a16:creationId xmlns:a16="http://schemas.microsoft.com/office/drawing/2014/main" id="{9392C4B9-FE45-4AC1-820F-A93B6BB2BE90}"/>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B7603F4B-400D-4924-9CA0-7D1E403F7F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581116-1D2D-479C-9ABB-B79AFCBAFF80}"/>
              </a:ext>
            </a:extLst>
          </p:cNvPr>
          <p:cNvSpPr>
            <a:spLocks noGrp="1"/>
          </p:cNvSpPr>
          <p:nvPr>
            <p:ph type="sldNum" sz="quarter" idx="12"/>
          </p:nvPr>
        </p:nvSpPr>
        <p:spPr/>
        <p:txBody>
          <a:bodyPr/>
          <a:lstStyle/>
          <a:p>
            <a:fld id="{EEA58A3B-43CE-4AA0-90B5-EB47AFAFEB34}" type="slidenum">
              <a:rPr lang="zh-CN" altLang="en-US" smtClean="0"/>
              <a:pPr/>
              <a:t>31</a:t>
            </a:fld>
            <a:endParaRPr lang="zh-CN" altLang="en-US" dirty="0"/>
          </a:p>
        </p:txBody>
      </p:sp>
    </p:spTree>
    <p:extLst>
      <p:ext uri="{BB962C8B-B14F-4D97-AF65-F5344CB8AC3E}">
        <p14:creationId xmlns:p14="http://schemas.microsoft.com/office/powerpoint/2010/main" val="3564739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F2E3A-B50B-442E-BB28-9EA17C32C594}"/>
              </a:ext>
            </a:extLst>
          </p:cNvPr>
          <p:cNvSpPr>
            <a:spLocks noGrp="1"/>
          </p:cNvSpPr>
          <p:nvPr>
            <p:ph type="title"/>
          </p:nvPr>
        </p:nvSpPr>
        <p:spPr/>
        <p:txBody>
          <a:bodyPr/>
          <a:lstStyle/>
          <a:p>
            <a:r>
              <a:rPr lang="zh-CN" altLang="en-US" dirty="0"/>
              <a:t>分支限界法关键技术</a:t>
            </a:r>
          </a:p>
        </p:txBody>
      </p:sp>
      <p:sp>
        <p:nvSpPr>
          <p:cNvPr id="3" name="内容占位符 2">
            <a:extLst>
              <a:ext uri="{FF2B5EF4-FFF2-40B4-BE49-F238E27FC236}">
                <a16:creationId xmlns:a16="http://schemas.microsoft.com/office/drawing/2014/main" id="{37890B42-3599-45FA-8104-D6153C329545}"/>
              </a:ext>
            </a:extLst>
          </p:cNvPr>
          <p:cNvSpPr>
            <a:spLocks noGrp="1"/>
          </p:cNvSpPr>
          <p:nvPr>
            <p:ph idx="1"/>
          </p:nvPr>
        </p:nvSpPr>
        <p:spPr/>
        <p:txBody>
          <a:bodyPr>
            <a:normAutofit lnSpcReduction="10000"/>
          </a:bodyPr>
          <a:lstStyle/>
          <a:p>
            <a:r>
              <a:rPr lang="en-US" altLang="zh-CN" sz="2400" baseline="0" dirty="0"/>
              <a:t>3. </a:t>
            </a:r>
            <a:r>
              <a:rPr lang="zh-CN" altLang="en-US" sz="2400" baseline="0" dirty="0">
                <a:latin typeface="+mn-ea"/>
                <a:ea typeface="+mn-ea"/>
              </a:rPr>
              <a:t>确定、记录最优解中的各个分量</a:t>
            </a:r>
            <a:endParaRPr lang="en-US" altLang="zh-CN" sz="2400" baseline="0" dirty="0">
              <a:latin typeface="+mn-ea"/>
              <a:ea typeface="+mn-ea"/>
            </a:endParaRPr>
          </a:p>
          <a:p>
            <a:pPr lvl="1"/>
            <a:r>
              <a:rPr lang="zh-CN" altLang="en-US" baseline="0" dirty="0">
                <a:latin typeface="+mn-ea"/>
                <a:ea typeface="+mn-ea"/>
              </a:rPr>
              <a:t>对解空间树中的结点处理是根据结点的</a:t>
            </a:r>
            <a:r>
              <a:rPr lang="en-US" altLang="zh-CN" baseline="0" dirty="0">
                <a:latin typeface="+mn-ea"/>
                <a:ea typeface="+mn-ea"/>
              </a:rPr>
              <a:t>bound</a:t>
            </a:r>
            <a:r>
              <a:rPr lang="zh-CN" altLang="en-US" baseline="0" dirty="0">
                <a:latin typeface="+mn-ea"/>
                <a:ea typeface="+mn-ea"/>
              </a:rPr>
              <a:t>值进行的，有可能是跳跃式的，回溯也不是单纯沿着双亲结点一层层向上回溯。因此，当在某个叶结点上搜索到全局最优值时，有可能无法得到组成该最优解的各个分量</a:t>
            </a:r>
            <a:endParaRPr lang="en-US" altLang="zh-CN" baseline="0" dirty="0">
              <a:latin typeface="+mn-ea"/>
              <a:ea typeface="+mn-ea"/>
            </a:endParaRPr>
          </a:p>
          <a:p>
            <a:pPr lvl="1"/>
            <a:r>
              <a:rPr lang="zh-CN" altLang="en-US" sz="2400" baseline="0" dirty="0">
                <a:latin typeface="+mn-ea"/>
                <a:ea typeface="+mn-ea"/>
              </a:rPr>
              <a:t>为此，采用下述处理方法</a:t>
            </a:r>
            <a:endParaRPr lang="en-US" altLang="zh-CN" sz="2400" baseline="0" dirty="0">
              <a:latin typeface="+mn-ea"/>
              <a:ea typeface="+mn-ea"/>
            </a:endParaRPr>
          </a:p>
          <a:p>
            <a:pPr lvl="2"/>
            <a:r>
              <a:rPr lang="zh-CN" altLang="en-US" baseline="0" dirty="0">
                <a:latin typeface="+mn-ea"/>
                <a:ea typeface="+mn-ea"/>
              </a:rPr>
              <a:t>对每个扩展结点，保存从根结点到该结点的路径</a:t>
            </a:r>
            <a:endParaRPr lang="en-US" altLang="zh-CN" baseline="0" dirty="0">
              <a:latin typeface="+mn-ea"/>
              <a:ea typeface="+mn-ea"/>
            </a:endParaRPr>
          </a:p>
          <a:p>
            <a:pPr eaLnBrk="1" hangingPunct="1">
              <a:lnSpc>
                <a:spcPct val="120000"/>
              </a:lnSpc>
              <a:spcBef>
                <a:spcPct val="0"/>
              </a:spcBef>
              <a:buFontTx/>
              <a:buNone/>
            </a:pPr>
            <a:r>
              <a:rPr lang="en-US" altLang="zh-CN" sz="2400" baseline="0" dirty="0">
                <a:latin typeface="+mn-ea"/>
                <a:ea typeface="+mn-ea"/>
              </a:rPr>
              <a:t>          </a:t>
            </a:r>
            <a:r>
              <a:rPr lang="zh-CN" altLang="en-US" sz="2400" baseline="0" dirty="0">
                <a:latin typeface="+mn-ea"/>
                <a:ea typeface="+mn-ea"/>
              </a:rPr>
              <a:t>较大的</a:t>
            </a:r>
            <a:r>
              <a:rPr lang="zh-CN" altLang="en-US" sz="2400" b="1" baseline="0" dirty="0">
                <a:solidFill>
                  <a:srgbClr val="FF0000"/>
                </a:solidFill>
                <a:latin typeface="+mn-ea"/>
                <a:ea typeface="+mn-ea"/>
              </a:rPr>
              <a:t>空间复杂性！</a:t>
            </a:r>
          </a:p>
          <a:p>
            <a:pPr lvl="2">
              <a:lnSpc>
                <a:spcPct val="130000"/>
              </a:lnSpc>
            </a:pPr>
            <a:r>
              <a:rPr lang="zh-CN" altLang="en-US" dirty="0">
                <a:latin typeface="+mn-ea"/>
                <a:ea typeface="+mn-ea"/>
              </a:rPr>
              <a:t>在搜索过程中，构建搜索经过的树结构。当求得最优解后，从叶结点回溯到根结点，得到最优解各个分量</a:t>
            </a:r>
            <a:endParaRPr lang="en-US" altLang="zh-CN" sz="2400" baseline="0" dirty="0"/>
          </a:p>
          <a:p>
            <a:pPr lvl="1">
              <a:lnSpc>
                <a:spcPct val="130000"/>
              </a:lnSpc>
            </a:pPr>
            <a:r>
              <a:rPr lang="zh-CN" altLang="en-US" dirty="0">
                <a:latin typeface="+mn-ea"/>
                <a:ea typeface="+mn-ea"/>
              </a:rPr>
              <a:t>问题：用于存储搜索树的存储空间可能会很大，增大了算法空间复杂性</a:t>
            </a:r>
            <a:endParaRPr lang="en-US" altLang="zh-CN" dirty="0">
              <a:latin typeface="+mn-ea"/>
              <a:ea typeface="+mn-ea"/>
            </a:endParaRPr>
          </a:p>
          <a:p>
            <a:pPr lvl="2">
              <a:lnSpc>
                <a:spcPct val="130000"/>
              </a:lnSpc>
            </a:pPr>
            <a:r>
              <a:rPr lang="zh-CN" altLang="en-US" baseline="0" dirty="0">
                <a:latin typeface="+mn-ea"/>
                <a:ea typeface="+mn-ea"/>
              </a:rPr>
              <a:t>以空间换时间，速度较回溯法快</a:t>
            </a:r>
            <a:endParaRPr lang="zh-CN" altLang="en-US" dirty="0"/>
          </a:p>
        </p:txBody>
      </p:sp>
      <p:sp>
        <p:nvSpPr>
          <p:cNvPr id="4" name="日期占位符 3">
            <a:extLst>
              <a:ext uri="{FF2B5EF4-FFF2-40B4-BE49-F238E27FC236}">
                <a16:creationId xmlns:a16="http://schemas.microsoft.com/office/drawing/2014/main" id="{4462F5CB-4C90-432C-BBC3-439BEB080554}"/>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6E5F610A-987D-467D-B202-5945A7DA6B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1B6A1E-CC60-4699-86EB-5AFEFC26EC05}"/>
              </a:ext>
            </a:extLst>
          </p:cNvPr>
          <p:cNvSpPr>
            <a:spLocks noGrp="1"/>
          </p:cNvSpPr>
          <p:nvPr>
            <p:ph type="sldNum" sz="quarter" idx="12"/>
          </p:nvPr>
        </p:nvSpPr>
        <p:spPr/>
        <p:txBody>
          <a:bodyPr/>
          <a:lstStyle/>
          <a:p>
            <a:fld id="{EEA58A3B-43CE-4AA0-90B5-EB47AFAFEB34}" type="slidenum">
              <a:rPr lang="zh-CN" altLang="en-US" smtClean="0"/>
              <a:pPr/>
              <a:t>32</a:t>
            </a:fld>
            <a:endParaRPr lang="zh-CN" altLang="en-US" dirty="0"/>
          </a:p>
        </p:txBody>
      </p:sp>
    </p:spTree>
    <p:extLst>
      <p:ext uri="{BB962C8B-B14F-4D97-AF65-F5344CB8AC3E}">
        <p14:creationId xmlns:p14="http://schemas.microsoft.com/office/powerpoint/2010/main" val="168335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99DE240-29C3-4657-99FC-92AE921A0556}"/>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5529521B-AAFE-435C-9125-CACE6F58841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73318B97-CCB6-4F30-AE0C-D18B77C90B04}"/>
              </a:ext>
            </a:extLst>
          </p:cNvPr>
          <p:cNvSpPr>
            <a:spLocks noGrp="1"/>
          </p:cNvSpPr>
          <p:nvPr>
            <p:ph type="sldNum" sz="quarter" idx="12"/>
          </p:nvPr>
        </p:nvSpPr>
        <p:spPr/>
        <p:txBody>
          <a:bodyPr/>
          <a:lstStyle/>
          <a:p>
            <a:fld id="{EEA58A3B-43CE-4AA0-90B5-EB47AFAFEB34}" type="slidenum">
              <a:rPr lang="zh-CN" altLang="en-US" smtClean="0"/>
              <a:pPr/>
              <a:t>33</a:t>
            </a:fld>
            <a:endParaRPr lang="zh-CN" altLang="en-US" dirty="0"/>
          </a:p>
        </p:txBody>
      </p:sp>
      <p:sp>
        <p:nvSpPr>
          <p:cNvPr id="6" name="Oval 5">
            <a:extLst>
              <a:ext uri="{FF2B5EF4-FFF2-40B4-BE49-F238E27FC236}">
                <a16:creationId xmlns:a16="http://schemas.microsoft.com/office/drawing/2014/main" id="{8461B7D5-F44A-4FA2-9FA9-1D082A72CAD1}"/>
              </a:ext>
            </a:extLst>
          </p:cNvPr>
          <p:cNvSpPr>
            <a:spLocks noChangeArrowheads="1"/>
          </p:cNvSpPr>
          <p:nvPr/>
        </p:nvSpPr>
        <p:spPr bwMode="auto">
          <a:xfrm>
            <a:off x="5759993" y="3642890"/>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B</a:t>
            </a:r>
          </a:p>
        </p:txBody>
      </p:sp>
      <p:sp>
        <p:nvSpPr>
          <p:cNvPr id="7" name="Oval 6">
            <a:extLst>
              <a:ext uri="{FF2B5EF4-FFF2-40B4-BE49-F238E27FC236}">
                <a16:creationId xmlns:a16="http://schemas.microsoft.com/office/drawing/2014/main" id="{8EC47876-CC2A-4FD3-927E-4D6063B80EF2}"/>
              </a:ext>
            </a:extLst>
          </p:cNvPr>
          <p:cNvSpPr>
            <a:spLocks noChangeArrowheads="1"/>
          </p:cNvSpPr>
          <p:nvPr/>
        </p:nvSpPr>
        <p:spPr bwMode="auto">
          <a:xfrm>
            <a:off x="3910555" y="4504903"/>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C</a:t>
            </a:r>
          </a:p>
        </p:txBody>
      </p:sp>
      <p:sp>
        <p:nvSpPr>
          <p:cNvPr id="8" name="Oval 7">
            <a:extLst>
              <a:ext uri="{FF2B5EF4-FFF2-40B4-BE49-F238E27FC236}">
                <a16:creationId xmlns:a16="http://schemas.microsoft.com/office/drawing/2014/main" id="{65BE1E34-DE91-419B-A378-4F23F169B811}"/>
              </a:ext>
            </a:extLst>
          </p:cNvPr>
          <p:cNvSpPr>
            <a:spLocks noChangeArrowheads="1"/>
          </p:cNvSpPr>
          <p:nvPr/>
        </p:nvSpPr>
        <p:spPr bwMode="auto">
          <a:xfrm>
            <a:off x="3161255" y="5422478"/>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F</a:t>
            </a:r>
          </a:p>
        </p:txBody>
      </p:sp>
      <p:sp>
        <p:nvSpPr>
          <p:cNvPr id="9" name="Oval 8">
            <a:extLst>
              <a:ext uri="{FF2B5EF4-FFF2-40B4-BE49-F238E27FC236}">
                <a16:creationId xmlns:a16="http://schemas.microsoft.com/office/drawing/2014/main" id="{4115E873-CE32-4745-AC4F-4B0B9C146AD5}"/>
              </a:ext>
            </a:extLst>
          </p:cNvPr>
          <p:cNvSpPr>
            <a:spLocks noChangeArrowheads="1"/>
          </p:cNvSpPr>
          <p:nvPr/>
        </p:nvSpPr>
        <p:spPr bwMode="auto">
          <a:xfrm>
            <a:off x="5971130" y="4543003"/>
            <a:ext cx="479425" cy="5302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D</a:t>
            </a:r>
          </a:p>
        </p:txBody>
      </p:sp>
      <p:sp>
        <p:nvSpPr>
          <p:cNvPr id="10" name="Oval 9">
            <a:extLst>
              <a:ext uri="{FF2B5EF4-FFF2-40B4-BE49-F238E27FC236}">
                <a16:creationId xmlns:a16="http://schemas.microsoft.com/office/drawing/2014/main" id="{53F0AAF2-2C5B-473E-A8BC-9D44786FB8F1}"/>
              </a:ext>
            </a:extLst>
          </p:cNvPr>
          <p:cNvSpPr>
            <a:spLocks noChangeArrowheads="1"/>
          </p:cNvSpPr>
          <p:nvPr/>
        </p:nvSpPr>
        <p:spPr bwMode="auto">
          <a:xfrm>
            <a:off x="3139030" y="6286078"/>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L</a:t>
            </a:r>
          </a:p>
        </p:txBody>
      </p:sp>
      <p:sp>
        <p:nvSpPr>
          <p:cNvPr id="11" name="Line 10">
            <a:extLst>
              <a:ext uri="{FF2B5EF4-FFF2-40B4-BE49-F238E27FC236}">
                <a16:creationId xmlns:a16="http://schemas.microsoft.com/office/drawing/2014/main" id="{2B37ED6F-F2E0-46AE-BBF7-54F50A537139}"/>
              </a:ext>
            </a:extLst>
          </p:cNvPr>
          <p:cNvSpPr>
            <a:spLocks noChangeShapeType="1"/>
          </p:cNvSpPr>
          <p:nvPr/>
        </p:nvSpPr>
        <p:spPr bwMode="auto">
          <a:xfrm flipH="1">
            <a:off x="4329655" y="4039765"/>
            <a:ext cx="1503363" cy="5921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1">
            <a:extLst>
              <a:ext uri="{FF2B5EF4-FFF2-40B4-BE49-F238E27FC236}">
                <a16:creationId xmlns:a16="http://schemas.microsoft.com/office/drawing/2014/main" id="{F05A5987-BC0D-415C-ABCE-C5016B51558D}"/>
              </a:ext>
            </a:extLst>
          </p:cNvPr>
          <p:cNvSpPr>
            <a:spLocks noChangeShapeType="1"/>
          </p:cNvSpPr>
          <p:nvPr/>
        </p:nvSpPr>
        <p:spPr bwMode="auto">
          <a:xfrm>
            <a:off x="6223543" y="3976265"/>
            <a:ext cx="1835150" cy="63817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2">
            <a:extLst>
              <a:ext uri="{FF2B5EF4-FFF2-40B4-BE49-F238E27FC236}">
                <a16:creationId xmlns:a16="http://schemas.microsoft.com/office/drawing/2014/main" id="{7D8B2550-B3B5-42E8-B586-7ECBB1A8C1D4}"/>
              </a:ext>
            </a:extLst>
          </p:cNvPr>
          <p:cNvSpPr>
            <a:spLocks noChangeShapeType="1"/>
          </p:cNvSpPr>
          <p:nvPr/>
        </p:nvSpPr>
        <p:spPr bwMode="auto">
          <a:xfrm flipH="1">
            <a:off x="3507330" y="4947815"/>
            <a:ext cx="520700" cy="5381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3">
            <a:extLst>
              <a:ext uri="{FF2B5EF4-FFF2-40B4-BE49-F238E27FC236}">
                <a16:creationId xmlns:a16="http://schemas.microsoft.com/office/drawing/2014/main" id="{21D2C777-6910-4C21-BA3D-A9C36C14020D}"/>
              </a:ext>
            </a:extLst>
          </p:cNvPr>
          <p:cNvSpPr>
            <a:spLocks noChangeShapeType="1"/>
          </p:cNvSpPr>
          <p:nvPr/>
        </p:nvSpPr>
        <p:spPr bwMode="auto">
          <a:xfrm>
            <a:off x="3393030" y="5865390"/>
            <a:ext cx="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Text Box 14">
            <a:extLst>
              <a:ext uri="{FF2B5EF4-FFF2-40B4-BE49-F238E27FC236}">
                <a16:creationId xmlns:a16="http://schemas.microsoft.com/office/drawing/2014/main" id="{95F34088-60C1-4360-A44B-CA0C7061F54F}"/>
              </a:ext>
            </a:extLst>
          </p:cNvPr>
          <p:cNvSpPr txBox="1">
            <a:spLocks noChangeArrowheads="1"/>
          </p:cNvSpPr>
          <p:nvPr/>
        </p:nvSpPr>
        <p:spPr bwMode="auto">
          <a:xfrm>
            <a:off x="5010693" y="4031828"/>
            <a:ext cx="2905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16" name="Text Box 15">
            <a:extLst>
              <a:ext uri="{FF2B5EF4-FFF2-40B4-BE49-F238E27FC236}">
                <a16:creationId xmlns:a16="http://schemas.microsoft.com/office/drawing/2014/main" id="{B841FD0D-085F-449C-8937-966ECDF299E3}"/>
              </a:ext>
            </a:extLst>
          </p:cNvPr>
          <p:cNvSpPr txBox="1">
            <a:spLocks noChangeArrowheads="1"/>
          </p:cNvSpPr>
          <p:nvPr/>
        </p:nvSpPr>
        <p:spPr bwMode="auto">
          <a:xfrm>
            <a:off x="3508918" y="5000203"/>
            <a:ext cx="311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7" name="Text Box 16">
            <a:extLst>
              <a:ext uri="{FF2B5EF4-FFF2-40B4-BE49-F238E27FC236}">
                <a16:creationId xmlns:a16="http://schemas.microsoft.com/office/drawing/2014/main" id="{D75614D5-291B-4576-AAD1-EE384FDDEC26}"/>
              </a:ext>
            </a:extLst>
          </p:cNvPr>
          <p:cNvSpPr txBox="1">
            <a:spLocks noChangeArrowheads="1"/>
          </p:cNvSpPr>
          <p:nvPr/>
        </p:nvSpPr>
        <p:spPr bwMode="auto">
          <a:xfrm>
            <a:off x="3162843" y="602731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8" name="Text Box 17">
            <a:extLst>
              <a:ext uri="{FF2B5EF4-FFF2-40B4-BE49-F238E27FC236}">
                <a16:creationId xmlns:a16="http://schemas.microsoft.com/office/drawing/2014/main" id="{87A54F46-61E5-43AB-93C8-F7EFA6576C3B}"/>
              </a:ext>
            </a:extLst>
          </p:cNvPr>
          <p:cNvSpPr txBox="1">
            <a:spLocks noChangeArrowheads="1"/>
          </p:cNvSpPr>
          <p:nvPr/>
        </p:nvSpPr>
        <p:spPr bwMode="auto">
          <a:xfrm>
            <a:off x="7261768" y="408580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9" name="Oval 18">
            <a:extLst>
              <a:ext uri="{FF2B5EF4-FFF2-40B4-BE49-F238E27FC236}">
                <a16:creationId xmlns:a16="http://schemas.microsoft.com/office/drawing/2014/main" id="{88F6B786-857C-40E6-8C04-B3432A11B87F}"/>
              </a:ext>
            </a:extLst>
          </p:cNvPr>
          <p:cNvSpPr>
            <a:spLocks noChangeArrowheads="1"/>
          </p:cNvSpPr>
          <p:nvPr/>
        </p:nvSpPr>
        <p:spPr bwMode="auto">
          <a:xfrm>
            <a:off x="5763168" y="2887240"/>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A</a:t>
            </a:r>
          </a:p>
        </p:txBody>
      </p:sp>
      <p:sp>
        <p:nvSpPr>
          <p:cNvPr id="20" name="Line 19">
            <a:extLst>
              <a:ext uri="{FF2B5EF4-FFF2-40B4-BE49-F238E27FC236}">
                <a16:creationId xmlns:a16="http://schemas.microsoft.com/office/drawing/2014/main" id="{B6C32076-0CAF-4396-9FC0-4376C5726364}"/>
              </a:ext>
            </a:extLst>
          </p:cNvPr>
          <p:cNvSpPr>
            <a:spLocks noChangeShapeType="1"/>
          </p:cNvSpPr>
          <p:nvPr/>
        </p:nvSpPr>
        <p:spPr bwMode="auto">
          <a:xfrm>
            <a:off x="5983830" y="3373015"/>
            <a:ext cx="9525" cy="3349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 name="Text Box 20">
            <a:extLst>
              <a:ext uri="{FF2B5EF4-FFF2-40B4-BE49-F238E27FC236}">
                <a16:creationId xmlns:a16="http://schemas.microsoft.com/office/drawing/2014/main" id="{19FD3D35-7961-4540-8AEE-E81A3ABD90E8}"/>
              </a:ext>
            </a:extLst>
          </p:cNvPr>
          <p:cNvSpPr txBox="1">
            <a:spLocks noChangeArrowheads="1"/>
          </p:cNvSpPr>
          <p:nvPr/>
        </p:nvSpPr>
        <p:spPr bwMode="auto">
          <a:xfrm>
            <a:off x="5575843" y="34349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22" name="Line 21">
            <a:extLst>
              <a:ext uri="{FF2B5EF4-FFF2-40B4-BE49-F238E27FC236}">
                <a16:creationId xmlns:a16="http://schemas.microsoft.com/office/drawing/2014/main" id="{1A751BEC-7211-43DA-9120-7170E6C300F1}"/>
              </a:ext>
            </a:extLst>
          </p:cNvPr>
          <p:cNvSpPr>
            <a:spLocks noChangeShapeType="1"/>
          </p:cNvSpPr>
          <p:nvPr/>
        </p:nvSpPr>
        <p:spPr bwMode="auto">
          <a:xfrm>
            <a:off x="4259805" y="4947815"/>
            <a:ext cx="173038" cy="5397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Text Box 22">
            <a:extLst>
              <a:ext uri="{FF2B5EF4-FFF2-40B4-BE49-F238E27FC236}">
                <a16:creationId xmlns:a16="http://schemas.microsoft.com/office/drawing/2014/main" id="{3A52A9AF-E367-4462-9B21-2AF652C98DB0}"/>
              </a:ext>
            </a:extLst>
          </p:cNvPr>
          <p:cNvSpPr txBox="1">
            <a:spLocks noChangeArrowheads="1"/>
          </p:cNvSpPr>
          <p:nvPr/>
        </p:nvSpPr>
        <p:spPr bwMode="auto">
          <a:xfrm>
            <a:off x="4356643" y="50732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4" name="Oval 23">
            <a:extLst>
              <a:ext uri="{FF2B5EF4-FFF2-40B4-BE49-F238E27FC236}">
                <a16:creationId xmlns:a16="http://schemas.microsoft.com/office/drawing/2014/main" id="{5B394986-2D15-4B6E-8378-E95E1C0A494D}"/>
              </a:ext>
            </a:extLst>
          </p:cNvPr>
          <p:cNvSpPr>
            <a:spLocks noChangeArrowheads="1"/>
          </p:cNvSpPr>
          <p:nvPr/>
        </p:nvSpPr>
        <p:spPr bwMode="auto">
          <a:xfrm>
            <a:off x="4199480" y="5408190"/>
            <a:ext cx="479425" cy="5302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G</a:t>
            </a:r>
          </a:p>
        </p:txBody>
      </p:sp>
      <p:sp>
        <p:nvSpPr>
          <p:cNvPr id="25" name="Line 24">
            <a:extLst>
              <a:ext uri="{FF2B5EF4-FFF2-40B4-BE49-F238E27FC236}">
                <a16:creationId xmlns:a16="http://schemas.microsoft.com/office/drawing/2014/main" id="{EEF35A8F-D3FA-4119-B729-958B1646DF0E}"/>
              </a:ext>
            </a:extLst>
          </p:cNvPr>
          <p:cNvSpPr>
            <a:spLocks noChangeShapeType="1"/>
          </p:cNvSpPr>
          <p:nvPr/>
        </p:nvSpPr>
        <p:spPr bwMode="auto">
          <a:xfrm>
            <a:off x="6050505" y="4085803"/>
            <a:ext cx="174625" cy="48418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Text Box 25">
            <a:extLst>
              <a:ext uri="{FF2B5EF4-FFF2-40B4-BE49-F238E27FC236}">
                <a16:creationId xmlns:a16="http://schemas.microsoft.com/office/drawing/2014/main" id="{95E15557-097A-4456-9031-FED27E67C4B0}"/>
              </a:ext>
            </a:extLst>
          </p:cNvPr>
          <p:cNvSpPr txBox="1">
            <a:spLocks noChangeArrowheads="1"/>
          </p:cNvSpPr>
          <p:nvPr/>
        </p:nvSpPr>
        <p:spPr bwMode="auto">
          <a:xfrm>
            <a:off x="6150518" y="415406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27" name="Rectangle 26">
            <a:extLst>
              <a:ext uri="{FF2B5EF4-FFF2-40B4-BE49-F238E27FC236}">
                <a16:creationId xmlns:a16="http://schemas.microsoft.com/office/drawing/2014/main" id="{4FC5AE2E-3B3F-48F8-B168-4886B612EECD}"/>
              </a:ext>
            </a:extLst>
          </p:cNvPr>
          <p:cNvSpPr>
            <a:spLocks noChangeArrowheads="1"/>
          </p:cNvSpPr>
          <p:nvPr/>
        </p:nvSpPr>
        <p:spPr bwMode="auto">
          <a:xfrm>
            <a:off x="7842793" y="4614440"/>
            <a:ext cx="512762" cy="373063"/>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baseline="0"/>
              <a:t>E</a:t>
            </a:r>
          </a:p>
        </p:txBody>
      </p:sp>
      <p:sp>
        <p:nvSpPr>
          <p:cNvPr id="28" name="Oval 27">
            <a:extLst>
              <a:ext uri="{FF2B5EF4-FFF2-40B4-BE49-F238E27FC236}">
                <a16:creationId xmlns:a16="http://schemas.microsoft.com/office/drawing/2014/main" id="{D64E8A5D-6E93-4F7A-8350-22C3DF3C1269}"/>
              </a:ext>
            </a:extLst>
          </p:cNvPr>
          <p:cNvSpPr>
            <a:spLocks noChangeArrowheads="1"/>
          </p:cNvSpPr>
          <p:nvPr/>
        </p:nvSpPr>
        <p:spPr bwMode="auto">
          <a:xfrm>
            <a:off x="4332830" y="6430540"/>
            <a:ext cx="203200" cy="18415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9" name="Line 28">
            <a:extLst>
              <a:ext uri="{FF2B5EF4-FFF2-40B4-BE49-F238E27FC236}">
                <a16:creationId xmlns:a16="http://schemas.microsoft.com/office/drawing/2014/main" id="{9268811E-DF7D-41CB-93EF-80739C6DBFE5}"/>
              </a:ext>
            </a:extLst>
          </p:cNvPr>
          <p:cNvSpPr>
            <a:spLocks noChangeShapeType="1"/>
          </p:cNvSpPr>
          <p:nvPr/>
        </p:nvSpPr>
        <p:spPr bwMode="auto">
          <a:xfrm flipH="1">
            <a:off x="4469355" y="5876503"/>
            <a:ext cx="0" cy="55403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Oval 29">
            <a:extLst>
              <a:ext uri="{FF2B5EF4-FFF2-40B4-BE49-F238E27FC236}">
                <a16:creationId xmlns:a16="http://schemas.microsoft.com/office/drawing/2014/main" id="{6A122EF8-995C-4595-AF9B-A81BADEF7B81}"/>
              </a:ext>
            </a:extLst>
          </p:cNvPr>
          <p:cNvSpPr>
            <a:spLocks noChangeArrowheads="1"/>
          </p:cNvSpPr>
          <p:nvPr/>
        </p:nvSpPr>
        <p:spPr bwMode="auto">
          <a:xfrm>
            <a:off x="5785393" y="5666953"/>
            <a:ext cx="203200" cy="18415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 name="Line 30">
            <a:extLst>
              <a:ext uri="{FF2B5EF4-FFF2-40B4-BE49-F238E27FC236}">
                <a16:creationId xmlns:a16="http://schemas.microsoft.com/office/drawing/2014/main" id="{358678E9-4D38-4465-BBFA-9136FD929CD2}"/>
              </a:ext>
            </a:extLst>
          </p:cNvPr>
          <p:cNvSpPr>
            <a:spLocks noChangeShapeType="1"/>
          </p:cNvSpPr>
          <p:nvPr/>
        </p:nvSpPr>
        <p:spPr bwMode="auto">
          <a:xfrm flipH="1">
            <a:off x="5920330" y="4990678"/>
            <a:ext cx="203200" cy="67627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Oval 31">
            <a:extLst>
              <a:ext uri="{FF2B5EF4-FFF2-40B4-BE49-F238E27FC236}">
                <a16:creationId xmlns:a16="http://schemas.microsoft.com/office/drawing/2014/main" id="{7DEB5E0E-C030-4A03-AAD8-ADB9BD2D7C49}"/>
              </a:ext>
            </a:extLst>
          </p:cNvPr>
          <p:cNvSpPr>
            <a:spLocks noChangeArrowheads="1"/>
          </p:cNvSpPr>
          <p:nvPr/>
        </p:nvSpPr>
        <p:spPr bwMode="auto">
          <a:xfrm>
            <a:off x="6461668" y="5666953"/>
            <a:ext cx="203200" cy="18415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3" name="Line 32">
            <a:extLst>
              <a:ext uri="{FF2B5EF4-FFF2-40B4-BE49-F238E27FC236}">
                <a16:creationId xmlns:a16="http://schemas.microsoft.com/office/drawing/2014/main" id="{5F30251B-1879-43C5-852A-40263A8B150B}"/>
              </a:ext>
            </a:extLst>
          </p:cNvPr>
          <p:cNvSpPr>
            <a:spLocks noChangeShapeType="1"/>
          </p:cNvSpPr>
          <p:nvPr/>
        </p:nvSpPr>
        <p:spPr bwMode="auto">
          <a:xfrm>
            <a:off x="6326730" y="4990678"/>
            <a:ext cx="271463" cy="67627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 name="Oval 33">
            <a:extLst>
              <a:ext uri="{FF2B5EF4-FFF2-40B4-BE49-F238E27FC236}">
                <a16:creationId xmlns:a16="http://schemas.microsoft.com/office/drawing/2014/main" id="{C52BA66B-A5BD-47B3-9A21-4EE38031D94A}"/>
              </a:ext>
            </a:extLst>
          </p:cNvPr>
          <p:cNvSpPr>
            <a:spLocks noChangeArrowheads="1"/>
          </p:cNvSpPr>
          <p:nvPr/>
        </p:nvSpPr>
        <p:spPr bwMode="auto">
          <a:xfrm>
            <a:off x="7291930" y="5659015"/>
            <a:ext cx="509588" cy="530225"/>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H</a:t>
            </a:r>
          </a:p>
        </p:txBody>
      </p:sp>
      <p:sp>
        <p:nvSpPr>
          <p:cNvPr id="35" name="Oval 34">
            <a:extLst>
              <a:ext uri="{FF2B5EF4-FFF2-40B4-BE49-F238E27FC236}">
                <a16:creationId xmlns:a16="http://schemas.microsoft.com/office/drawing/2014/main" id="{50DF8D69-F146-49CB-82BB-D6B898DBDDF4}"/>
              </a:ext>
            </a:extLst>
          </p:cNvPr>
          <p:cNvSpPr>
            <a:spLocks noChangeArrowheads="1"/>
          </p:cNvSpPr>
          <p:nvPr/>
        </p:nvSpPr>
        <p:spPr bwMode="auto">
          <a:xfrm>
            <a:off x="8444455" y="5659015"/>
            <a:ext cx="509588" cy="530225"/>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I</a:t>
            </a:r>
          </a:p>
        </p:txBody>
      </p:sp>
      <p:sp>
        <p:nvSpPr>
          <p:cNvPr id="36" name="Line 35">
            <a:extLst>
              <a:ext uri="{FF2B5EF4-FFF2-40B4-BE49-F238E27FC236}">
                <a16:creationId xmlns:a16="http://schemas.microsoft.com/office/drawing/2014/main" id="{BC1F4C91-4180-4DA2-B32B-E66AC878C6C3}"/>
              </a:ext>
            </a:extLst>
          </p:cNvPr>
          <p:cNvSpPr>
            <a:spLocks noChangeShapeType="1"/>
          </p:cNvSpPr>
          <p:nvPr/>
        </p:nvSpPr>
        <p:spPr bwMode="auto">
          <a:xfrm flipH="1">
            <a:off x="7580855" y="5011315"/>
            <a:ext cx="431800" cy="64770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 name="Line 36">
            <a:extLst>
              <a:ext uri="{FF2B5EF4-FFF2-40B4-BE49-F238E27FC236}">
                <a16:creationId xmlns:a16="http://schemas.microsoft.com/office/drawing/2014/main" id="{97EFEEE7-1434-44A8-9A26-F07A052ED1CB}"/>
              </a:ext>
            </a:extLst>
          </p:cNvPr>
          <p:cNvSpPr>
            <a:spLocks noChangeShapeType="1"/>
          </p:cNvSpPr>
          <p:nvPr/>
        </p:nvSpPr>
        <p:spPr bwMode="auto">
          <a:xfrm>
            <a:off x="8157118" y="5011315"/>
            <a:ext cx="503237" cy="64770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8" name="Text Box 37">
            <a:extLst>
              <a:ext uri="{FF2B5EF4-FFF2-40B4-BE49-F238E27FC236}">
                <a16:creationId xmlns:a16="http://schemas.microsoft.com/office/drawing/2014/main" id="{9B51800D-0A85-4700-91B9-D81A6AE77640}"/>
              </a:ext>
            </a:extLst>
          </p:cNvPr>
          <p:cNvSpPr txBox="1">
            <a:spLocks noChangeArrowheads="1"/>
          </p:cNvSpPr>
          <p:nvPr/>
        </p:nvSpPr>
        <p:spPr bwMode="auto">
          <a:xfrm>
            <a:off x="7436393" y="522721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39" name="Text Box 38">
            <a:extLst>
              <a:ext uri="{FF2B5EF4-FFF2-40B4-BE49-F238E27FC236}">
                <a16:creationId xmlns:a16="http://schemas.microsoft.com/office/drawing/2014/main" id="{644CD9E5-E5FF-4D89-8578-4BD3B2A05697}"/>
              </a:ext>
            </a:extLst>
          </p:cNvPr>
          <p:cNvSpPr txBox="1">
            <a:spLocks noChangeArrowheads="1"/>
          </p:cNvSpPr>
          <p:nvPr/>
        </p:nvSpPr>
        <p:spPr bwMode="auto">
          <a:xfrm>
            <a:off x="8496843" y="51748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40" name="Freeform 40">
            <a:extLst>
              <a:ext uri="{FF2B5EF4-FFF2-40B4-BE49-F238E27FC236}">
                <a16:creationId xmlns:a16="http://schemas.microsoft.com/office/drawing/2014/main" id="{49779934-3DC1-4690-83AC-C1367E530C86}"/>
              </a:ext>
            </a:extLst>
          </p:cNvPr>
          <p:cNvSpPr>
            <a:spLocks/>
          </p:cNvSpPr>
          <p:nvPr/>
        </p:nvSpPr>
        <p:spPr bwMode="auto">
          <a:xfrm>
            <a:off x="3250155" y="5479628"/>
            <a:ext cx="1355725" cy="1200150"/>
          </a:xfrm>
          <a:custGeom>
            <a:avLst/>
            <a:gdLst>
              <a:gd name="T0" fmla="*/ 0 w 854"/>
              <a:gd name="T1" fmla="*/ 2147483647 h 756"/>
              <a:gd name="T2" fmla="*/ 2147483647 w 854"/>
              <a:gd name="T3" fmla="*/ 2147483647 h 756"/>
              <a:gd name="T4" fmla="*/ 2147483647 w 854"/>
              <a:gd name="T5" fmla="*/ 2147483647 h 756"/>
              <a:gd name="T6" fmla="*/ 2147483647 w 854"/>
              <a:gd name="T7" fmla="*/ 2147483647 h 756"/>
              <a:gd name="T8" fmla="*/ 2147483647 w 854"/>
              <a:gd name="T9" fmla="*/ 2147483647 h 756"/>
              <a:gd name="T10" fmla="*/ 0 60000 65536"/>
              <a:gd name="T11" fmla="*/ 0 60000 65536"/>
              <a:gd name="T12" fmla="*/ 0 60000 65536"/>
              <a:gd name="T13" fmla="*/ 0 60000 65536"/>
              <a:gd name="T14" fmla="*/ 0 60000 65536"/>
              <a:gd name="T15" fmla="*/ 0 w 854"/>
              <a:gd name="T16" fmla="*/ 0 h 756"/>
              <a:gd name="T17" fmla="*/ 854 w 854"/>
              <a:gd name="T18" fmla="*/ 756 h 756"/>
            </a:gdLst>
            <a:ahLst/>
            <a:cxnLst>
              <a:cxn ang="T10">
                <a:pos x="T0" y="T1"/>
              </a:cxn>
              <a:cxn ang="T11">
                <a:pos x="T2" y="T3"/>
              </a:cxn>
              <a:cxn ang="T12">
                <a:pos x="T4" y="T5"/>
              </a:cxn>
              <a:cxn ang="T13">
                <a:pos x="T6" y="T7"/>
              </a:cxn>
              <a:cxn ang="T14">
                <a:pos x="T8" y="T9"/>
              </a:cxn>
            </a:cxnLst>
            <a:rect l="T15" t="T16" r="T17" b="T18"/>
            <a:pathLst>
              <a:path w="854" h="756">
                <a:moveTo>
                  <a:pt x="0" y="30"/>
                </a:moveTo>
                <a:cubicBezTo>
                  <a:pt x="299" y="15"/>
                  <a:pt x="598" y="0"/>
                  <a:pt x="726" y="30"/>
                </a:cubicBezTo>
                <a:cubicBezTo>
                  <a:pt x="854" y="60"/>
                  <a:pt x="847" y="181"/>
                  <a:pt x="771" y="211"/>
                </a:cubicBezTo>
                <a:cubicBezTo>
                  <a:pt x="695" y="241"/>
                  <a:pt x="355" y="120"/>
                  <a:pt x="272" y="211"/>
                </a:cubicBezTo>
                <a:cubicBezTo>
                  <a:pt x="189" y="302"/>
                  <a:pt x="272" y="665"/>
                  <a:pt x="272" y="756"/>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1" name="Freeform 41">
            <a:extLst>
              <a:ext uri="{FF2B5EF4-FFF2-40B4-BE49-F238E27FC236}">
                <a16:creationId xmlns:a16="http://schemas.microsoft.com/office/drawing/2014/main" id="{A676A9EE-F8F8-4B7F-8CF9-B7D11095A190}"/>
              </a:ext>
            </a:extLst>
          </p:cNvPr>
          <p:cNvSpPr>
            <a:spLocks/>
          </p:cNvSpPr>
          <p:nvPr/>
        </p:nvSpPr>
        <p:spPr bwMode="auto">
          <a:xfrm>
            <a:off x="2946943" y="3031703"/>
            <a:ext cx="5676900" cy="2447925"/>
          </a:xfrm>
          <a:custGeom>
            <a:avLst/>
            <a:gdLst>
              <a:gd name="T0" fmla="*/ 2147483647 w 3576"/>
              <a:gd name="T1" fmla="*/ 0 h 1542"/>
              <a:gd name="T2" fmla="*/ 2147483647 w 3576"/>
              <a:gd name="T3" fmla="*/ 2147483647 h 1542"/>
              <a:gd name="T4" fmla="*/ 2147483647 w 3576"/>
              <a:gd name="T5" fmla="*/ 2147483647 h 1542"/>
              <a:gd name="T6" fmla="*/ 2147483647 w 3576"/>
              <a:gd name="T7" fmla="*/ 2147483647 h 1542"/>
              <a:gd name="T8" fmla="*/ 2147483647 w 3576"/>
              <a:gd name="T9" fmla="*/ 2147483647 h 1542"/>
              <a:gd name="T10" fmla="*/ 2147483647 w 3576"/>
              <a:gd name="T11" fmla="*/ 2147483647 h 1542"/>
              <a:gd name="T12" fmla="*/ 2147483647 w 3576"/>
              <a:gd name="T13" fmla="*/ 2147483647 h 1542"/>
              <a:gd name="T14" fmla="*/ 2147483647 w 3576"/>
              <a:gd name="T15" fmla="*/ 2147483647 h 1542"/>
              <a:gd name="T16" fmla="*/ 0 60000 65536"/>
              <a:gd name="T17" fmla="*/ 0 60000 65536"/>
              <a:gd name="T18" fmla="*/ 0 60000 65536"/>
              <a:gd name="T19" fmla="*/ 0 60000 65536"/>
              <a:gd name="T20" fmla="*/ 0 60000 65536"/>
              <a:gd name="T21" fmla="*/ 0 60000 65536"/>
              <a:gd name="T22" fmla="*/ 0 60000 65536"/>
              <a:gd name="T23" fmla="*/ 0 60000 65536"/>
              <a:gd name="T24" fmla="*/ 0 w 3576"/>
              <a:gd name="T25" fmla="*/ 0 h 1542"/>
              <a:gd name="T26" fmla="*/ 3576 w 3576"/>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76" h="1542">
                <a:moveTo>
                  <a:pt x="1702" y="0"/>
                </a:moveTo>
                <a:cubicBezTo>
                  <a:pt x="1758" y="189"/>
                  <a:pt x="1815" y="378"/>
                  <a:pt x="1656" y="544"/>
                </a:cubicBezTo>
                <a:cubicBezTo>
                  <a:pt x="1497" y="710"/>
                  <a:pt x="877" y="900"/>
                  <a:pt x="749" y="998"/>
                </a:cubicBezTo>
                <a:cubicBezTo>
                  <a:pt x="621" y="1096"/>
                  <a:pt x="636" y="1119"/>
                  <a:pt x="885" y="1134"/>
                </a:cubicBezTo>
                <a:cubicBezTo>
                  <a:pt x="1134" y="1149"/>
                  <a:pt x="1845" y="1088"/>
                  <a:pt x="2246" y="1088"/>
                </a:cubicBezTo>
                <a:cubicBezTo>
                  <a:pt x="2647" y="1088"/>
                  <a:pt x="3576" y="1111"/>
                  <a:pt x="3289" y="1134"/>
                </a:cubicBezTo>
                <a:cubicBezTo>
                  <a:pt x="3002" y="1157"/>
                  <a:pt x="1044" y="1156"/>
                  <a:pt x="522" y="1224"/>
                </a:cubicBezTo>
                <a:cubicBezTo>
                  <a:pt x="0" y="1292"/>
                  <a:pt x="219" y="1489"/>
                  <a:pt x="159" y="1542"/>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2" name="Text Box 43">
            <a:extLst>
              <a:ext uri="{FF2B5EF4-FFF2-40B4-BE49-F238E27FC236}">
                <a16:creationId xmlns:a16="http://schemas.microsoft.com/office/drawing/2014/main" id="{271D9373-9A6D-4B92-B28A-646776F202FD}"/>
              </a:ext>
            </a:extLst>
          </p:cNvPr>
          <p:cNvSpPr txBox="1">
            <a:spLocks noChangeArrowheads="1"/>
          </p:cNvSpPr>
          <p:nvPr/>
        </p:nvSpPr>
        <p:spPr bwMode="auto">
          <a:xfrm>
            <a:off x="3599405" y="182366"/>
            <a:ext cx="40538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latin typeface="+mn-lt"/>
                <a:ea typeface="微软雅黑 Light" panose="020B0502040204020203" pitchFamily="34" charset="-122"/>
              </a:rPr>
              <a:t>根据活结点表中各节点具体</a:t>
            </a:r>
            <a:r>
              <a:rPr lang="en-US" altLang="zh-CN" sz="1800" baseline="0" dirty="0">
                <a:latin typeface="+mn-lt"/>
                <a:ea typeface="微软雅黑 Light" panose="020B0502040204020203" pitchFamily="34" charset="-122"/>
              </a:rPr>
              <a:t>bound</a:t>
            </a:r>
            <a:r>
              <a:rPr lang="zh-CN" altLang="en-US" sz="1800" baseline="0" dirty="0">
                <a:latin typeface="+mn-lt"/>
                <a:ea typeface="微软雅黑 Light" panose="020B0502040204020203" pitchFamily="34" charset="-122"/>
              </a:rPr>
              <a:t>值，先处理</a:t>
            </a:r>
            <a:r>
              <a:rPr lang="en-US" altLang="zh-CN" sz="1800" baseline="0" dirty="0">
                <a:latin typeface="+mn-lt"/>
                <a:ea typeface="微软雅黑 Light" panose="020B0502040204020203" pitchFamily="34" charset="-122"/>
              </a:rPr>
              <a:t>D</a:t>
            </a:r>
            <a:r>
              <a:rPr lang="zh-CN" altLang="en-US" sz="1800" baseline="0" dirty="0">
                <a:latin typeface="+mn-lt"/>
                <a:ea typeface="微软雅黑 Light" panose="020B0502040204020203" pitchFamily="34" charset="-122"/>
              </a:rPr>
              <a:t>，后处理</a:t>
            </a:r>
            <a:r>
              <a:rPr lang="en-US" altLang="zh-CN" sz="1800" baseline="0" dirty="0">
                <a:latin typeface="+mn-lt"/>
                <a:ea typeface="微软雅黑 Light" panose="020B0502040204020203" pitchFamily="34" charset="-122"/>
              </a:rPr>
              <a:t>E</a:t>
            </a:r>
            <a:r>
              <a:rPr lang="zh-CN" altLang="en-US" sz="1800" baseline="0" dirty="0">
                <a:latin typeface="+mn-lt"/>
                <a:ea typeface="微软雅黑 Light" panose="020B0502040204020203" pitchFamily="34" charset="-122"/>
              </a:rPr>
              <a:t>，基本符合宽度优先序序</a:t>
            </a:r>
          </a:p>
        </p:txBody>
      </p:sp>
      <p:sp>
        <p:nvSpPr>
          <p:cNvPr id="44" name="Oval 45">
            <a:extLst>
              <a:ext uri="{FF2B5EF4-FFF2-40B4-BE49-F238E27FC236}">
                <a16:creationId xmlns:a16="http://schemas.microsoft.com/office/drawing/2014/main" id="{D3F72273-B84C-4F33-AB23-CAA94C52E626}"/>
              </a:ext>
            </a:extLst>
          </p:cNvPr>
          <p:cNvSpPr>
            <a:spLocks noChangeArrowheads="1"/>
          </p:cNvSpPr>
          <p:nvPr/>
        </p:nvSpPr>
        <p:spPr bwMode="auto">
          <a:xfrm>
            <a:off x="2779130" y="855099"/>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B</a:t>
            </a:r>
          </a:p>
        </p:txBody>
      </p:sp>
      <p:sp>
        <p:nvSpPr>
          <p:cNvPr id="45" name="Oval 46">
            <a:extLst>
              <a:ext uri="{FF2B5EF4-FFF2-40B4-BE49-F238E27FC236}">
                <a16:creationId xmlns:a16="http://schemas.microsoft.com/office/drawing/2014/main" id="{8C50D993-3C5B-44E4-8262-3D9741568296}"/>
              </a:ext>
            </a:extLst>
          </p:cNvPr>
          <p:cNvSpPr>
            <a:spLocks noChangeArrowheads="1"/>
          </p:cNvSpPr>
          <p:nvPr/>
        </p:nvSpPr>
        <p:spPr bwMode="auto">
          <a:xfrm>
            <a:off x="929693" y="1717112"/>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C</a:t>
            </a:r>
          </a:p>
        </p:txBody>
      </p:sp>
      <p:sp>
        <p:nvSpPr>
          <p:cNvPr id="46" name="Oval 47">
            <a:extLst>
              <a:ext uri="{FF2B5EF4-FFF2-40B4-BE49-F238E27FC236}">
                <a16:creationId xmlns:a16="http://schemas.microsoft.com/office/drawing/2014/main" id="{5D57507A-B53E-42CE-AB3D-8D36DB23BDC3}"/>
              </a:ext>
            </a:extLst>
          </p:cNvPr>
          <p:cNvSpPr>
            <a:spLocks noChangeArrowheads="1"/>
          </p:cNvSpPr>
          <p:nvPr/>
        </p:nvSpPr>
        <p:spPr bwMode="auto">
          <a:xfrm>
            <a:off x="180393" y="2634687"/>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F</a:t>
            </a:r>
          </a:p>
        </p:txBody>
      </p:sp>
      <p:sp>
        <p:nvSpPr>
          <p:cNvPr id="47" name="Oval 48">
            <a:extLst>
              <a:ext uri="{FF2B5EF4-FFF2-40B4-BE49-F238E27FC236}">
                <a16:creationId xmlns:a16="http://schemas.microsoft.com/office/drawing/2014/main" id="{8935D75A-7D5E-4B42-BE5F-67EACB511E79}"/>
              </a:ext>
            </a:extLst>
          </p:cNvPr>
          <p:cNvSpPr>
            <a:spLocks noChangeArrowheads="1"/>
          </p:cNvSpPr>
          <p:nvPr/>
        </p:nvSpPr>
        <p:spPr bwMode="auto">
          <a:xfrm>
            <a:off x="5265155" y="1718699"/>
            <a:ext cx="479425" cy="5302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E</a:t>
            </a:r>
          </a:p>
        </p:txBody>
      </p:sp>
      <p:sp>
        <p:nvSpPr>
          <p:cNvPr id="48" name="Oval 49">
            <a:extLst>
              <a:ext uri="{FF2B5EF4-FFF2-40B4-BE49-F238E27FC236}">
                <a16:creationId xmlns:a16="http://schemas.microsoft.com/office/drawing/2014/main" id="{DAD1318A-CC8F-45A1-A4BC-A195DDABDDBA}"/>
              </a:ext>
            </a:extLst>
          </p:cNvPr>
          <p:cNvSpPr>
            <a:spLocks noChangeArrowheads="1"/>
          </p:cNvSpPr>
          <p:nvPr/>
        </p:nvSpPr>
        <p:spPr bwMode="auto">
          <a:xfrm>
            <a:off x="158168" y="3498287"/>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L</a:t>
            </a:r>
          </a:p>
        </p:txBody>
      </p:sp>
      <p:sp>
        <p:nvSpPr>
          <p:cNvPr id="49" name="Line 50">
            <a:extLst>
              <a:ext uri="{FF2B5EF4-FFF2-40B4-BE49-F238E27FC236}">
                <a16:creationId xmlns:a16="http://schemas.microsoft.com/office/drawing/2014/main" id="{1DB01DC9-6701-4C02-BA08-6D7BC9180D69}"/>
              </a:ext>
            </a:extLst>
          </p:cNvPr>
          <p:cNvSpPr>
            <a:spLocks noChangeShapeType="1"/>
          </p:cNvSpPr>
          <p:nvPr/>
        </p:nvSpPr>
        <p:spPr bwMode="auto">
          <a:xfrm flipH="1">
            <a:off x="1348793" y="1251974"/>
            <a:ext cx="1503363" cy="5921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0" name="Line 51">
            <a:extLst>
              <a:ext uri="{FF2B5EF4-FFF2-40B4-BE49-F238E27FC236}">
                <a16:creationId xmlns:a16="http://schemas.microsoft.com/office/drawing/2014/main" id="{27BDA3F3-77B6-4E39-AE40-CB4ABE503E5E}"/>
              </a:ext>
            </a:extLst>
          </p:cNvPr>
          <p:cNvSpPr>
            <a:spLocks noChangeShapeType="1"/>
          </p:cNvSpPr>
          <p:nvPr/>
        </p:nvSpPr>
        <p:spPr bwMode="auto">
          <a:xfrm>
            <a:off x="3242680" y="1188474"/>
            <a:ext cx="2079625"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1" name="Line 52">
            <a:extLst>
              <a:ext uri="{FF2B5EF4-FFF2-40B4-BE49-F238E27FC236}">
                <a16:creationId xmlns:a16="http://schemas.microsoft.com/office/drawing/2014/main" id="{D26F8771-7E15-47BB-B909-FB3202436CDA}"/>
              </a:ext>
            </a:extLst>
          </p:cNvPr>
          <p:cNvSpPr>
            <a:spLocks noChangeShapeType="1"/>
          </p:cNvSpPr>
          <p:nvPr/>
        </p:nvSpPr>
        <p:spPr bwMode="auto">
          <a:xfrm flipH="1">
            <a:off x="526468" y="2160024"/>
            <a:ext cx="520700" cy="5381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2" name="Line 53">
            <a:extLst>
              <a:ext uri="{FF2B5EF4-FFF2-40B4-BE49-F238E27FC236}">
                <a16:creationId xmlns:a16="http://schemas.microsoft.com/office/drawing/2014/main" id="{6411BDF1-89BB-486F-BA76-9F1F814A09E9}"/>
              </a:ext>
            </a:extLst>
          </p:cNvPr>
          <p:cNvSpPr>
            <a:spLocks noChangeShapeType="1"/>
          </p:cNvSpPr>
          <p:nvPr/>
        </p:nvSpPr>
        <p:spPr bwMode="auto">
          <a:xfrm>
            <a:off x="412168" y="3077599"/>
            <a:ext cx="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3" name="Text Box 54">
            <a:extLst>
              <a:ext uri="{FF2B5EF4-FFF2-40B4-BE49-F238E27FC236}">
                <a16:creationId xmlns:a16="http://schemas.microsoft.com/office/drawing/2014/main" id="{247E9114-D2E9-47FA-94A9-230AF09BC653}"/>
              </a:ext>
            </a:extLst>
          </p:cNvPr>
          <p:cNvSpPr txBox="1">
            <a:spLocks noChangeArrowheads="1"/>
          </p:cNvSpPr>
          <p:nvPr/>
        </p:nvSpPr>
        <p:spPr bwMode="auto">
          <a:xfrm>
            <a:off x="2029830" y="1244037"/>
            <a:ext cx="290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54" name="Text Box 55">
            <a:extLst>
              <a:ext uri="{FF2B5EF4-FFF2-40B4-BE49-F238E27FC236}">
                <a16:creationId xmlns:a16="http://schemas.microsoft.com/office/drawing/2014/main" id="{224D85DA-C1A1-43D2-B26D-78640DB5961C}"/>
              </a:ext>
            </a:extLst>
          </p:cNvPr>
          <p:cNvSpPr txBox="1">
            <a:spLocks noChangeArrowheads="1"/>
          </p:cNvSpPr>
          <p:nvPr/>
        </p:nvSpPr>
        <p:spPr bwMode="auto">
          <a:xfrm>
            <a:off x="528055" y="2212412"/>
            <a:ext cx="311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55" name="Text Box 56">
            <a:extLst>
              <a:ext uri="{FF2B5EF4-FFF2-40B4-BE49-F238E27FC236}">
                <a16:creationId xmlns:a16="http://schemas.microsoft.com/office/drawing/2014/main" id="{785D1D93-33B4-4C45-8172-4CC49714698F}"/>
              </a:ext>
            </a:extLst>
          </p:cNvPr>
          <p:cNvSpPr txBox="1">
            <a:spLocks noChangeArrowheads="1"/>
          </p:cNvSpPr>
          <p:nvPr/>
        </p:nvSpPr>
        <p:spPr bwMode="auto">
          <a:xfrm>
            <a:off x="181980" y="323952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56" name="Text Box 57">
            <a:extLst>
              <a:ext uri="{FF2B5EF4-FFF2-40B4-BE49-F238E27FC236}">
                <a16:creationId xmlns:a16="http://schemas.microsoft.com/office/drawing/2014/main" id="{FA13FAC8-5791-43B3-BFB7-B5B34052DC0C}"/>
              </a:ext>
            </a:extLst>
          </p:cNvPr>
          <p:cNvSpPr txBox="1">
            <a:spLocks noChangeArrowheads="1"/>
          </p:cNvSpPr>
          <p:nvPr/>
        </p:nvSpPr>
        <p:spPr bwMode="auto">
          <a:xfrm>
            <a:off x="4280905" y="129801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57" name="Oval 58">
            <a:extLst>
              <a:ext uri="{FF2B5EF4-FFF2-40B4-BE49-F238E27FC236}">
                <a16:creationId xmlns:a16="http://schemas.microsoft.com/office/drawing/2014/main" id="{9C774E2E-EB6C-4517-8DB1-02A9B911EAD5}"/>
              </a:ext>
            </a:extLst>
          </p:cNvPr>
          <p:cNvSpPr>
            <a:spLocks noChangeArrowheads="1"/>
          </p:cNvSpPr>
          <p:nvPr/>
        </p:nvSpPr>
        <p:spPr bwMode="auto">
          <a:xfrm>
            <a:off x="2782305" y="99449"/>
            <a:ext cx="479425" cy="530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Times New Roman" pitchFamily="18" charset="0"/>
              </a:rPr>
              <a:t>A</a:t>
            </a:r>
          </a:p>
        </p:txBody>
      </p:sp>
      <p:sp>
        <p:nvSpPr>
          <p:cNvPr id="58" name="Line 59">
            <a:extLst>
              <a:ext uri="{FF2B5EF4-FFF2-40B4-BE49-F238E27FC236}">
                <a16:creationId xmlns:a16="http://schemas.microsoft.com/office/drawing/2014/main" id="{DCF2C47D-A27A-4403-9B7F-9083ED24E214}"/>
              </a:ext>
            </a:extLst>
          </p:cNvPr>
          <p:cNvSpPr>
            <a:spLocks noChangeShapeType="1"/>
          </p:cNvSpPr>
          <p:nvPr/>
        </p:nvSpPr>
        <p:spPr bwMode="auto">
          <a:xfrm>
            <a:off x="3002968" y="585224"/>
            <a:ext cx="9525" cy="3349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 name="Text Box 60">
            <a:extLst>
              <a:ext uri="{FF2B5EF4-FFF2-40B4-BE49-F238E27FC236}">
                <a16:creationId xmlns:a16="http://schemas.microsoft.com/office/drawing/2014/main" id="{0BFB1453-31EE-4EDC-8B2C-304331A39710}"/>
              </a:ext>
            </a:extLst>
          </p:cNvPr>
          <p:cNvSpPr txBox="1">
            <a:spLocks noChangeArrowheads="1"/>
          </p:cNvSpPr>
          <p:nvPr/>
        </p:nvSpPr>
        <p:spPr bwMode="auto">
          <a:xfrm>
            <a:off x="2594980" y="64713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60" name="Line 61">
            <a:extLst>
              <a:ext uri="{FF2B5EF4-FFF2-40B4-BE49-F238E27FC236}">
                <a16:creationId xmlns:a16="http://schemas.microsoft.com/office/drawing/2014/main" id="{6AE75AAC-4BB0-4DE0-828D-C79AC55A240F}"/>
              </a:ext>
            </a:extLst>
          </p:cNvPr>
          <p:cNvSpPr>
            <a:spLocks noChangeShapeType="1"/>
          </p:cNvSpPr>
          <p:nvPr/>
        </p:nvSpPr>
        <p:spPr bwMode="auto">
          <a:xfrm>
            <a:off x="1278943" y="2160024"/>
            <a:ext cx="173038" cy="5397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 name="Text Box 62">
            <a:extLst>
              <a:ext uri="{FF2B5EF4-FFF2-40B4-BE49-F238E27FC236}">
                <a16:creationId xmlns:a16="http://schemas.microsoft.com/office/drawing/2014/main" id="{9D007DAF-4841-46E5-AD74-5348201D2171}"/>
              </a:ext>
            </a:extLst>
          </p:cNvPr>
          <p:cNvSpPr txBox="1">
            <a:spLocks noChangeArrowheads="1"/>
          </p:cNvSpPr>
          <p:nvPr/>
        </p:nvSpPr>
        <p:spPr bwMode="auto">
          <a:xfrm>
            <a:off x="1375780" y="228543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62" name="Oval 63">
            <a:extLst>
              <a:ext uri="{FF2B5EF4-FFF2-40B4-BE49-F238E27FC236}">
                <a16:creationId xmlns:a16="http://schemas.microsoft.com/office/drawing/2014/main" id="{3FAD0137-E50A-42C3-8015-6751BBCAF23C}"/>
              </a:ext>
            </a:extLst>
          </p:cNvPr>
          <p:cNvSpPr>
            <a:spLocks noChangeArrowheads="1"/>
          </p:cNvSpPr>
          <p:nvPr/>
        </p:nvSpPr>
        <p:spPr bwMode="auto">
          <a:xfrm>
            <a:off x="1218618" y="2620399"/>
            <a:ext cx="479425" cy="530225"/>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G</a:t>
            </a:r>
          </a:p>
        </p:txBody>
      </p:sp>
      <p:sp>
        <p:nvSpPr>
          <p:cNvPr id="63" name="Line 64">
            <a:extLst>
              <a:ext uri="{FF2B5EF4-FFF2-40B4-BE49-F238E27FC236}">
                <a16:creationId xmlns:a16="http://schemas.microsoft.com/office/drawing/2014/main" id="{31A8B04A-844C-41E6-B36E-CCFE1728097B}"/>
              </a:ext>
            </a:extLst>
          </p:cNvPr>
          <p:cNvSpPr>
            <a:spLocks noChangeShapeType="1"/>
          </p:cNvSpPr>
          <p:nvPr/>
        </p:nvSpPr>
        <p:spPr bwMode="auto">
          <a:xfrm>
            <a:off x="3069643" y="1298012"/>
            <a:ext cx="174625" cy="4841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 name="Text Box 65">
            <a:extLst>
              <a:ext uri="{FF2B5EF4-FFF2-40B4-BE49-F238E27FC236}">
                <a16:creationId xmlns:a16="http://schemas.microsoft.com/office/drawing/2014/main" id="{9F9A8A34-874B-47C0-BE5F-7A315B2F2C3C}"/>
              </a:ext>
            </a:extLst>
          </p:cNvPr>
          <p:cNvSpPr txBox="1">
            <a:spLocks noChangeArrowheads="1"/>
          </p:cNvSpPr>
          <p:nvPr/>
        </p:nvSpPr>
        <p:spPr bwMode="auto">
          <a:xfrm>
            <a:off x="3169655" y="136627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65" name="Rectangle 66">
            <a:extLst>
              <a:ext uri="{FF2B5EF4-FFF2-40B4-BE49-F238E27FC236}">
                <a16:creationId xmlns:a16="http://schemas.microsoft.com/office/drawing/2014/main" id="{A0AE8F76-993A-4F3B-8801-4A0F5870344E}"/>
              </a:ext>
            </a:extLst>
          </p:cNvPr>
          <p:cNvSpPr>
            <a:spLocks noChangeArrowheads="1"/>
          </p:cNvSpPr>
          <p:nvPr/>
        </p:nvSpPr>
        <p:spPr bwMode="auto">
          <a:xfrm>
            <a:off x="2979155" y="1769499"/>
            <a:ext cx="512763" cy="373063"/>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1" baseline="0"/>
              <a:t>D</a:t>
            </a:r>
          </a:p>
        </p:txBody>
      </p:sp>
      <p:sp>
        <p:nvSpPr>
          <p:cNvPr id="66" name="Oval 67">
            <a:extLst>
              <a:ext uri="{FF2B5EF4-FFF2-40B4-BE49-F238E27FC236}">
                <a16:creationId xmlns:a16="http://schemas.microsoft.com/office/drawing/2014/main" id="{F75F3902-38E2-4A3A-A05C-32812F2D0362}"/>
              </a:ext>
            </a:extLst>
          </p:cNvPr>
          <p:cNvSpPr>
            <a:spLocks noChangeArrowheads="1"/>
          </p:cNvSpPr>
          <p:nvPr/>
        </p:nvSpPr>
        <p:spPr bwMode="auto">
          <a:xfrm>
            <a:off x="1351968" y="3642749"/>
            <a:ext cx="203200" cy="18415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7" name="Line 68">
            <a:extLst>
              <a:ext uri="{FF2B5EF4-FFF2-40B4-BE49-F238E27FC236}">
                <a16:creationId xmlns:a16="http://schemas.microsoft.com/office/drawing/2014/main" id="{3D57436C-FE15-498B-B386-52847BB5D516}"/>
              </a:ext>
            </a:extLst>
          </p:cNvPr>
          <p:cNvSpPr>
            <a:spLocks noChangeShapeType="1"/>
          </p:cNvSpPr>
          <p:nvPr/>
        </p:nvSpPr>
        <p:spPr bwMode="auto">
          <a:xfrm flipH="1">
            <a:off x="1488493" y="3088712"/>
            <a:ext cx="0" cy="55403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8" name="Oval 69">
            <a:extLst>
              <a:ext uri="{FF2B5EF4-FFF2-40B4-BE49-F238E27FC236}">
                <a16:creationId xmlns:a16="http://schemas.microsoft.com/office/drawing/2014/main" id="{BDACEC79-D266-41A1-85E1-0212D0C17667}"/>
              </a:ext>
            </a:extLst>
          </p:cNvPr>
          <p:cNvSpPr>
            <a:spLocks noChangeArrowheads="1"/>
          </p:cNvSpPr>
          <p:nvPr/>
        </p:nvSpPr>
        <p:spPr bwMode="auto">
          <a:xfrm>
            <a:off x="5072837" y="2617225"/>
            <a:ext cx="203200" cy="18415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69" name="Line 70">
            <a:extLst>
              <a:ext uri="{FF2B5EF4-FFF2-40B4-BE49-F238E27FC236}">
                <a16:creationId xmlns:a16="http://schemas.microsoft.com/office/drawing/2014/main" id="{3DDDAA27-1964-4B43-9558-C24FFC8B9BF5}"/>
              </a:ext>
            </a:extLst>
          </p:cNvPr>
          <p:cNvSpPr>
            <a:spLocks noChangeShapeType="1"/>
          </p:cNvSpPr>
          <p:nvPr/>
        </p:nvSpPr>
        <p:spPr bwMode="auto">
          <a:xfrm flipH="1">
            <a:off x="5167855" y="2212065"/>
            <a:ext cx="231776" cy="42262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70" name="Oval 71">
            <a:extLst>
              <a:ext uri="{FF2B5EF4-FFF2-40B4-BE49-F238E27FC236}">
                <a16:creationId xmlns:a16="http://schemas.microsoft.com/office/drawing/2014/main" id="{0E9341D8-9337-4239-9141-F9A9D0010EC0}"/>
              </a:ext>
            </a:extLst>
          </p:cNvPr>
          <p:cNvSpPr>
            <a:spLocks noChangeArrowheads="1"/>
          </p:cNvSpPr>
          <p:nvPr/>
        </p:nvSpPr>
        <p:spPr bwMode="auto">
          <a:xfrm>
            <a:off x="5818730" y="2622268"/>
            <a:ext cx="203200" cy="18415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71" name="Line 72">
            <a:extLst>
              <a:ext uri="{FF2B5EF4-FFF2-40B4-BE49-F238E27FC236}">
                <a16:creationId xmlns:a16="http://schemas.microsoft.com/office/drawing/2014/main" id="{FDC2EF09-10A8-4FE7-82A1-CE3933EA0F15}"/>
              </a:ext>
            </a:extLst>
          </p:cNvPr>
          <p:cNvSpPr>
            <a:spLocks noChangeShapeType="1"/>
          </p:cNvSpPr>
          <p:nvPr/>
        </p:nvSpPr>
        <p:spPr bwMode="auto">
          <a:xfrm>
            <a:off x="5642980" y="2212412"/>
            <a:ext cx="231776" cy="4434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72" name="Oval 73">
            <a:extLst>
              <a:ext uri="{FF2B5EF4-FFF2-40B4-BE49-F238E27FC236}">
                <a16:creationId xmlns:a16="http://schemas.microsoft.com/office/drawing/2014/main" id="{3B1DCC70-DD29-46E5-A015-65865954C927}"/>
              </a:ext>
            </a:extLst>
          </p:cNvPr>
          <p:cNvSpPr>
            <a:spLocks noChangeArrowheads="1"/>
          </p:cNvSpPr>
          <p:nvPr/>
        </p:nvSpPr>
        <p:spPr bwMode="auto">
          <a:xfrm>
            <a:off x="2428293" y="2814074"/>
            <a:ext cx="509588" cy="530225"/>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H</a:t>
            </a:r>
          </a:p>
        </p:txBody>
      </p:sp>
      <p:sp>
        <p:nvSpPr>
          <p:cNvPr id="73" name="Oval 74">
            <a:extLst>
              <a:ext uri="{FF2B5EF4-FFF2-40B4-BE49-F238E27FC236}">
                <a16:creationId xmlns:a16="http://schemas.microsoft.com/office/drawing/2014/main" id="{09FEFF86-EFFC-4ACD-8DE6-0408D82E147C}"/>
              </a:ext>
            </a:extLst>
          </p:cNvPr>
          <p:cNvSpPr>
            <a:spLocks noChangeArrowheads="1"/>
          </p:cNvSpPr>
          <p:nvPr/>
        </p:nvSpPr>
        <p:spPr bwMode="auto">
          <a:xfrm>
            <a:off x="3580818" y="2814074"/>
            <a:ext cx="509588" cy="530225"/>
          </a:xfrm>
          <a:prstGeom prst="ellipse">
            <a:avLst/>
          </a:prstGeom>
          <a:noFill/>
          <a:ln w="63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Times New Roman" pitchFamily="18" charset="0"/>
              </a:rPr>
              <a:t>I</a:t>
            </a:r>
          </a:p>
        </p:txBody>
      </p:sp>
      <p:sp>
        <p:nvSpPr>
          <p:cNvPr id="74" name="Line 75">
            <a:extLst>
              <a:ext uri="{FF2B5EF4-FFF2-40B4-BE49-F238E27FC236}">
                <a16:creationId xmlns:a16="http://schemas.microsoft.com/office/drawing/2014/main" id="{63F0FDB4-364C-4B6C-B113-1F137A7C6CCF}"/>
              </a:ext>
            </a:extLst>
          </p:cNvPr>
          <p:cNvSpPr>
            <a:spLocks noChangeShapeType="1"/>
          </p:cNvSpPr>
          <p:nvPr/>
        </p:nvSpPr>
        <p:spPr bwMode="auto">
          <a:xfrm flipH="1">
            <a:off x="2717218" y="2166374"/>
            <a:ext cx="431800" cy="64770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5" name="Line 76">
            <a:extLst>
              <a:ext uri="{FF2B5EF4-FFF2-40B4-BE49-F238E27FC236}">
                <a16:creationId xmlns:a16="http://schemas.microsoft.com/office/drawing/2014/main" id="{A9DE1444-20B8-4E7C-A8B2-5DC99D1ED882}"/>
              </a:ext>
            </a:extLst>
          </p:cNvPr>
          <p:cNvSpPr>
            <a:spLocks noChangeShapeType="1"/>
          </p:cNvSpPr>
          <p:nvPr/>
        </p:nvSpPr>
        <p:spPr bwMode="auto">
          <a:xfrm>
            <a:off x="3293480" y="2166374"/>
            <a:ext cx="503238" cy="64770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 name="Text Box 77">
            <a:extLst>
              <a:ext uri="{FF2B5EF4-FFF2-40B4-BE49-F238E27FC236}">
                <a16:creationId xmlns:a16="http://schemas.microsoft.com/office/drawing/2014/main" id="{3AFCCDE8-7D8E-4CF9-8388-64A00C77E513}"/>
              </a:ext>
            </a:extLst>
          </p:cNvPr>
          <p:cNvSpPr txBox="1">
            <a:spLocks noChangeArrowheads="1"/>
          </p:cNvSpPr>
          <p:nvPr/>
        </p:nvSpPr>
        <p:spPr bwMode="auto">
          <a:xfrm>
            <a:off x="2572755" y="238227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77" name="Text Box 78">
            <a:extLst>
              <a:ext uri="{FF2B5EF4-FFF2-40B4-BE49-F238E27FC236}">
                <a16:creationId xmlns:a16="http://schemas.microsoft.com/office/drawing/2014/main" id="{D9BB5101-89AD-4210-A50D-573BAAC0196A}"/>
              </a:ext>
            </a:extLst>
          </p:cNvPr>
          <p:cNvSpPr txBox="1">
            <a:spLocks noChangeArrowheads="1"/>
          </p:cNvSpPr>
          <p:nvPr/>
        </p:nvSpPr>
        <p:spPr bwMode="auto">
          <a:xfrm>
            <a:off x="3633205" y="232988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78" name="Freeform 79">
            <a:extLst>
              <a:ext uri="{FF2B5EF4-FFF2-40B4-BE49-F238E27FC236}">
                <a16:creationId xmlns:a16="http://schemas.microsoft.com/office/drawing/2014/main" id="{92300580-4FC9-4B7C-BFD6-253D9C2A3CDE}"/>
              </a:ext>
            </a:extLst>
          </p:cNvPr>
          <p:cNvSpPr>
            <a:spLocks/>
          </p:cNvSpPr>
          <p:nvPr/>
        </p:nvSpPr>
        <p:spPr bwMode="auto">
          <a:xfrm>
            <a:off x="269293" y="2691837"/>
            <a:ext cx="1355725" cy="1200150"/>
          </a:xfrm>
          <a:custGeom>
            <a:avLst/>
            <a:gdLst>
              <a:gd name="T0" fmla="*/ 0 w 854"/>
              <a:gd name="T1" fmla="*/ 30 h 756"/>
              <a:gd name="T2" fmla="*/ 726 w 854"/>
              <a:gd name="T3" fmla="*/ 30 h 756"/>
              <a:gd name="T4" fmla="*/ 771 w 854"/>
              <a:gd name="T5" fmla="*/ 211 h 756"/>
              <a:gd name="T6" fmla="*/ 272 w 854"/>
              <a:gd name="T7" fmla="*/ 211 h 756"/>
              <a:gd name="T8" fmla="*/ 272 w 854"/>
              <a:gd name="T9" fmla="*/ 756 h 756"/>
              <a:gd name="T10" fmla="*/ 0 60000 65536"/>
              <a:gd name="T11" fmla="*/ 0 60000 65536"/>
              <a:gd name="T12" fmla="*/ 0 60000 65536"/>
              <a:gd name="T13" fmla="*/ 0 60000 65536"/>
              <a:gd name="T14" fmla="*/ 0 60000 65536"/>
              <a:gd name="T15" fmla="*/ 0 w 854"/>
              <a:gd name="T16" fmla="*/ 0 h 756"/>
              <a:gd name="T17" fmla="*/ 854 w 854"/>
              <a:gd name="T18" fmla="*/ 756 h 756"/>
            </a:gdLst>
            <a:ahLst/>
            <a:cxnLst>
              <a:cxn ang="T10">
                <a:pos x="T0" y="T1"/>
              </a:cxn>
              <a:cxn ang="T11">
                <a:pos x="T2" y="T3"/>
              </a:cxn>
              <a:cxn ang="T12">
                <a:pos x="T4" y="T5"/>
              </a:cxn>
              <a:cxn ang="T13">
                <a:pos x="T6" y="T7"/>
              </a:cxn>
              <a:cxn ang="T14">
                <a:pos x="T8" y="T9"/>
              </a:cxn>
            </a:cxnLst>
            <a:rect l="T15" t="T16" r="T17" b="T18"/>
            <a:pathLst>
              <a:path w="854" h="756">
                <a:moveTo>
                  <a:pt x="0" y="30"/>
                </a:moveTo>
                <a:cubicBezTo>
                  <a:pt x="299" y="15"/>
                  <a:pt x="598" y="0"/>
                  <a:pt x="726" y="30"/>
                </a:cubicBezTo>
                <a:cubicBezTo>
                  <a:pt x="854" y="60"/>
                  <a:pt x="847" y="181"/>
                  <a:pt x="771" y="211"/>
                </a:cubicBezTo>
                <a:cubicBezTo>
                  <a:pt x="695" y="241"/>
                  <a:pt x="355" y="120"/>
                  <a:pt x="272" y="211"/>
                </a:cubicBezTo>
                <a:cubicBezTo>
                  <a:pt x="189" y="302"/>
                  <a:pt x="272" y="665"/>
                  <a:pt x="272" y="756"/>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9" name="Freeform 80">
            <a:extLst>
              <a:ext uri="{FF2B5EF4-FFF2-40B4-BE49-F238E27FC236}">
                <a16:creationId xmlns:a16="http://schemas.microsoft.com/office/drawing/2014/main" id="{F8C9510B-ADDA-42E7-9BF1-091C5E2A4C90}"/>
              </a:ext>
            </a:extLst>
          </p:cNvPr>
          <p:cNvSpPr>
            <a:spLocks/>
          </p:cNvSpPr>
          <p:nvPr/>
        </p:nvSpPr>
        <p:spPr bwMode="auto">
          <a:xfrm>
            <a:off x="-33920" y="180412"/>
            <a:ext cx="5676900" cy="2447925"/>
          </a:xfrm>
          <a:custGeom>
            <a:avLst/>
            <a:gdLst>
              <a:gd name="T0" fmla="*/ 1702 w 3576"/>
              <a:gd name="T1" fmla="*/ 0 h 1542"/>
              <a:gd name="T2" fmla="*/ 1656 w 3576"/>
              <a:gd name="T3" fmla="*/ 544 h 1542"/>
              <a:gd name="T4" fmla="*/ 749 w 3576"/>
              <a:gd name="T5" fmla="*/ 998 h 1542"/>
              <a:gd name="T6" fmla="*/ 885 w 3576"/>
              <a:gd name="T7" fmla="*/ 1134 h 1542"/>
              <a:gd name="T8" fmla="*/ 2246 w 3576"/>
              <a:gd name="T9" fmla="*/ 1088 h 1542"/>
              <a:gd name="T10" fmla="*/ 3289 w 3576"/>
              <a:gd name="T11" fmla="*/ 1134 h 1542"/>
              <a:gd name="T12" fmla="*/ 522 w 3576"/>
              <a:gd name="T13" fmla="*/ 1224 h 1542"/>
              <a:gd name="T14" fmla="*/ 159 w 3576"/>
              <a:gd name="T15" fmla="*/ 1542 h 1542"/>
              <a:gd name="T16" fmla="*/ 0 60000 65536"/>
              <a:gd name="T17" fmla="*/ 0 60000 65536"/>
              <a:gd name="T18" fmla="*/ 0 60000 65536"/>
              <a:gd name="T19" fmla="*/ 0 60000 65536"/>
              <a:gd name="T20" fmla="*/ 0 60000 65536"/>
              <a:gd name="T21" fmla="*/ 0 60000 65536"/>
              <a:gd name="T22" fmla="*/ 0 60000 65536"/>
              <a:gd name="T23" fmla="*/ 0 60000 65536"/>
              <a:gd name="T24" fmla="*/ 0 w 3576"/>
              <a:gd name="T25" fmla="*/ 0 h 1542"/>
              <a:gd name="T26" fmla="*/ 3576 w 3576"/>
              <a:gd name="T27" fmla="*/ 1542 h 15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76" h="1542">
                <a:moveTo>
                  <a:pt x="1702" y="0"/>
                </a:moveTo>
                <a:cubicBezTo>
                  <a:pt x="1758" y="189"/>
                  <a:pt x="1815" y="378"/>
                  <a:pt x="1656" y="544"/>
                </a:cubicBezTo>
                <a:cubicBezTo>
                  <a:pt x="1497" y="710"/>
                  <a:pt x="877" y="900"/>
                  <a:pt x="749" y="998"/>
                </a:cubicBezTo>
                <a:cubicBezTo>
                  <a:pt x="621" y="1096"/>
                  <a:pt x="636" y="1119"/>
                  <a:pt x="885" y="1134"/>
                </a:cubicBezTo>
                <a:cubicBezTo>
                  <a:pt x="1134" y="1149"/>
                  <a:pt x="1845" y="1088"/>
                  <a:pt x="2246" y="1088"/>
                </a:cubicBezTo>
                <a:cubicBezTo>
                  <a:pt x="2647" y="1088"/>
                  <a:pt x="3576" y="1111"/>
                  <a:pt x="3289" y="1134"/>
                </a:cubicBezTo>
                <a:cubicBezTo>
                  <a:pt x="3002" y="1157"/>
                  <a:pt x="1044" y="1156"/>
                  <a:pt x="522" y="1224"/>
                </a:cubicBezTo>
                <a:cubicBezTo>
                  <a:pt x="0" y="1292"/>
                  <a:pt x="219" y="1489"/>
                  <a:pt x="159" y="1542"/>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80" name="Text Box 82">
            <a:extLst>
              <a:ext uri="{FF2B5EF4-FFF2-40B4-BE49-F238E27FC236}">
                <a16:creationId xmlns:a16="http://schemas.microsoft.com/office/drawing/2014/main" id="{25454303-EBEF-435B-9C4D-29388D16F1AE}"/>
              </a:ext>
            </a:extLst>
          </p:cNvPr>
          <p:cNvSpPr txBox="1">
            <a:spLocks noChangeArrowheads="1"/>
          </p:cNvSpPr>
          <p:nvPr/>
        </p:nvSpPr>
        <p:spPr bwMode="auto">
          <a:xfrm>
            <a:off x="6371034" y="2694298"/>
            <a:ext cx="2736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dirty="0">
                <a:latin typeface="+mn-lt"/>
                <a:ea typeface="微软雅黑 Light" panose="020B0502040204020203" pitchFamily="34" charset="-122"/>
              </a:rPr>
              <a:t>根据活结点表中各节点</a:t>
            </a:r>
          </a:p>
          <a:p>
            <a:pPr eaLnBrk="1" hangingPunct="1">
              <a:spcBef>
                <a:spcPct val="0"/>
              </a:spcBef>
              <a:buFontTx/>
              <a:buNone/>
            </a:pPr>
            <a:r>
              <a:rPr lang="zh-CN" altLang="en-US" sz="1800" baseline="0" dirty="0">
                <a:latin typeface="+mn-lt"/>
                <a:ea typeface="微软雅黑 Light" panose="020B0502040204020203" pitchFamily="34" charset="-122"/>
              </a:rPr>
              <a:t>具体</a:t>
            </a:r>
            <a:r>
              <a:rPr lang="en-US" altLang="zh-CN" sz="1800" baseline="0" dirty="0">
                <a:latin typeface="+mn-lt"/>
                <a:ea typeface="微软雅黑 Light" panose="020B0502040204020203" pitchFamily="34" charset="-122"/>
              </a:rPr>
              <a:t>bound</a:t>
            </a:r>
            <a:r>
              <a:rPr lang="zh-CN" altLang="en-US" sz="1800" baseline="0" dirty="0">
                <a:latin typeface="+mn-lt"/>
                <a:ea typeface="微软雅黑 Light" panose="020B0502040204020203" pitchFamily="34" charset="-122"/>
              </a:rPr>
              <a:t>值，先处理</a:t>
            </a:r>
            <a:r>
              <a:rPr lang="en-US" altLang="zh-CN" sz="1800" baseline="0" dirty="0">
                <a:latin typeface="+mn-lt"/>
                <a:ea typeface="微软雅黑 Light" panose="020B0502040204020203" pitchFamily="34" charset="-122"/>
              </a:rPr>
              <a:t>E</a:t>
            </a:r>
            <a:r>
              <a:rPr lang="zh-CN" altLang="en-US" sz="1800" baseline="0" dirty="0">
                <a:latin typeface="+mn-lt"/>
                <a:ea typeface="微软雅黑 Light" panose="020B0502040204020203" pitchFamily="34" charset="-122"/>
              </a:rPr>
              <a:t>，后处理</a:t>
            </a:r>
            <a:r>
              <a:rPr lang="en-US" altLang="zh-CN" sz="1800" baseline="0" dirty="0">
                <a:latin typeface="+mn-lt"/>
                <a:ea typeface="微软雅黑 Light" panose="020B0502040204020203" pitchFamily="34" charset="-122"/>
              </a:rPr>
              <a:t>D</a:t>
            </a:r>
            <a:r>
              <a:rPr lang="zh-CN" altLang="en-US" sz="1800" baseline="0" dirty="0">
                <a:latin typeface="+mn-lt"/>
                <a:ea typeface="微软雅黑 Light" panose="020B0502040204020203" pitchFamily="34" charset="-122"/>
              </a:rPr>
              <a:t>，不符合宽度优先序序</a:t>
            </a:r>
          </a:p>
        </p:txBody>
      </p:sp>
    </p:spTree>
    <p:extLst>
      <p:ext uri="{BB962C8B-B14F-4D97-AF65-F5344CB8AC3E}">
        <p14:creationId xmlns:p14="http://schemas.microsoft.com/office/powerpoint/2010/main" val="219950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054DE-C098-4798-B93D-85B33398A6A5}"/>
              </a:ext>
            </a:extLst>
          </p:cNvPr>
          <p:cNvSpPr>
            <a:spLocks noGrp="1"/>
          </p:cNvSpPr>
          <p:nvPr>
            <p:ph type="title"/>
          </p:nvPr>
        </p:nvSpPr>
        <p:spPr/>
        <p:txBody>
          <a:bodyPr/>
          <a:lstStyle/>
          <a:p>
            <a:r>
              <a:rPr lang="zh-CN" altLang="en-US" dirty="0"/>
              <a:t>分支限界法 </a:t>
            </a:r>
            <a:r>
              <a:rPr lang="en-US" altLang="zh-CN" dirty="0"/>
              <a:t>vs </a:t>
            </a:r>
            <a:r>
              <a:rPr lang="zh-CN" altLang="en-US" dirty="0"/>
              <a:t>回溯法</a:t>
            </a:r>
          </a:p>
        </p:txBody>
      </p:sp>
      <p:sp>
        <p:nvSpPr>
          <p:cNvPr id="3" name="内容占位符 2">
            <a:extLst>
              <a:ext uri="{FF2B5EF4-FFF2-40B4-BE49-F238E27FC236}">
                <a16:creationId xmlns:a16="http://schemas.microsoft.com/office/drawing/2014/main" id="{FB8A779E-EFBF-44AD-B45D-71B3E5934B59}"/>
              </a:ext>
            </a:extLst>
          </p:cNvPr>
          <p:cNvSpPr>
            <a:spLocks noGrp="1"/>
          </p:cNvSpPr>
          <p:nvPr>
            <p:ph idx="1"/>
          </p:nvPr>
        </p:nvSpPr>
        <p:spPr/>
        <p:txBody>
          <a:bodyPr/>
          <a:lstStyle/>
          <a:p>
            <a:r>
              <a:rPr lang="en-US" altLang="zh-CN" sz="2400" baseline="0" dirty="0"/>
              <a:t>1. </a:t>
            </a:r>
            <a:r>
              <a:rPr lang="zh-CN" altLang="en-US" sz="2400" baseline="0" dirty="0"/>
              <a:t>求解目标</a:t>
            </a:r>
            <a:endParaRPr lang="en-US" altLang="zh-CN" dirty="0"/>
          </a:p>
          <a:p>
            <a:pPr lvl="1"/>
            <a:r>
              <a:rPr lang="zh-CN" altLang="en-US" baseline="0" dirty="0"/>
              <a:t>回溯法的求解目标是找出解空间树中满足约束条件的所有（？？或多个）解</a:t>
            </a:r>
            <a:endParaRPr lang="en-US" altLang="zh-CN" baseline="0" dirty="0"/>
          </a:p>
          <a:p>
            <a:pPr lvl="1"/>
            <a:r>
              <a:rPr lang="zh-CN" altLang="en-US" baseline="0" dirty="0"/>
              <a:t>分支限界法的求解目标则是找出满足约束条件的一个解，或是在满足约束条件的解中找出在某种意义下的最优解 </a:t>
            </a:r>
          </a:p>
          <a:p>
            <a:endParaRPr lang="en-US" altLang="zh-CN" sz="2400" baseline="0" dirty="0"/>
          </a:p>
          <a:p>
            <a:r>
              <a:rPr lang="en-US" altLang="zh-CN" sz="2400" baseline="0" dirty="0"/>
              <a:t>2. </a:t>
            </a:r>
            <a:r>
              <a:rPr lang="zh-CN" altLang="en-US" sz="2400" baseline="0" dirty="0"/>
              <a:t>搜索方式的不同</a:t>
            </a:r>
            <a:endParaRPr lang="en-US" altLang="zh-CN" dirty="0"/>
          </a:p>
          <a:p>
            <a:pPr lvl="1"/>
            <a:r>
              <a:rPr lang="zh-CN" altLang="en-US" baseline="0" dirty="0"/>
              <a:t>回溯法以深度优先的方式搜索解空间树，而分支限界法则以“</a:t>
            </a:r>
            <a:r>
              <a:rPr lang="zh-CN" altLang="en-US" u="sng" baseline="0" dirty="0">
                <a:solidFill>
                  <a:srgbClr val="FF3300"/>
                </a:solidFill>
              </a:rPr>
              <a:t>宽度优先</a:t>
            </a:r>
            <a:r>
              <a:rPr lang="en-US" altLang="zh-CN" u="sng" baseline="0" dirty="0">
                <a:solidFill>
                  <a:srgbClr val="FF3300"/>
                </a:solidFill>
              </a:rPr>
              <a:t>+</a:t>
            </a:r>
            <a:r>
              <a:rPr lang="zh-CN" altLang="en-US" u="sng" baseline="0" dirty="0">
                <a:solidFill>
                  <a:srgbClr val="FF3300"/>
                </a:solidFill>
              </a:rPr>
              <a:t>最小</a:t>
            </a:r>
            <a:r>
              <a:rPr lang="en-US" altLang="zh-CN" u="sng" baseline="0" dirty="0">
                <a:solidFill>
                  <a:srgbClr val="FF3300"/>
                </a:solidFill>
              </a:rPr>
              <a:t>cost/</a:t>
            </a:r>
            <a:r>
              <a:rPr lang="zh-CN" altLang="en-US" u="sng" baseline="0" dirty="0">
                <a:solidFill>
                  <a:srgbClr val="FF3300"/>
                </a:solidFill>
              </a:rPr>
              <a:t>最大价值优先”</a:t>
            </a:r>
            <a:r>
              <a:rPr lang="zh-CN" altLang="en-US" baseline="0" dirty="0"/>
              <a:t>的方式搜索解空间树</a:t>
            </a:r>
          </a:p>
          <a:p>
            <a:endParaRPr lang="zh-CN" altLang="en-US" dirty="0"/>
          </a:p>
        </p:txBody>
      </p:sp>
      <p:sp>
        <p:nvSpPr>
          <p:cNvPr id="4" name="日期占位符 3">
            <a:extLst>
              <a:ext uri="{FF2B5EF4-FFF2-40B4-BE49-F238E27FC236}">
                <a16:creationId xmlns:a16="http://schemas.microsoft.com/office/drawing/2014/main" id="{7B787FC5-E312-4E4A-97F9-DBD4E5C6F2EE}"/>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4D54AC7E-206B-4055-93A9-3D022B6383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CBDE6F-5E01-4307-8858-5E153B5035DB}"/>
              </a:ext>
            </a:extLst>
          </p:cNvPr>
          <p:cNvSpPr>
            <a:spLocks noGrp="1"/>
          </p:cNvSpPr>
          <p:nvPr>
            <p:ph type="sldNum" sz="quarter" idx="12"/>
          </p:nvPr>
        </p:nvSpPr>
        <p:spPr/>
        <p:txBody>
          <a:bodyPr/>
          <a:lstStyle/>
          <a:p>
            <a:fld id="{EEA58A3B-43CE-4AA0-90B5-EB47AFAFEB34}" type="slidenum">
              <a:rPr lang="zh-CN" altLang="en-US" smtClean="0"/>
              <a:pPr/>
              <a:t>34</a:t>
            </a:fld>
            <a:endParaRPr lang="zh-CN" altLang="en-US" dirty="0"/>
          </a:p>
        </p:txBody>
      </p:sp>
    </p:spTree>
    <p:extLst>
      <p:ext uri="{BB962C8B-B14F-4D97-AF65-F5344CB8AC3E}">
        <p14:creationId xmlns:p14="http://schemas.microsoft.com/office/powerpoint/2010/main" val="863248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61C7B-91B9-472B-B41B-21C70D52DF82}"/>
              </a:ext>
            </a:extLst>
          </p:cNvPr>
          <p:cNvSpPr>
            <a:spLocks noGrp="1"/>
          </p:cNvSpPr>
          <p:nvPr>
            <p:ph type="title"/>
          </p:nvPr>
        </p:nvSpPr>
        <p:spPr/>
        <p:txBody>
          <a:bodyPr/>
          <a:lstStyle/>
          <a:p>
            <a:r>
              <a:rPr lang="zh-CN" altLang="en-US" dirty="0"/>
              <a:t>分支限界法 </a:t>
            </a:r>
            <a:r>
              <a:rPr lang="en-US" altLang="zh-CN" dirty="0"/>
              <a:t>vs </a:t>
            </a:r>
            <a:r>
              <a:rPr lang="zh-CN" altLang="en-US" dirty="0"/>
              <a:t>回溯法</a:t>
            </a:r>
          </a:p>
        </p:txBody>
      </p:sp>
      <p:sp>
        <p:nvSpPr>
          <p:cNvPr id="3" name="内容占位符 2">
            <a:extLst>
              <a:ext uri="{FF2B5EF4-FFF2-40B4-BE49-F238E27FC236}">
                <a16:creationId xmlns:a16="http://schemas.microsoft.com/office/drawing/2014/main" id="{20D6E362-A541-4B31-96DB-8FFB50D986E1}"/>
              </a:ext>
            </a:extLst>
          </p:cNvPr>
          <p:cNvSpPr>
            <a:spLocks noGrp="1"/>
          </p:cNvSpPr>
          <p:nvPr>
            <p:ph idx="1"/>
          </p:nvPr>
        </p:nvSpPr>
        <p:spPr/>
        <p:txBody>
          <a:bodyPr>
            <a:normAutofit/>
          </a:bodyPr>
          <a:lstStyle/>
          <a:p>
            <a:r>
              <a:rPr lang="en-US" altLang="zh-CN" sz="2400" baseline="0" dirty="0"/>
              <a:t>3. </a:t>
            </a:r>
            <a:r>
              <a:rPr lang="zh-CN" altLang="en-US" sz="2400" baseline="0" dirty="0"/>
              <a:t>解空间树的扩展</a:t>
            </a:r>
            <a:endParaRPr lang="en-US" altLang="zh-CN" sz="2400" baseline="0" dirty="0"/>
          </a:p>
          <a:p>
            <a:pPr lvl="1"/>
            <a:r>
              <a:rPr lang="zh-CN" altLang="en-US" baseline="0" dirty="0"/>
              <a:t>对扩展结点</a:t>
            </a:r>
            <a:r>
              <a:rPr lang="en-US" altLang="zh-CN" baseline="0" dirty="0" err="1"/>
              <a:t>e_node</a:t>
            </a:r>
            <a:r>
              <a:rPr lang="zh-CN" altLang="en-US" baseline="0" dirty="0"/>
              <a:t>，生成其全部子结点</a:t>
            </a:r>
            <a:r>
              <a:rPr lang="en-US" altLang="zh-CN" baseline="0" dirty="0"/>
              <a:t>——</a:t>
            </a:r>
            <a:r>
              <a:rPr lang="zh-CN" altLang="en-US" baseline="0" dirty="0"/>
              <a:t>采取宽度优先或以最小耗费（最大效益）优先进行扩展，需要维护活结点表，因此占用的空间比回溯法大，但计算速度一般比回溯法快，以空间换时间！</a:t>
            </a:r>
            <a:endParaRPr lang="en-US" altLang="zh-CN" dirty="0"/>
          </a:p>
          <a:p>
            <a:pPr lvl="1"/>
            <a:r>
              <a:rPr lang="zh-CN" altLang="en-US" sz="2400" baseline="0" dirty="0"/>
              <a:t>分支限界法中，每个活结点只有一次机会成为扩展结点。活结点一旦成为扩展结点，就一次性产生其所有子结点。在这些子结点中，导致不可行解或导致非最优解的子结点被舍弃，其余子结点被加入活结点表中</a:t>
            </a:r>
            <a:endParaRPr lang="en-US" altLang="zh-CN" sz="2400" baseline="0" dirty="0"/>
          </a:p>
          <a:p>
            <a:pPr lvl="1"/>
            <a:r>
              <a:rPr lang="zh-CN" altLang="en-US" sz="2400" baseline="0" dirty="0"/>
              <a:t>此后，从活结点表中取下一结点成为当前扩展结点，并重复上述结点扩展过程。这个过程一直持续，直至找到所需的解或活结点表为空时为止</a:t>
            </a:r>
            <a:endParaRPr lang="zh-CN" altLang="en-US" baseline="0" dirty="0"/>
          </a:p>
          <a:p>
            <a:endParaRPr lang="zh-CN" altLang="en-US" dirty="0"/>
          </a:p>
        </p:txBody>
      </p:sp>
      <p:sp>
        <p:nvSpPr>
          <p:cNvPr id="4" name="日期占位符 3">
            <a:extLst>
              <a:ext uri="{FF2B5EF4-FFF2-40B4-BE49-F238E27FC236}">
                <a16:creationId xmlns:a16="http://schemas.microsoft.com/office/drawing/2014/main" id="{3A4F0085-93AC-4ABD-AF9B-786501177273}"/>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F196781C-C9E7-4CC3-B1D4-BA4E643865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BD22DE-9416-4509-8F23-5C32B0912B23}"/>
              </a:ext>
            </a:extLst>
          </p:cNvPr>
          <p:cNvSpPr>
            <a:spLocks noGrp="1"/>
          </p:cNvSpPr>
          <p:nvPr>
            <p:ph type="sldNum" sz="quarter" idx="12"/>
          </p:nvPr>
        </p:nvSpPr>
        <p:spPr/>
        <p:txBody>
          <a:bodyPr/>
          <a:lstStyle/>
          <a:p>
            <a:fld id="{EEA58A3B-43CE-4AA0-90B5-EB47AFAFEB34}" type="slidenum">
              <a:rPr lang="zh-CN" altLang="en-US" smtClean="0"/>
              <a:pPr/>
              <a:t>35</a:t>
            </a:fld>
            <a:endParaRPr lang="zh-CN" altLang="en-US" dirty="0"/>
          </a:p>
        </p:txBody>
      </p:sp>
    </p:spTree>
    <p:extLst>
      <p:ext uri="{BB962C8B-B14F-4D97-AF65-F5344CB8AC3E}">
        <p14:creationId xmlns:p14="http://schemas.microsoft.com/office/powerpoint/2010/main" val="3916195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3DD1A-A272-4981-90D8-55630C9D4DE8}"/>
              </a:ext>
            </a:extLst>
          </p:cNvPr>
          <p:cNvSpPr>
            <a:spLocks noGrp="1"/>
          </p:cNvSpPr>
          <p:nvPr>
            <p:ph type="title"/>
          </p:nvPr>
        </p:nvSpPr>
        <p:spPr/>
        <p:txBody>
          <a:bodyPr>
            <a:normAutofit/>
          </a:bodyPr>
          <a:lstStyle/>
          <a:p>
            <a:r>
              <a:rPr lang="en-US" altLang="zh-CN" dirty="0"/>
              <a:t>6.7 </a:t>
            </a:r>
            <a:r>
              <a:rPr lang="zh-CN" altLang="en-US" dirty="0"/>
              <a:t>旅行商问题</a:t>
            </a:r>
            <a:r>
              <a:rPr lang="en-US" altLang="zh-CN" dirty="0"/>
              <a:t>TSP</a:t>
            </a:r>
            <a:endParaRPr lang="zh-CN" altLang="en-US" dirty="0"/>
          </a:p>
        </p:txBody>
      </p:sp>
      <p:sp>
        <p:nvSpPr>
          <p:cNvPr id="3" name="内容占位符 2">
            <a:extLst>
              <a:ext uri="{FF2B5EF4-FFF2-40B4-BE49-F238E27FC236}">
                <a16:creationId xmlns:a16="http://schemas.microsoft.com/office/drawing/2014/main" id="{845FC51F-DF00-4BD9-845F-F4F5BDA990F8}"/>
              </a:ext>
            </a:extLst>
          </p:cNvPr>
          <p:cNvSpPr>
            <a:spLocks noGrp="1"/>
          </p:cNvSpPr>
          <p:nvPr>
            <p:ph idx="1"/>
          </p:nvPr>
        </p:nvSpPr>
        <p:spPr/>
        <p:txBody>
          <a:bodyPr>
            <a:normAutofit/>
          </a:bodyPr>
          <a:lstStyle/>
          <a:p>
            <a:r>
              <a:rPr lang="zh-CN" altLang="en-US" sz="2400" dirty="0"/>
              <a:t>组合优化领域著名、经典问题，上世纪</a:t>
            </a:r>
            <a:r>
              <a:rPr lang="en-US" altLang="zh-CN" sz="2400" dirty="0"/>
              <a:t>20</a:t>
            </a:r>
            <a:r>
              <a:rPr lang="zh-CN" altLang="en-US" sz="2400" dirty="0"/>
              <a:t>年代，由著名数学家、经济学家</a:t>
            </a:r>
            <a:r>
              <a:rPr lang="en-US" altLang="zh-CN" sz="2400" dirty="0"/>
              <a:t>Karl </a:t>
            </a:r>
            <a:r>
              <a:rPr lang="en-US" altLang="zh-CN" sz="2400" dirty="0" err="1"/>
              <a:t>Menger</a:t>
            </a:r>
            <a:r>
              <a:rPr lang="zh-CN" altLang="en-US" sz="2400" dirty="0"/>
              <a:t>提出</a:t>
            </a:r>
            <a:endParaRPr lang="en-US" altLang="zh-CN" sz="2400" dirty="0"/>
          </a:p>
          <a:p>
            <a:pPr lvl="1"/>
            <a:r>
              <a:rPr lang="zh-CN" altLang="en-US" dirty="0"/>
              <a:t>求最短哈密尔顿回路</a:t>
            </a:r>
            <a:endParaRPr lang="en-US" altLang="zh-CN" dirty="0"/>
          </a:p>
          <a:p>
            <a:r>
              <a:rPr lang="zh-CN" altLang="en-US" sz="2400" dirty="0"/>
              <a:t>计算复杂性高，</a:t>
            </a:r>
            <a:r>
              <a:rPr lang="en-US" altLang="zh-CN" sz="2400" dirty="0"/>
              <a:t>NP-hard</a:t>
            </a:r>
            <a:r>
              <a:rPr lang="zh-CN" altLang="en-US" sz="2400" dirty="0"/>
              <a:t>问题，无有效的（复杂性为多项式级别）的解法</a:t>
            </a:r>
            <a:endParaRPr lang="en-US" altLang="zh-CN" sz="2400" dirty="0"/>
          </a:p>
          <a:p>
            <a:r>
              <a:rPr lang="en-US" altLang="zh-CN" sz="2400" dirty="0"/>
              <a:t>Metric TSP</a:t>
            </a:r>
          </a:p>
          <a:p>
            <a:pPr lvl="1"/>
            <a:r>
              <a:rPr lang="zh-CN" altLang="en-US" dirty="0"/>
              <a:t>欧式空间满足三角形关系</a:t>
            </a:r>
            <a:endParaRPr lang="en-US" altLang="zh-CN" sz="2400" dirty="0"/>
          </a:p>
          <a:p>
            <a:pPr>
              <a:defRPr/>
            </a:pPr>
            <a:r>
              <a:rPr lang="zh-CN" altLang="en-US" dirty="0"/>
              <a:t>应用</a:t>
            </a:r>
            <a:endParaRPr lang="en-US" altLang="zh-CN" dirty="0"/>
          </a:p>
          <a:p>
            <a:pPr lvl="1">
              <a:defRPr/>
            </a:pPr>
            <a:r>
              <a:rPr lang="zh-CN" altLang="en-US" dirty="0"/>
              <a:t>军事、通信、电路板设计、大规模集成电路、基因排序等领域</a:t>
            </a:r>
            <a:endParaRPr lang="en-US" altLang="zh-CN" dirty="0"/>
          </a:p>
          <a:p>
            <a:endParaRPr lang="zh-CN" altLang="en-US" dirty="0"/>
          </a:p>
        </p:txBody>
      </p:sp>
      <p:sp>
        <p:nvSpPr>
          <p:cNvPr id="4" name="日期占位符 3">
            <a:extLst>
              <a:ext uri="{FF2B5EF4-FFF2-40B4-BE49-F238E27FC236}">
                <a16:creationId xmlns:a16="http://schemas.microsoft.com/office/drawing/2014/main" id="{7B464B89-D0E1-4F6B-A933-4CDC700BAAFC}"/>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AEB830DA-48B5-4BDB-9F72-90B73CCC9D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17CF47-DEBC-4108-A5E1-0CF3CF06465B}"/>
              </a:ext>
            </a:extLst>
          </p:cNvPr>
          <p:cNvSpPr>
            <a:spLocks noGrp="1"/>
          </p:cNvSpPr>
          <p:nvPr>
            <p:ph type="sldNum" sz="quarter" idx="12"/>
          </p:nvPr>
        </p:nvSpPr>
        <p:spPr/>
        <p:txBody>
          <a:bodyPr/>
          <a:lstStyle/>
          <a:p>
            <a:fld id="{EEA58A3B-43CE-4AA0-90B5-EB47AFAFEB34}" type="slidenum">
              <a:rPr lang="zh-CN" altLang="en-US" smtClean="0"/>
              <a:pPr/>
              <a:t>36</a:t>
            </a:fld>
            <a:endParaRPr lang="zh-CN" altLang="en-US" dirty="0"/>
          </a:p>
        </p:txBody>
      </p:sp>
    </p:spTree>
    <p:extLst>
      <p:ext uri="{BB962C8B-B14F-4D97-AF65-F5344CB8AC3E}">
        <p14:creationId xmlns:p14="http://schemas.microsoft.com/office/powerpoint/2010/main" val="818988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31008-37A9-444F-A7AE-3F960D2365DA}"/>
              </a:ext>
            </a:extLst>
          </p:cNvPr>
          <p:cNvSpPr>
            <a:spLocks noGrp="1"/>
          </p:cNvSpPr>
          <p:nvPr>
            <p:ph type="title"/>
          </p:nvPr>
        </p:nvSpPr>
        <p:spPr/>
        <p:txBody>
          <a:bodyPr/>
          <a:lstStyle/>
          <a:p>
            <a:r>
              <a:rPr lang="zh-CN" altLang="en-US" dirty="0"/>
              <a:t>旅行商问题</a:t>
            </a:r>
            <a:r>
              <a:rPr lang="en-US" altLang="zh-CN" dirty="0"/>
              <a:t>TSP</a:t>
            </a:r>
            <a:endParaRPr lang="zh-CN" altLang="en-US" dirty="0"/>
          </a:p>
        </p:txBody>
      </p:sp>
      <p:sp>
        <p:nvSpPr>
          <p:cNvPr id="3" name="内容占位符 2">
            <a:extLst>
              <a:ext uri="{FF2B5EF4-FFF2-40B4-BE49-F238E27FC236}">
                <a16:creationId xmlns:a16="http://schemas.microsoft.com/office/drawing/2014/main" id="{B4300651-C6B9-4D28-A0B4-733D7D00CED0}"/>
              </a:ext>
            </a:extLst>
          </p:cNvPr>
          <p:cNvSpPr>
            <a:spLocks noGrp="1"/>
          </p:cNvSpPr>
          <p:nvPr>
            <p:ph idx="1"/>
          </p:nvPr>
        </p:nvSpPr>
        <p:spPr/>
        <p:txBody>
          <a:bodyPr/>
          <a:lstStyle/>
          <a:p>
            <a:r>
              <a:rPr lang="zh-CN" altLang="en-US" dirty="0"/>
              <a:t>多种求解方法</a:t>
            </a:r>
            <a:endParaRPr lang="en-US" altLang="zh-CN" dirty="0"/>
          </a:p>
          <a:p>
            <a:pPr lvl="1"/>
            <a:r>
              <a:rPr lang="zh-CN" altLang="en-US" dirty="0"/>
              <a:t>方法</a:t>
            </a:r>
            <a:r>
              <a:rPr lang="en-US" altLang="zh-CN" dirty="0"/>
              <a:t>1</a:t>
            </a:r>
            <a:r>
              <a:rPr lang="zh-CN" altLang="en-US" dirty="0"/>
              <a:t>：蛮力搜索</a:t>
            </a:r>
            <a:endParaRPr lang="en-US" altLang="zh-CN" dirty="0"/>
          </a:p>
          <a:p>
            <a:pPr lvl="1"/>
            <a:r>
              <a:rPr lang="zh-CN" altLang="en-US" dirty="0"/>
              <a:t>方法</a:t>
            </a:r>
            <a:r>
              <a:rPr lang="en-US" altLang="zh-CN" dirty="0"/>
              <a:t>2</a:t>
            </a:r>
            <a:r>
              <a:rPr lang="zh-CN" altLang="en-US" dirty="0"/>
              <a:t>：</a:t>
            </a:r>
            <a:r>
              <a:rPr lang="zh-CN" altLang="en-US" sz="2400" dirty="0">
                <a:cs typeface="Times New Roman" panose="02020603050405020304" pitchFamily="18" charset="0"/>
              </a:rPr>
              <a:t>状态空间搜索</a:t>
            </a:r>
            <a:r>
              <a:rPr lang="en-US" altLang="zh-CN" sz="2400" dirty="0">
                <a:cs typeface="Times New Roman" panose="02020603050405020304" pitchFamily="18" charset="0"/>
              </a:rPr>
              <a:t>—</a:t>
            </a:r>
            <a:r>
              <a:rPr lang="zh-CN" altLang="en-US" sz="2400" dirty="0">
                <a:cs typeface="Times New Roman" panose="02020603050405020304" pitchFamily="18" charset="0"/>
              </a:rPr>
              <a:t>回溯法</a:t>
            </a:r>
            <a:endParaRPr lang="en-US" altLang="zh-CN" sz="2400" dirty="0">
              <a:cs typeface="Times New Roman" panose="02020603050405020304" pitchFamily="18" charset="0"/>
            </a:endParaRPr>
          </a:p>
          <a:p>
            <a:pPr lvl="1"/>
            <a:r>
              <a:rPr lang="zh-CN" altLang="en-US" sz="2400" dirty="0">
                <a:cs typeface="Times New Roman" panose="02020603050405020304" pitchFamily="18" charset="0"/>
              </a:rPr>
              <a:t>方法</a:t>
            </a:r>
            <a:r>
              <a:rPr lang="en-US" altLang="zh-CN" sz="2400" dirty="0">
                <a:cs typeface="Times New Roman" panose="02020603050405020304" pitchFamily="18" charset="0"/>
              </a:rPr>
              <a:t>3</a:t>
            </a:r>
            <a:r>
              <a:rPr lang="zh-CN" altLang="en-US" sz="2400" dirty="0">
                <a:cs typeface="Times New Roman" panose="02020603050405020304" pitchFamily="18" charset="0"/>
              </a:rPr>
              <a:t>：状态空间搜索</a:t>
            </a:r>
            <a:r>
              <a:rPr lang="en-US" altLang="zh-CN" sz="2400" dirty="0">
                <a:cs typeface="Times New Roman" panose="02020603050405020304" pitchFamily="18" charset="0"/>
              </a:rPr>
              <a:t>—</a:t>
            </a:r>
            <a:r>
              <a:rPr lang="zh-CN" altLang="en-US" sz="2400" dirty="0">
                <a:cs typeface="Times New Roman" panose="02020603050405020304" pitchFamily="18" charset="0"/>
              </a:rPr>
              <a:t>分支限界</a:t>
            </a:r>
            <a:endParaRPr lang="en-US" altLang="zh-CN" sz="2400" dirty="0">
              <a:cs typeface="Times New Roman" panose="02020603050405020304" pitchFamily="18" charset="0"/>
            </a:endParaRPr>
          </a:p>
          <a:p>
            <a:pPr lvl="1"/>
            <a:r>
              <a:rPr lang="zh-CN" altLang="en-US" sz="2400" kern="0" baseline="0" dirty="0">
                <a:cs typeface="Times New Roman" panose="02020603050405020304" pitchFamily="18" charset="0"/>
              </a:rPr>
              <a:t>方法</a:t>
            </a:r>
            <a:r>
              <a:rPr lang="en-US" altLang="zh-CN" sz="2400" kern="0" baseline="0" dirty="0">
                <a:cs typeface="Times New Roman" panose="02020603050405020304" pitchFamily="18" charset="0"/>
              </a:rPr>
              <a:t>4</a:t>
            </a:r>
            <a:r>
              <a:rPr lang="zh-CN" altLang="en-US" sz="2400" kern="0" baseline="0" dirty="0">
                <a:cs typeface="Times New Roman" panose="02020603050405020304" pitchFamily="18" charset="0"/>
              </a:rPr>
              <a:t>：近似算法</a:t>
            </a:r>
            <a:endParaRPr lang="en-US" altLang="zh-CN" sz="2400" kern="0" baseline="0" dirty="0">
              <a:cs typeface="Times New Roman" panose="02020603050405020304" pitchFamily="18" charset="0"/>
            </a:endParaRPr>
          </a:p>
          <a:p>
            <a:pPr lvl="1"/>
            <a:endParaRPr lang="en-US" altLang="zh-CN" dirty="0"/>
          </a:p>
          <a:p>
            <a:r>
              <a:rPr lang="zh-CN" altLang="en-US" sz="2400" dirty="0">
                <a:cs typeface="Times New Roman" panose="02020603050405020304" pitchFamily="18" charset="0"/>
              </a:rPr>
              <a:t>方法</a:t>
            </a:r>
            <a:r>
              <a:rPr lang="en-US" altLang="zh-CN" sz="2400" dirty="0">
                <a:cs typeface="Times New Roman" panose="02020603050405020304" pitchFamily="18" charset="0"/>
              </a:rPr>
              <a:t>1</a:t>
            </a:r>
            <a:r>
              <a:rPr lang="zh-CN" altLang="en-US" sz="2400" dirty="0">
                <a:cs typeface="Times New Roman" panose="02020603050405020304" pitchFamily="18" charset="0"/>
              </a:rPr>
              <a:t>：蛮力搜索</a:t>
            </a:r>
            <a:endParaRPr lang="en-US" altLang="zh-CN" sz="2400" dirty="0">
              <a:cs typeface="Times New Roman" panose="02020603050405020304" pitchFamily="18" charset="0"/>
            </a:endParaRPr>
          </a:p>
          <a:p>
            <a:pPr lvl="1"/>
            <a:r>
              <a:rPr lang="zh-CN" altLang="en-US" dirty="0">
                <a:cs typeface="Times New Roman" panose="02020603050405020304" pitchFamily="18" charset="0"/>
              </a:rPr>
              <a:t>生成</a:t>
            </a:r>
            <a:r>
              <a:rPr lang="en-US" altLang="zh-CN" i="1" dirty="0">
                <a:cs typeface="Times New Roman" panose="02020603050405020304" pitchFamily="18" charset="0"/>
              </a:rPr>
              <a:t>n</a:t>
            </a:r>
            <a:r>
              <a:rPr lang="zh-CN" altLang="en-US" dirty="0">
                <a:cs typeface="Times New Roman" panose="02020603050405020304" pitchFamily="18" charset="0"/>
              </a:rPr>
              <a:t>个城市的全排列，从中挑选最短回路</a:t>
            </a:r>
            <a:r>
              <a:rPr lang="en-US" altLang="zh-CN" dirty="0">
                <a:cs typeface="Times New Roman" panose="02020603050405020304" pitchFamily="18" charset="0"/>
              </a:rPr>
              <a:t> </a:t>
            </a:r>
          </a:p>
          <a:p>
            <a:pPr lvl="1"/>
            <a:r>
              <a:rPr lang="zh-CN" altLang="en-US" sz="2400" dirty="0">
                <a:cs typeface="Times New Roman" panose="02020603050405020304" pitchFamily="18" charset="0"/>
              </a:rPr>
              <a:t>时间复杂性</a:t>
            </a:r>
            <a:r>
              <a:rPr lang="en-US" altLang="zh-CN" sz="2400" dirty="0">
                <a:cs typeface="Times New Roman" panose="02020603050405020304" pitchFamily="18" charset="0"/>
              </a:rPr>
              <a:t>O(</a:t>
            </a:r>
            <a:r>
              <a:rPr lang="en-US" altLang="zh-CN" sz="2400" i="1" dirty="0">
                <a:cs typeface="Times New Roman" panose="02020603050405020304" pitchFamily="18" charset="0"/>
              </a:rPr>
              <a:t>n</a:t>
            </a:r>
            <a:r>
              <a:rPr lang="en-US" altLang="zh-CN" sz="2400" dirty="0">
                <a:cs typeface="Times New Roman" panose="02020603050405020304" pitchFamily="18" charset="0"/>
              </a:rPr>
              <a:t>!)</a:t>
            </a: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12DDF7DC-E670-49AB-BCA1-703F06B6ABBB}"/>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081234AA-1377-42AA-8804-D3781E15C8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2EA1BF-530B-44DC-B962-06C693EB2EC1}"/>
              </a:ext>
            </a:extLst>
          </p:cNvPr>
          <p:cNvSpPr>
            <a:spLocks noGrp="1"/>
          </p:cNvSpPr>
          <p:nvPr>
            <p:ph type="sldNum" sz="quarter" idx="12"/>
          </p:nvPr>
        </p:nvSpPr>
        <p:spPr/>
        <p:txBody>
          <a:bodyPr/>
          <a:lstStyle/>
          <a:p>
            <a:fld id="{EEA58A3B-43CE-4AA0-90B5-EB47AFAFEB34}" type="slidenum">
              <a:rPr lang="zh-CN" altLang="en-US" smtClean="0"/>
              <a:pPr/>
              <a:t>37</a:t>
            </a:fld>
            <a:endParaRPr lang="zh-CN" altLang="en-US" dirty="0"/>
          </a:p>
        </p:txBody>
      </p:sp>
    </p:spTree>
    <p:extLst>
      <p:ext uri="{BB962C8B-B14F-4D97-AF65-F5344CB8AC3E}">
        <p14:creationId xmlns:p14="http://schemas.microsoft.com/office/powerpoint/2010/main" val="636277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390BE-985B-418D-A66E-6974FDA3E559}"/>
              </a:ext>
            </a:extLst>
          </p:cNvPr>
          <p:cNvSpPr>
            <a:spLocks noGrp="1"/>
          </p:cNvSpPr>
          <p:nvPr>
            <p:ph type="title"/>
          </p:nvPr>
        </p:nvSpPr>
        <p:spPr/>
        <p:txBody>
          <a:bodyPr/>
          <a:lstStyle/>
          <a:p>
            <a:r>
              <a:rPr lang="en-US" altLang="zh-CN" dirty="0"/>
              <a:t>TSP</a:t>
            </a:r>
            <a:r>
              <a:rPr lang="zh-CN" altLang="en-US" dirty="0"/>
              <a:t>求解方法</a:t>
            </a:r>
          </a:p>
        </p:txBody>
      </p:sp>
      <p:sp>
        <p:nvSpPr>
          <p:cNvPr id="3" name="内容占位符 2">
            <a:extLst>
              <a:ext uri="{FF2B5EF4-FFF2-40B4-BE49-F238E27FC236}">
                <a16:creationId xmlns:a16="http://schemas.microsoft.com/office/drawing/2014/main" id="{CE76E49F-01BF-430C-A64C-61BCE7531B5C}"/>
              </a:ext>
            </a:extLst>
          </p:cNvPr>
          <p:cNvSpPr>
            <a:spLocks noGrp="1"/>
          </p:cNvSpPr>
          <p:nvPr>
            <p:ph idx="1"/>
          </p:nvPr>
        </p:nvSpPr>
        <p:spPr/>
        <p:txBody>
          <a:bodyPr/>
          <a:lstStyle/>
          <a:p>
            <a:r>
              <a:rPr lang="zh-CN" altLang="en-US" sz="2400" dirty="0">
                <a:cs typeface="Times New Roman" panose="02020603050405020304" pitchFamily="18" charset="0"/>
              </a:rPr>
              <a:t>方法</a:t>
            </a:r>
            <a:r>
              <a:rPr lang="en-US" altLang="zh-CN" sz="2400" dirty="0">
                <a:cs typeface="Times New Roman" panose="02020603050405020304" pitchFamily="18" charset="0"/>
              </a:rPr>
              <a:t>2</a:t>
            </a:r>
            <a:r>
              <a:rPr lang="zh-CN" altLang="en-US" sz="2400" dirty="0">
                <a:cs typeface="Times New Roman" panose="02020603050405020304" pitchFamily="18" charset="0"/>
              </a:rPr>
              <a:t>：状态空间搜索</a:t>
            </a:r>
            <a:r>
              <a:rPr lang="en-US" altLang="zh-CN" sz="2400" dirty="0">
                <a:cs typeface="Times New Roman" panose="02020603050405020304" pitchFamily="18" charset="0"/>
              </a:rPr>
              <a:t>—</a:t>
            </a:r>
            <a:r>
              <a:rPr lang="zh-CN" altLang="en-US" sz="2400" dirty="0">
                <a:cs typeface="Times New Roman" panose="02020603050405020304" pitchFamily="18" charset="0"/>
              </a:rPr>
              <a:t>回溯法</a:t>
            </a:r>
            <a:endParaRPr lang="en-US" altLang="zh-CN" dirty="0">
              <a:cs typeface="Times New Roman" panose="02020603050405020304" pitchFamily="18" charset="0"/>
            </a:endParaRPr>
          </a:p>
          <a:p>
            <a:pPr lvl="1"/>
            <a:r>
              <a:rPr lang="zh-CN" altLang="en-US" dirty="0">
                <a:cs typeface="Times New Roman" panose="02020603050405020304" pitchFamily="18" charset="0"/>
              </a:rPr>
              <a:t>时间复杂性</a:t>
            </a:r>
            <a:r>
              <a:rPr lang="en-US" altLang="zh-CN" dirty="0">
                <a:cs typeface="Times New Roman" panose="02020603050405020304" pitchFamily="18" charset="0"/>
              </a:rPr>
              <a:t>O(</a:t>
            </a:r>
            <a:r>
              <a:rPr lang="en-US" altLang="zh-CN" i="1" dirty="0">
                <a:cs typeface="Times New Roman" panose="02020603050405020304" pitchFamily="18" charset="0"/>
              </a:rPr>
              <a:t>n</a:t>
            </a:r>
            <a:r>
              <a:rPr lang="en-US" altLang="zh-CN" dirty="0">
                <a:cs typeface="Times New Roman" panose="02020603050405020304" pitchFamily="18" charset="0"/>
              </a:rPr>
              <a:t>!)</a:t>
            </a:r>
            <a:r>
              <a:rPr lang="zh-CN" altLang="en-US" dirty="0">
                <a:cs typeface="Times New Roman" panose="02020603050405020304" pitchFamily="18" charset="0"/>
              </a:rPr>
              <a:t>，但搜索量少于蛮力法</a:t>
            </a:r>
            <a:endParaRPr lang="en-US" altLang="zh-CN" dirty="0">
              <a:cs typeface="Times New Roman" panose="02020603050405020304" pitchFamily="18" charset="0"/>
            </a:endParaRPr>
          </a:p>
          <a:p>
            <a:pPr lvl="1"/>
            <a:r>
              <a:rPr lang="en-US" altLang="zh-CN" sz="2400" dirty="0">
                <a:cs typeface="Times New Roman" panose="02020603050405020304" pitchFamily="18" charset="0"/>
              </a:rPr>
              <a:t>e.g.1  </a:t>
            </a:r>
            <a:r>
              <a:rPr lang="en-US" altLang="zh-CN" sz="2400" i="1" dirty="0">
                <a:cs typeface="Times New Roman" panose="02020603050405020304" pitchFamily="18" charset="0"/>
              </a:rPr>
              <a:t>n</a:t>
            </a:r>
            <a:r>
              <a:rPr lang="en-US" altLang="zh-CN" sz="2400" dirty="0">
                <a:cs typeface="Times New Roman" panose="02020603050405020304" pitchFamily="18" charset="0"/>
              </a:rPr>
              <a:t>=5, </a:t>
            </a:r>
            <a:r>
              <a:rPr lang="en-US" altLang="zh-CN" sz="2400" i="1" dirty="0">
                <a:cs typeface="Times New Roman" panose="02020603050405020304" pitchFamily="18" charset="0"/>
              </a:rPr>
              <a:t>m</a:t>
            </a:r>
            <a:r>
              <a:rPr lang="en-US" altLang="zh-CN" sz="2400" dirty="0">
                <a:cs typeface="Times New Roman" panose="02020603050405020304" pitchFamily="18" charset="0"/>
              </a:rPr>
              <a:t>=3</a:t>
            </a:r>
            <a:r>
              <a:rPr lang="zh-CN" altLang="en-US" sz="2400" dirty="0">
                <a:cs typeface="Times New Roman" panose="02020603050405020304" pitchFamily="18" charset="0"/>
              </a:rPr>
              <a:t>的图着色，</a:t>
            </a:r>
            <a:endParaRPr lang="en-US" altLang="zh-CN" sz="2400" dirty="0">
              <a:cs typeface="Times New Roman" panose="02020603050405020304" pitchFamily="18" charset="0"/>
            </a:endParaRPr>
          </a:p>
          <a:p>
            <a:pPr marL="0" indent="0" eaLnBrk="1" hangingPunct="1">
              <a:buNone/>
              <a:defRPr/>
            </a:pPr>
            <a:r>
              <a:rPr lang="en-US" altLang="zh-CN" sz="2400" dirty="0">
                <a:cs typeface="Times New Roman" panose="02020603050405020304" pitchFamily="18" charset="0"/>
              </a:rPr>
              <a:t>            </a:t>
            </a:r>
            <a:r>
              <a:rPr lang="zh-CN" altLang="en-US" sz="2400" dirty="0">
                <a:cs typeface="Times New Roman" panose="02020603050405020304" pitchFamily="18" charset="0"/>
              </a:rPr>
              <a:t>状态空间（</a:t>
            </a:r>
            <a:r>
              <a:rPr lang="en-US" altLang="zh-CN" sz="2400" dirty="0">
                <a:cs typeface="Times New Roman" panose="02020603050405020304" pitchFamily="18" charset="0"/>
              </a:rPr>
              <a:t>6</a:t>
            </a:r>
            <a:r>
              <a:rPr lang="zh-CN" altLang="en-US" sz="2400" dirty="0">
                <a:cs typeface="Times New Roman" panose="02020603050405020304" pitchFamily="18" charset="0"/>
              </a:rPr>
              <a:t>层）结点总数</a:t>
            </a:r>
            <a:r>
              <a:rPr lang="en-US" altLang="zh-CN" sz="2400" dirty="0">
                <a:cs typeface="Times New Roman" panose="02020603050405020304" pitchFamily="18" charset="0"/>
              </a:rPr>
              <a:t>=364</a:t>
            </a:r>
            <a:r>
              <a:rPr lang="zh-CN" altLang="en-US" sz="2400" dirty="0">
                <a:cs typeface="Times New Roman" panose="02020603050405020304" pitchFamily="18" charset="0"/>
              </a:rPr>
              <a:t>，</a:t>
            </a:r>
            <a:endParaRPr lang="en-US" altLang="zh-CN" sz="2400" dirty="0">
              <a:cs typeface="Times New Roman" panose="02020603050405020304" pitchFamily="18" charset="0"/>
            </a:endParaRPr>
          </a:p>
          <a:p>
            <a:pPr marL="0" indent="0" eaLnBrk="1" hangingPunct="1">
              <a:buNone/>
              <a:defRPr/>
            </a:pPr>
            <a:r>
              <a:rPr lang="en-US" altLang="zh-CN" sz="2400" dirty="0">
                <a:cs typeface="Times New Roman" panose="02020603050405020304" pitchFamily="18" charset="0"/>
              </a:rPr>
              <a:t>            </a:t>
            </a:r>
            <a:r>
              <a:rPr lang="zh-CN" altLang="en-US" sz="2400" dirty="0">
                <a:cs typeface="Times New Roman" panose="02020603050405020304" pitchFamily="18" charset="0"/>
              </a:rPr>
              <a:t>搜索</a:t>
            </a:r>
            <a:r>
              <a:rPr lang="en-US" altLang="zh-CN" sz="2400" dirty="0">
                <a:cs typeface="Times New Roman" panose="02020603050405020304" pitchFamily="18" charset="0"/>
              </a:rPr>
              <a:t>14</a:t>
            </a:r>
            <a:r>
              <a:rPr lang="zh-CN" altLang="en-US" sz="2400" dirty="0">
                <a:cs typeface="Times New Roman" panose="02020603050405020304" pitchFamily="18" charset="0"/>
              </a:rPr>
              <a:t>个结点，得到一种着色方案</a:t>
            </a:r>
            <a:endParaRPr lang="en-US" altLang="zh-CN" sz="2400" dirty="0">
              <a:cs typeface="Times New Roman" panose="02020603050405020304" pitchFamily="18" charset="0"/>
            </a:endParaRPr>
          </a:p>
          <a:p>
            <a:pPr lvl="1">
              <a:defRPr/>
            </a:pPr>
            <a:r>
              <a:rPr lang="en-US" altLang="zh-CN" dirty="0">
                <a:cs typeface="Times New Roman" panose="02020603050405020304" pitchFamily="18" charset="0"/>
              </a:rPr>
              <a:t>e.g.2  </a:t>
            </a:r>
            <a:r>
              <a:rPr lang="en-US" altLang="zh-CN" sz="2400" i="1" dirty="0">
                <a:cs typeface="Times New Roman" panose="02020603050405020304" pitchFamily="18" charset="0"/>
              </a:rPr>
              <a:t>n</a:t>
            </a:r>
            <a:r>
              <a:rPr lang="en-US" altLang="zh-CN" sz="2400" dirty="0">
                <a:cs typeface="Times New Roman" panose="02020603050405020304" pitchFamily="18" charset="0"/>
              </a:rPr>
              <a:t>=4</a:t>
            </a:r>
            <a:r>
              <a:rPr lang="zh-CN" altLang="en-US" sz="2400" dirty="0">
                <a:cs typeface="Times New Roman" panose="02020603050405020304" pitchFamily="18" charset="0"/>
              </a:rPr>
              <a:t>的</a:t>
            </a:r>
            <a:r>
              <a:rPr lang="en-US" altLang="zh-CN" sz="2400" dirty="0">
                <a:cs typeface="Times New Roman" panose="02020603050405020304" pitchFamily="18" charset="0"/>
              </a:rPr>
              <a:t>TSP, </a:t>
            </a:r>
          </a:p>
          <a:p>
            <a:pPr marL="268287" lvl="1" indent="0">
              <a:buNone/>
              <a:defRPr/>
            </a:pPr>
            <a:r>
              <a:rPr lang="en-US" altLang="zh-CN" dirty="0">
                <a:cs typeface="Times New Roman" panose="02020603050405020304" pitchFamily="18" charset="0"/>
              </a:rPr>
              <a:t>        </a:t>
            </a:r>
            <a:r>
              <a:rPr lang="zh-CN" altLang="en-US" sz="2400" dirty="0">
                <a:cs typeface="Times New Roman" panose="02020603050405020304" pitchFamily="18" charset="0"/>
              </a:rPr>
              <a:t>结点总数</a:t>
            </a:r>
            <a:r>
              <a:rPr lang="en-US" altLang="zh-CN" sz="2400" dirty="0">
                <a:cs typeface="Times New Roman" panose="02020603050405020304" pitchFamily="18" charset="0"/>
              </a:rPr>
              <a:t>=1+1+3+6+6=17</a:t>
            </a:r>
            <a:r>
              <a:rPr lang="zh-CN" altLang="en-US" sz="2400" dirty="0">
                <a:cs typeface="Times New Roman" panose="02020603050405020304" pitchFamily="18" charset="0"/>
              </a:rPr>
              <a:t>，通过剪枝，</a:t>
            </a:r>
            <a:endParaRPr lang="en-US" altLang="zh-CN" sz="2400" dirty="0">
              <a:cs typeface="Times New Roman" panose="02020603050405020304" pitchFamily="18" charset="0"/>
            </a:endParaRPr>
          </a:p>
          <a:p>
            <a:pPr marL="0" indent="0" eaLnBrk="1" hangingPunct="1">
              <a:buNone/>
              <a:defRPr/>
            </a:pPr>
            <a:r>
              <a:rPr lang="en-US" altLang="zh-CN" sz="2400" dirty="0">
                <a:cs typeface="Times New Roman" panose="02020603050405020304" pitchFamily="18" charset="0"/>
              </a:rPr>
              <a:t>           </a:t>
            </a:r>
            <a:r>
              <a:rPr lang="zh-CN" altLang="en-US" sz="2400" dirty="0">
                <a:cs typeface="Times New Roman" panose="02020603050405020304" pitchFamily="18" charset="0"/>
              </a:rPr>
              <a:t>搜索</a:t>
            </a:r>
            <a:r>
              <a:rPr lang="en-US" altLang="zh-CN" sz="2400" dirty="0">
                <a:cs typeface="Times New Roman" panose="02020603050405020304" pitchFamily="18" charset="0"/>
              </a:rPr>
              <a:t>12</a:t>
            </a:r>
            <a:r>
              <a:rPr lang="zh-CN" altLang="en-US" sz="2400" dirty="0">
                <a:cs typeface="Times New Roman" panose="02020603050405020304" pitchFamily="18" charset="0"/>
              </a:rPr>
              <a:t>个结点，与具体的边权重数据有关</a:t>
            </a:r>
            <a:endParaRPr lang="en-US" altLang="zh-CN" sz="2400" dirty="0">
              <a:cs typeface="Times New Roman" panose="02020603050405020304" pitchFamily="18" charset="0"/>
            </a:endParaRPr>
          </a:p>
          <a:p>
            <a:endParaRPr lang="zh-CN" altLang="en-US" dirty="0"/>
          </a:p>
        </p:txBody>
      </p:sp>
      <p:sp>
        <p:nvSpPr>
          <p:cNvPr id="4" name="日期占位符 3">
            <a:extLst>
              <a:ext uri="{FF2B5EF4-FFF2-40B4-BE49-F238E27FC236}">
                <a16:creationId xmlns:a16="http://schemas.microsoft.com/office/drawing/2014/main" id="{C9A92A80-8D5F-4325-8810-958B403BCF9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B1442609-CC9D-48D0-8A13-0C1C658A03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E5FF62-9E4E-4B43-9B74-AC76CDAFF367}"/>
              </a:ext>
            </a:extLst>
          </p:cNvPr>
          <p:cNvSpPr>
            <a:spLocks noGrp="1"/>
          </p:cNvSpPr>
          <p:nvPr>
            <p:ph type="sldNum" sz="quarter" idx="12"/>
          </p:nvPr>
        </p:nvSpPr>
        <p:spPr/>
        <p:txBody>
          <a:bodyPr/>
          <a:lstStyle/>
          <a:p>
            <a:fld id="{EEA58A3B-43CE-4AA0-90B5-EB47AFAFEB34}" type="slidenum">
              <a:rPr lang="zh-CN" altLang="en-US" smtClean="0"/>
              <a:pPr/>
              <a:t>38</a:t>
            </a:fld>
            <a:endParaRPr lang="zh-CN" altLang="en-US" dirty="0"/>
          </a:p>
        </p:txBody>
      </p:sp>
    </p:spTree>
    <p:extLst>
      <p:ext uri="{BB962C8B-B14F-4D97-AF65-F5344CB8AC3E}">
        <p14:creationId xmlns:p14="http://schemas.microsoft.com/office/powerpoint/2010/main" val="3113837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9972377-82B0-4860-A46F-902DFA579BE4}"/>
              </a:ext>
            </a:extLst>
          </p:cNvPr>
          <p:cNvSpPr>
            <a:spLocks noGrp="1"/>
          </p:cNvSpPr>
          <p:nvPr>
            <p:ph idx="1"/>
          </p:nvPr>
        </p:nvSpPr>
        <p:spPr/>
        <p:txBody>
          <a:bodyPr/>
          <a:lstStyle/>
          <a:p>
            <a:r>
              <a:rPr lang="zh-CN" altLang="en-US" sz="2400" dirty="0">
                <a:cs typeface="Times New Roman" panose="02020603050405020304" pitchFamily="18" charset="0"/>
              </a:rPr>
              <a:t>回溯法及其剪枝</a:t>
            </a:r>
            <a:endParaRPr lang="zh-CN" altLang="en-US" dirty="0"/>
          </a:p>
        </p:txBody>
      </p:sp>
      <p:sp>
        <p:nvSpPr>
          <p:cNvPr id="3" name="日期占位符 2">
            <a:extLst>
              <a:ext uri="{FF2B5EF4-FFF2-40B4-BE49-F238E27FC236}">
                <a16:creationId xmlns:a16="http://schemas.microsoft.com/office/drawing/2014/main" id="{386A004A-CE53-4A1B-9395-3796B7F6A590}"/>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232578F0-6BA3-4B9A-88C0-BB838B6E5FB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3C97CD5B-CCC4-4378-9740-A9D8D7736478}"/>
              </a:ext>
            </a:extLst>
          </p:cNvPr>
          <p:cNvSpPr>
            <a:spLocks noGrp="1"/>
          </p:cNvSpPr>
          <p:nvPr>
            <p:ph type="sldNum" sz="quarter" idx="12"/>
          </p:nvPr>
        </p:nvSpPr>
        <p:spPr/>
        <p:txBody>
          <a:bodyPr/>
          <a:lstStyle/>
          <a:p>
            <a:fld id="{EEA58A3B-43CE-4AA0-90B5-EB47AFAFEB34}" type="slidenum">
              <a:rPr lang="zh-CN" altLang="en-US" smtClean="0"/>
              <a:pPr/>
              <a:t>39</a:t>
            </a:fld>
            <a:endParaRPr lang="zh-CN" altLang="en-US" dirty="0"/>
          </a:p>
        </p:txBody>
      </p:sp>
      <p:sp>
        <p:nvSpPr>
          <p:cNvPr id="6" name="Oval 4">
            <a:extLst>
              <a:ext uri="{FF2B5EF4-FFF2-40B4-BE49-F238E27FC236}">
                <a16:creationId xmlns:a16="http://schemas.microsoft.com/office/drawing/2014/main" id="{F2BC5656-20EF-417D-BEA0-EA6F78F5E6BB}"/>
              </a:ext>
            </a:extLst>
          </p:cNvPr>
          <p:cNvSpPr>
            <a:spLocks noChangeArrowheads="1"/>
          </p:cNvSpPr>
          <p:nvPr/>
        </p:nvSpPr>
        <p:spPr bwMode="auto">
          <a:xfrm>
            <a:off x="4805604" y="1806946"/>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B</a:t>
            </a:r>
          </a:p>
        </p:txBody>
      </p:sp>
      <p:sp>
        <p:nvSpPr>
          <p:cNvPr id="7" name="Oval 5">
            <a:extLst>
              <a:ext uri="{FF2B5EF4-FFF2-40B4-BE49-F238E27FC236}">
                <a16:creationId xmlns:a16="http://schemas.microsoft.com/office/drawing/2014/main" id="{6FCD4DEE-B6F4-40B0-8DD4-D2DA57670B1C}"/>
              </a:ext>
            </a:extLst>
          </p:cNvPr>
          <p:cNvSpPr>
            <a:spLocks noChangeArrowheads="1"/>
          </p:cNvSpPr>
          <p:nvPr/>
        </p:nvSpPr>
        <p:spPr bwMode="auto">
          <a:xfrm>
            <a:off x="2840279" y="2816596"/>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C</a:t>
            </a:r>
          </a:p>
        </p:txBody>
      </p:sp>
      <p:sp>
        <p:nvSpPr>
          <p:cNvPr id="8" name="Oval 6">
            <a:extLst>
              <a:ext uri="{FF2B5EF4-FFF2-40B4-BE49-F238E27FC236}">
                <a16:creationId xmlns:a16="http://schemas.microsoft.com/office/drawing/2014/main" id="{BD27A21C-81CF-4243-905D-125659506624}"/>
              </a:ext>
            </a:extLst>
          </p:cNvPr>
          <p:cNvSpPr>
            <a:spLocks noChangeArrowheads="1"/>
          </p:cNvSpPr>
          <p:nvPr/>
        </p:nvSpPr>
        <p:spPr bwMode="auto">
          <a:xfrm>
            <a:off x="2043354" y="3891333"/>
            <a:ext cx="509588"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F</a:t>
            </a:r>
          </a:p>
        </p:txBody>
      </p:sp>
      <p:sp>
        <p:nvSpPr>
          <p:cNvPr id="9" name="Oval 7">
            <a:extLst>
              <a:ext uri="{FF2B5EF4-FFF2-40B4-BE49-F238E27FC236}">
                <a16:creationId xmlns:a16="http://schemas.microsoft.com/office/drawing/2014/main" id="{855E27DD-9069-40A3-A85B-F6C2C88CEE27}"/>
              </a:ext>
            </a:extLst>
          </p:cNvPr>
          <p:cNvSpPr>
            <a:spLocks noChangeArrowheads="1"/>
          </p:cNvSpPr>
          <p:nvPr/>
        </p:nvSpPr>
        <p:spPr bwMode="auto">
          <a:xfrm>
            <a:off x="6737592" y="2802308"/>
            <a:ext cx="509588" cy="562630"/>
          </a:xfrm>
          <a:prstGeom prst="ellipse">
            <a:avLst/>
          </a:prstGeom>
          <a:solidFill>
            <a:schemeClr val="tx1"/>
          </a:solidFill>
          <a:ln w="6350">
            <a:solidFill>
              <a:schemeClr val="tx1"/>
            </a:solidFill>
            <a:round/>
            <a:headEnd/>
            <a:tailEnd/>
          </a:ln>
        </p:spPr>
        <p:txBody>
          <a:bodyPr anchor="ctr">
            <a:spAutoFit/>
          </a:bodyPr>
          <a:lstStyle/>
          <a:p>
            <a:pPr algn="ctr">
              <a:buFontTx/>
              <a:buNone/>
            </a:pPr>
            <a:r>
              <a:rPr lang="en-US" altLang="zh-CN" sz="2000" b="1" baseline="0">
                <a:solidFill>
                  <a:srgbClr val="DDDDDD"/>
                </a:solidFill>
              </a:rPr>
              <a:t>E</a:t>
            </a:r>
          </a:p>
        </p:txBody>
      </p:sp>
      <p:sp>
        <p:nvSpPr>
          <p:cNvPr id="10" name="Oval 8">
            <a:extLst>
              <a:ext uri="{FF2B5EF4-FFF2-40B4-BE49-F238E27FC236}">
                <a16:creationId xmlns:a16="http://schemas.microsoft.com/office/drawing/2014/main" id="{6E0AE85A-46C3-4775-A426-30E6AB0EA92A}"/>
              </a:ext>
            </a:extLst>
          </p:cNvPr>
          <p:cNvSpPr>
            <a:spLocks noChangeArrowheads="1"/>
          </p:cNvSpPr>
          <p:nvPr/>
        </p:nvSpPr>
        <p:spPr bwMode="auto">
          <a:xfrm>
            <a:off x="2019542" y="4904158"/>
            <a:ext cx="509588"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L</a:t>
            </a:r>
          </a:p>
        </p:txBody>
      </p:sp>
      <p:sp>
        <p:nvSpPr>
          <p:cNvPr id="11" name="Line 9">
            <a:extLst>
              <a:ext uri="{FF2B5EF4-FFF2-40B4-BE49-F238E27FC236}">
                <a16:creationId xmlns:a16="http://schemas.microsoft.com/office/drawing/2014/main" id="{D74EFE57-B716-4441-855B-1C742C8BA508}"/>
              </a:ext>
            </a:extLst>
          </p:cNvPr>
          <p:cNvSpPr>
            <a:spLocks noChangeShapeType="1"/>
          </p:cNvSpPr>
          <p:nvPr/>
        </p:nvSpPr>
        <p:spPr bwMode="auto">
          <a:xfrm flipH="1">
            <a:off x="3270492" y="2234310"/>
            <a:ext cx="1597025" cy="6953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0">
            <a:extLst>
              <a:ext uri="{FF2B5EF4-FFF2-40B4-BE49-F238E27FC236}">
                <a16:creationId xmlns:a16="http://schemas.microsoft.com/office/drawing/2014/main" id="{15B91885-0337-478B-86BA-308E39CEBD1F}"/>
              </a:ext>
            </a:extLst>
          </p:cNvPr>
          <p:cNvSpPr>
            <a:spLocks noChangeShapeType="1"/>
          </p:cNvSpPr>
          <p:nvPr/>
        </p:nvSpPr>
        <p:spPr bwMode="auto">
          <a:xfrm>
            <a:off x="5297729" y="2170810"/>
            <a:ext cx="1657350" cy="6477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1">
            <a:extLst>
              <a:ext uri="{FF2B5EF4-FFF2-40B4-BE49-F238E27FC236}">
                <a16:creationId xmlns:a16="http://schemas.microsoft.com/office/drawing/2014/main" id="{48FCC92A-0AC9-4BA8-82F7-7A96C6EDC102}"/>
              </a:ext>
            </a:extLst>
          </p:cNvPr>
          <p:cNvSpPr>
            <a:spLocks noChangeShapeType="1"/>
          </p:cNvSpPr>
          <p:nvPr/>
        </p:nvSpPr>
        <p:spPr bwMode="auto">
          <a:xfrm flipH="1">
            <a:off x="2411654" y="3307460"/>
            <a:ext cx="552450" cy="631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2">
            <a:extLst>
              <a:ext uri="{FF2B5EF4-FFF2-40B4-BE49-F238E27FC236}">
                <a16:creationId xmlns:a16="http://schemas.microsoft.com/office/drawing/2014/main" id="{74A47647-7EF7-41C7-8718-FE87D5C2EEB7}"/>
              </a:ext>
            </a:extLst>
          </p:cNvPr>
          <p:cNvSpPr>
            <a:spLocks noChangeShapeType="1"/>
          </p:cNvSpPr>
          <p:nvPr/>
        </p:nvSpPr>
        <p:spPr bwMode="auto">
          <a:xfrm>
            <a:off x="2289417" y="4382198"/>
            <a:ext cx="0" cy="7588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Text Box 13">
            <a:extLst>
              <a:ext uri="{FF2B5EF4-FFF2-40B4-BE49-F238E27FC236}">
                <a16:creationId xmlns:a16="http://schemas.microsoft.com/office/drawing/2014/main" id="{30D36CE6-1CE2-403F-80BE-914FC4B3E9E5}"/>
              </a:ext>
            </a:extLst>
          </p:cNvPr>
          <p:cNvSpPr txBox="1">
            <a:spLocks noChangeArrowheads="1"/>
          </p:cNvSpPr>
          <p:nvPr/>
        </p:nvSpPr>
        <p:spPr bwMode="auto">
          <a:xfrm>
            <a:off x="4008679" y="223431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a:t>
            </a:r>
          </a:p>
        </p:txBody>
      </p:sp>
      <p:sp>
        <p:nvSpPr>
          <p:cNvPr id="16" name="Text Box 14">
            <a:extLst>
              <a:ext uri="{FF2B5EF4-FFF2-40B4-BE49-F238E27FC236}">
                <a16:creationId xmlns:a16="http://schemas.microsoft.com/office/drawing/2014/main" id="{67EB6B32-642A-4EBC-B3B2-B48F41B38E3F}"/>
              </a:ext>
            </a:extLst>
          </p:cNvPr>
          <p:cNvSpPr txBox="1">
            <a:spLocks noChangeArrowheads="1"/>
          </p:cNvSpPr>
          <p:nvPr/>
        </p:nvSpPr>
        <p:spPr bwMode="auto">
          <a:xfrm>
            <a:off x="2413242" y="33709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17" name="Text Box 15">
            <a:extLst>
              <a:ext uri="{FF2B5EF4-FFF2-40B4-BE49-F238E27FC236}">
                <a16:creationId xmlns:a16="http://schemas.microsoft.com/office/drawing/2014/main" id="{4BE9A8EE-C007-4651-9716-F98859B10756}"/>
              </a:ext>
            </a:extLst>
          </p:cNvPr>
          <p:cNvSpPr txBox="1">
            <a:spLocks noChangeArrowheads="1"/>
          </p:cNvSpPr>
          <p:nvPr/>
        </p:nvSpPr>
        <p:spPr bwMode="auto">
          <a:xfrm>
            <a:off x="2044942" y="457269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18" name="Text Box 16">
            <a:extLst>
              <a:ext uri="{FF2B5EF4-FFF2-40B4-BE49-F238E27FC236}">
                <a16:creationId xmlns:a16="http://schemas.microsoft.com/office/drawing/2014/main" id="{745696DD-09A1-44F4-BD15-833B402FF370}"/>
              </a:ext>
            </a:extLst>
          </p:cNvPr>
          <p:cNvSpPr txBox="1">
            <a:spLocks noChangeArrowheads="1"/>
          </p:cNvSpPr>
          <p:nvPr/>
        </p:nvSpPr>
        <p:spPr bwMode="auto">
          <a:xfrm>
            <a:off x="6305792" y="231368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9" name="Oval 17">
            <a:extLst>
              <a:ext uri="{FF2B5EF4-FFF2-40B4-BE49-F238E27FC236}">
                <a16:creationId xmlns:a16="http://schemas.microsoft.com/office/drawing/2014/main" id="{0035B061-0895-407B-867D-CAF6F6EC244F}"/>
              </a:ext>
            </a:extLst>
          </p:cNvPr>
          <p:cNvSpPr>
            <a:spLocks noChangeArrowheads="1"/>
          </p:cNvSpPr>
          <p:nvPr/>
        </p:nvSpPr>
        <p:spPr bwMode="auto">
          <a:xfrm>
            <a:off x="4807192" y="922708"/>
            <a:ext cx="511175"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DDDDDD"/>
                </a:solidFill>
                <a:latin typeface="+mn-lt"/>
              </a:rPr>
              <a:t>A</a:t>
            </a:r>
          </a:p>
        </p:txBody>
      </p:sp>
      <p:sp>
        <p:nvSpPr>
          <p:cNvPr id="20" name="Line 18">
            <a:extLst>
              <a:ext uri="{FF2B5EF4-FFF2-40B4-BE49-F238E27FC236}">
                <a16:creationId xmlns:a16="http://schemas.microsoft.com/office/drawing/2014/main" id="{6881F879-C5D8-4797-B09C-97115B15687E}"/>
              </a:ext>
            </a:extLst>
          </p:cNvPr>
          <p:cNvSpPr>
            <a:spLocks noChangeShapeType="1"/>
          </p:cNvSpPr>
          <p:nvPr/>
        </p:nvSpPr>
        <p:spPr bwMode="auto">
          <a:xfrm>
            <a:off x="5043729" y="1464373"/>
            <a:ext cx="9525" cy="39052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 name="Text Box 19">
            <a:extLst>
              <a:ext uri="{FF2B5EF4-FFF2-40B4-BE49-F238E27FC236}">
                <a16:creationId xmlns:a16="http://schemas.microsoft.com/office/drawing/2014/main" id="{B9D19870-2BE7-4E21-8BAD-63CA1795AD8E}"/>
              </a:ext>
            </a:extLst>
          </p:cNvPr>
          <p:cNvSpPr txBox="1">
            <a:spLocks noChangeArrowheads="1"/>
          </p:cNvSpPr>
          <p:nvPr/>
        </p:nvSpPr>
        <p:spPr bwMode="auto">
          <a:xfrm>
            <a:off x="4611929" y="153581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1</a:t>
            </a:r>
          </a:p>
        </p:txBody>
      </p:sp>
      <p:sp>
        <p:nvSpPr>
          <p:cNvPr id="22" name="Line 20">
            <a:extLst>
              <a:ext uri="{FF2B5EF4-FFF2-40B4-BE49-F238E27FC236}">
                <a16:creationId xmlns:a16="http://schemas.microsoft.com/office/drawing/2014/main" id="{1CF7BFE7-1BE7-4AD9-9D15-BBE285F5EB56}"/>
              </a:ext>
            </a:extLst>
          </p:cNvPr>
          <p:cNvSpPr>
            <a:spLocks noChangeShapeType="1"/>
          </p:cNvSpPr>
          <p:nvPr/>
        </p:nvSpPr>
        <p:spPr bwMode="auto">
          <a:xfrm>
            <a:off x="3211754" y="3307461"/>
            <a:ext cx="165100" cy="60086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3" name="Text Box 21">
            <a:extLst>
              <a:ext uri="{FF2B5EF4-FFF2-40B4-BE49-F238E27FC236}">
                <a16:creationId xmlns:a16="http://schemas.microsoft.com/office/drawing/2014/main" id="{E473C6C4-90B0-4270-A351-32049CDA0BA0}"/>
              </a:ext>
            </a:extLst>
          </p:cNvPr>
          <p:cNvSpPr txBox="1">
            <a:spLocks noChangeArrowheads="1"/>
          </p:cNvSpPr>
          <p:nvPr/>
        </p:nvSpPr>
        <p:spPr bwMode="auto">
          <a:xfrm>
            <a:off x="3316529" y="345351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24" name="Oval 22">
            <a:extLst>
              <a:ext uri="{FF2B5EF4-FFF2-40B4-BE49-F238E27FC236}">
                <a16:creationId xmlns:a16="http://schemas.microsoft.com/office/drawing/2014/main" id="{EECA786D-B6E8-4742-88F9-664E4BC33EDC}"/>
              </a:ext>
            </a:extLst>
          </p:cNvPr>
          <p:cNvSpPr>
            <a:spLocks noChangeArrowheads="1"/>
          </p:cNvSpPr>
          <p:nvPr/>
        </p:nvSpPr>
        <p:spPr bwMode="auto">
          <a:xfrm>
            <a:off x="3146667" y="3875458"/>
            <a:ext cx="509588" cy="562630"/>
          </a:xfrm>
          <a:prstGeom prst="ellipse">
            <a:avLst/>
          </a:prstGeom>
          <a:noFill/>
          <a:ln w="6350">
            <a:solidFill>
              <a:srgbClr val="FF0000"/>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1" baseline="0">
                <a:solidFill>
                  <a:srgbClr val="FF0000"/>
                </a:solidFill>
                <a:latin typeface="+mn-lt"/>
              </a:rPr>
              <a:t>G</a:t>
            </a:r>
          </a:p>
        </p:txBody>
      </p:sp>
      <p:sp>
        <p:nvSpPr>
          <p:cNvPr id="25" name="Line 23">
            <a:extLst>
              <a:ext uri="{FF2B5EF4-FFF2-40B4-BE49-F238E27FC236}">
                <a16:creationId xmlns:a16="http://schemas.microsoft.com/office/drawing/2014/main" id="{6FF8F388-A97C-4EE9-8AA5-7E722D4F47F6}"/>
              </a:ext>
            </a:extLst>
          </p:cNvPr>
          <p:cNvSpPr>
            <a:spLocks noChangeShapeType="1"/>
          </p:cNvSpPr>
          <p:nvPr/>
        </p:nvSpPr>
        <p:spPr bwMode="auto">
          <a:xfrm>
            <a:off x="5115167" y="2297811"/>
            <a:ext cx="104775" cy="53498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6" name="Text Box 24">
            <a:extLst>
              <a:ext uri="{FF2B5EF4-FFF2-40B4-BE49-F238E27FC236}">
                <a16:creationId xmlns:a16="http://schemas.microsoft.com/office/drawing/2014/main" id="{D0E39E3E-070A-4A14-B761-0FCFBC0A438E}"/>
              </a:ext>
            </a:extLst>
          </p:cNvPr>
          <p:cNvSpPr txBox="1">
            <a:spLocks noChangeArrowheads="1"/>
          </p:cNvSpPr>
          <p:nvPr/>
        </p:nvSpPr>
        <p:spPr bwMode="auto">
          <a:xfrm>
            <a:off x="5219942" y="237718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27" name="Line 25">
            <a:extLst>
              <a:ext uri="{FF2B5EF4-FFF2-40B4-BE49-F238E27FC236}">
                <a16:creationId xmlns:a16="http://schemas.microsoft.com/office/drawing/2014/main" id="{C0C753AF-54C8-469F-B16D-551612C1D198}"/>
              </a:ext>
            </a:extLst>
          </p:cNvPr>
          <p:cNvSpPr>
            <a:spLocks noChangeShapeType="1"/>
          </p:cNvSpPr>
          <p:nvPr/>
        </p:nvSpPr>
        <p:spPr bwMode="auto">
          <a:xfrm>
            <a:off x="1062279" y="2045398"/>
            <a:ext cx="325437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Line 26">
            <a:extLst>
              <a:ext uri="{FF2B5EF4-FFF2-40B4-BE49-F238E27FC236}">
                <a16:creationId xmlns:a16="http://schemas.microsoft.com/office/drawing/2014/main" id="{6F0CAA53-FE7C-4AA9-9997-69BB9B6661D7}"/>
              </a:ext>
            </a:extLst>
          </p:cNvPr>
          <p:cNvSpPr>
            <a:spLocks noChangeShapeType="1"/>
          </p:cNvSpPr>
          <p:nvPr/>
        </p:nvSpPr>
        <p:spPr bwMode="auto">
          <a:xfrm>
            <a:off x="1124192" y="3056635"/>
            <a:ext cx="171926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7">
            <a:extLst>
              <a:ext uri="{FF2B5EF4-FFF2-40B4-BE49-F238E27FC236}">
                <a16:creationId xmlns:a16="http://schemas.microsoft.com/office/drawing/2014/main" id="{C43B2DD8-F0F6-4BA9-A62A-CA7D36C5942A}"/>
              </a:ext>
            </a:extLst>
          </p:cNvPr>
          <p:cNvSpPr>
            <a:spLocks noChangeShapeType="1"/>
          </p:cNvSpPr>
          <p:nvPr/>
        </p:nvSpPr>
        <p:spPr bwMode="auto">
          <a:xfrm>
            <a:off x="938454" y="4129785"/>
            <a:ext cx="110807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28">
            <a:extLst>
              <a:ext uri="{FF2B5EF4-FFF2-40B4-BE49-F238E27FC236}">
                <a16:creationId xmlns:a16="http://schemas.microsoft.com/office/drawing/2014/main" id="{E87EBB2E-47CC-4859-B306-CD6DEE3E759C}"/>
              </a:ext>
            </a:extLst>
          </p:cNvPr>
          <p:cNvSpPr>
            <a:spLocks noChangeShapeType="1"/>
          </p:cNvSpPr>
          <p:nvPr/>
        </p:nvSpPr>
        <p:spPr bwMode="auto">
          <a:xfrm>
            <a:off x="913054" y="5204523"/>
            <a:ext cx="1106488"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Text Box 29">
            <a:extLst>
              <a:ext uri="{FF2B5EF4-FFF2-40B4-BE49-F238E27FC236}">
                <a16:creationId xmlns:a16="http://schemas.microsoft.com/office/drawing/2014/main" id="{C558E51F-1737-4C9F-B5A3-74872274C4D5}"/>
              </a:ext>
            </a:extLst>
          </p:cNvPr>
          <p:cNvSpPr txBox="1">
            <a:spLocks noChangeArrowheads="1"/>
          </p:cNvSpPr>
          <p:nvPr/>
        </p:nvSpPr>
        <p:spPr bwMode="auto">
          <a:xfrm>
            <a:off x="1308342" y="1538985"/>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1</a:t>
            </a:r>
            <a:r>
              <a:rPr lang="zh-CN" altLang="en-US" sz="1800" baseline="0">
                <a:solidFill>
                  <a:srgbClr val="FF3300"/>
                </a:solidFill>
                <a:latin typeface="+mn-lt"/>
              </a:rPr>
              <a:t>步</a:t>
            </a:r>
          </a:p>
        </p:txBody>
      </p:sp>
      <p:sp>
        <p:nvSpPr>
          <p:cNvPr id="32" name="Text Box 30">
            <a:extLst>
              <a:ext uri="{FF2B5EF4-FFF2-40B4-BE49-F238E27FC236}">
                <a16:creationId xmlns:a16="http://schemas.microsoft.com/office/drawing/2014/main" id="{92D617C0-2863-4128-A1BD-C300E9C58BD1}"/>
              </a:ext>
            </a:extLst>
          </p:cNvPr>
          <p:cNvSpPr txBox="1">
            <a:spLocks noChangeArrowheads="1"/>
          </p:cNvSpPr>
          <p:nvPr/>
        </p:nvSpPr>
        <p:spPr bwMode="auto">
          <a:xfrm>
            <a:off x="1246429" y="2361310"/>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2</a:t>
            </a:r>
            <a:r>
              <a:rPr lang="zh-CN" altLang="en-US" sz="1800" baseline="0">
                <a:solidFill>
                  <a:srgbClr val="FF3300"/>
                </a:solidFill>
                <a:latin typeface="+mn-lt"/>
              </a:rPr>
              <a:t>步</a:t>
            </a:r>
          </a:p>
        </p:txBody>
      </p:sp>
      <p:sp>
        <p:nvSpPr>
          <p:cNvPr id="33" name="Text Box 31">
            <a:extLst>
              <a:ext uri="{FF2B5EF4-FFF2-40B4-BE49-F238E27FC236}">
                <a16:creationId xmlns:a16="http://schemas.microsoft.com/office/drawing/2014/main" id="{F45D2C08-AB92-47DA-80A9-3CE6C497BAF0}"/>
              </a:ext>
            </a:extLst>
          </p:cNvPr>
          <p:cNvSpPr txBox="1">
            <a:spLocks noChangeArrowheads="1"/>
          </p:cNvSpPr>
          <p:nvPr/>
        </p:nvSpPr>
        <p:spPr bwMode="auto">
          <a:xfrm>
            <a:off x="1062279" y="3434460"/>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3</a:t>
            </a:r>
            <a:r>
              <a:rPr lang="zh-CN" altLang="en-US" sz="1800" baseline="0">
                <a:solidFill>
                  <a:srgbClr val="FF3300"/>
                </a:solidFill>
                <a:latin typeface="+mn-lt"/>
              </a:rPr>
              <a:t>步</a:t>
            </a:r>
          </a:p>
        </p:txBody>
      </p:sp>
      <p:sp>
        <p:nvSpPr>
          <p:cNvPr id="34" name="Text Box 32">
            <a:extLst>
              <a:ext uri="{FF2B5EF4-FFF2-40B4-BE49-F238E27FC236}">
                <a16:creationId xmlns:a16="http://schemas.microsoft.com/office/drawing/2014/main" id="{B1CC2409-5057-4653-8ED7-54C5A0BB5F12}"/>
              </a:ext>
            </a:extLst>
          </p:cNvPr>
          <p:cNvSpPr txBox="1">
            <a:spLocks noChangeArrowheads="1"/>
          </p:cNvSpPr>
          <p:nvPr/>
        </p:nvSpPr>
        <p:spPr bwMode="auto">
          <a:xfrm>
            <a:off x="1082917" y="4488560"/>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baseline="0">
                <a:solidFill>
                  <a:srgbClr val="FF3300"/>
                </a:solidFill>
                <a:latin typeface="+mn-lt"/>
              </a:rPr>
              <a:t>第</a:t>
            </a:r>
            <a:r>
              <a:rPr lang="en-US" altLang="zh-CN" sz="1800" baseline="0">
                <a:solidFill>
                  <a:srgbClr val="FF3300"/>
                </a:solidFill>
                <a:latin typeface="+mn-lt"/>
              </a:rPr>
              <a:t>4</a:t>
            </a:r>
            <a:r>
              <a:rPr lang="zh-CN" altLang="en-US" sz="1800" baseline="0">
                <a:solidFill>
                  <a:srgbClr val="FF3300"/>
                </a:solidFill>
                <a:latin typeface="+mn-lt"/>
              </a:rPr>
              <a:t>步</a:t>
            </a:r>
          </a:p>
        </p:txBody>
      </p:sp>
      <p:sp>
        <p:nvSpPr>
          <p:cNvPr id="35" name="Oval 33">
            <a:extLst>
              <a:ext uri="{FF2B5EF4-FFF2-40B4-BE49-F238E27FC236}">
                <a16:creationId xmlns:a16="http://schemas.microsoft.com/office/drawing/2014/main" id="{207E15F2-3109-44C6-A918-593CD1649FFC}"/>
              </a:ext>
            </a:extLst>
          </p:cNvPr>
          <p:cNvSpPr>
            <a:spLocks noChangeArrowheads="1"/>
          </p:cNvSpPr>
          <p:nvPr/>
        </p:nvSpPr>
        <p:spPr bwMode="auto">
          <a:xfrm>
            <a:off x="4513504" y="3875458"/>
            <a:ext cx="509588" cy="562630"/>
          </a:xfrm>
          <a:prstGeom prst="ellipse">
            <a:avLst/>
          </a:prstGeom>
          <a:noFill/>
          <a:ln w="63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H</a:t>
            </a:r>
          </a:p>
        </p:txBody>
      </p:sp>
      <p:sp>
        <p:nvSpPr>
          <p:cNvPr id="36" name="Oval 34">
            <a:extLst>
              <a:ext uri="{FF2B5EF4-FFF2-40B4-BE49-F238E27FC236}">
                <a16:creationId xmlns:a16="http://schemas.microsoft.com/office/drawing/2014/main" id="{F456E5D8-4FC2-416F-9E13-D59ABA610B96}"/>
              </a:ext>
            </a:extLst>
          </p:cNvPr>
          <p:cNvSpPr>
            <a:spLocks noChangeArrowheads="1"/>
          </p:cNvSpPr>
          <p:nvPr/>
        </p:nvSpPr>
        <p:spPr bwMode="auto">
          <a:xfrm>
            <a:off x="5666029" y="3875458"/>
            <a:ext cx="509588" cy="562630"/>
          </a:xfrm>
          <a:prstGeom prst="ellipse">
            <a:avLst/>
          </a:prstGeom>
          <a:noFill/>
          <a:ln w="6350">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buFontTx/>
              <a:buNone/>
            </a:pPr>
            <a:r>
              <a:rPr lang="en-US" altLang="zh-CN" sz="2000" baseline="0"/>
              <a:t>I</a:t>
            </a:r>
          </a:p>
        </p:txBody>
      </p:sp>
      <p:sp>
        <p:nvSpPr>
          <p:cNvPr id="37" name="Line 35">
            <a:extLst>
              <a:ext uri="{FF2B5EF4-FFF2-40B4-BE49-F238E27FC236}">
                <a16:creationId xmlns:a16="http://schemas.microsoft.com/office/drawing/2014/main" id="{35CF885F-766B-4AFF-9C44-282F4404E06A}"/>
              </a:ext>
            </a:extLst>
          </p:cNvPr>
          <p:cNvSpPr>
            <a:spLocks noChangeShapeType="1"/>
          </p:cNvSpPr>
          <p:nvPr/>
        </p:nvSpPr>
        <p:spPr bwMode="auto">
          <a:xfrm flipH="1">
            <a:off x="4802429" y="3358588"/>
            <a:ext cx="312738" cy="533072"/>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38" name="Line 36">
            <a:extLst>
              <a:ext uri="{FF2B5EF4-FFF2-40B4-BE49-F238E27FC236}">
                <a16:creationId xmlns:a16="http://schemas.microsoft.com/office/drawing/2014/main" id="{8BF39DF2-6E6C-4C83-B0A8-C46184E92B39}"/>
              </a:ext>
            </a:extLst>
          </p:cNvPr>
          <p:cNvSpPr>
            <a:spLocks noChangeShapeType="1"/>
          </p:cNvSpPr>
          <p:nvPr/>
        </p:nvSpPr>
        <p:spPr bwMode="auto">
          <a:xfrm>
            <a:off x="5529504" y="3243960"/>
            <a:ext cx="352426" cy="64770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39" name="Oval 37">
            <a:extLst>
              <a:ext uri="{FF2B5EF4-FFF2-40B4-BE49-F238E27FC236}">
                <a16:creationId xmlns:a16="http://schemas.microsoft.com/office/drawing/2014/main" id="{B7D061E3-EC3D-41B5-9F94-775FE702C04C}"/>
              </a:ext>
            </a:extLst>
          </p:cNvPr>
          <p:cNvSpPr>
            <a:spLocks noChangeArrowheads="1"/>
          </p:cNvSpPr>
          <p:nvPr/>
        </p:nvSpPr>
        <p:spPr bwMode="auto">
          <a:xfrm>
            <a:off x="5018329" y="2795958"/>
            <a:ext cx="511175" cy="562630"/>
          </a:xfrm>
          <a:prstGeom prst="ellipse">
            <a:avLst/>
          </a:prstGeom>
          <a:noFill/>
          <a:ln w="6350">
            <a:solidFill>
              <a:srgbClr val="FF0000"/>
            </a:solidFill>
            <a:prstDash val="dash"/>
            <a:round/>
            <a:headEnd/>
            <a:tailEnd/>
          </a:ln>
        </p:spPr>
        <p:txBody>
          <a:bodyPr anchor="ctr">
            <a:spAutoFit/>
          </a:bodyPr>
          <a:lstStyle/>
          <a:p>
            <a:pPr algn="ctr">
              <a:buFontTx/>
              <a:buNone/>
            </a:pPr>
            <a:r>
              <a:rPr lang="en-US" altLang="zh-CN" sz="2000" b="1" baseline="0">
                <a:solidFill>
                  <a:srgbClr val="FF0000"/>
                </a:solidFill>
              </a:rPr>
              <a:t>D</a:t>
            </a:r>
          </a:p>
        </p:txBody>
      </p:sp>
      <p:sp>
        <p:nvSpPr>
          <p:cNvPr id="40" name="Oval 38">
            <a:extLst>
              <a:ext uri="{FF2B5EF4-FFF2-40B4-BE49-F238E27FC236}">
                <a16:creationId xmlns:a16="http://schemas.microsoft.com/office/drawing/2014/main" id="{2DC4034D-6D9C-41B1-9CF2-738BEF643ECF}"/>
              </a:ext>
            </a:extLst>
          </p:cNvPr>
          <p:cNvSpPr>
            <a:spLocks noChangeArrowheads="1"/>
          </p:cNvSpPr>
          <p:nvPr/>
        </p:nvSpPr>
        <p:spPr bwMode="auto">
          <a:xfrm>
            <a:off x="6540742" y="4091685"/>
            <a:ext cx="215900" cy="215900"/>
          </a:xfrm>
          <a:prstGeom prst="ellipse">
            <a:avLst/>
          </a:prstGeom>
          <a:solidFill>
            <a:srgbClr val="DDDDDD"/>
          </a:solidFill>
          <a:ln w="6350">
            <a:solidFill>
              <a:schemeClr val="tx1"/>
            </a:solidFill>
            <a:prstDash val="solid"/>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1" name="Line 39">
            <a:extLst>
              <a:ext uri="{FF2B5EF4-FFF2-40B4-BE49-F238E27FC236}">
                <a16:creationId xmlns:a16="http://schemas.microsoft.com/office/drawing/2014/main" id="{F5E2B5BC-548B-45A0-8318-D3C0536A37BA}"/>
              </a:ext>
            </a:extLst>
          </p:cNvPr>
          <p:cNvSpPr>
            <a:spLocks noChangeShapeType="1"/>
          </p:cNvSpPr>
          <p:nvPr/>
        </p:nvSpPr>
        <p:spPr bwMode="auto">
          <a:xfrm flipH="1">
            <a:off x="6685204" y="3299523"/>
            <a:ext cx="215900" cy="7921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2" name="Line 41">
            <a:extLst>
              <a:ext uri="{FF2B5EF4-FFF2-40B4-BE49-F238E27FC236}">
                <a16:creationId xmlns:a16="http://schemas.microsoft.com/office/drawing/2014/main" id="{7114C4A9-D4D4-4096-AEB4-DE96233197BC}"/>
              </a:ext>
            </a:extLst>
          </p:cNvPr>
          <p:cNvSpPr>
            <a:spLocks noChangeShapeType="1"/>
          </p:cNvSpPr>
          <p:nvPr/>
        </p:nvSpPr>
        <p:spPr bwMode="auto">
          <a:xfrm>
            <a:off x="7117004" y="3299523"/>
            <a:ext cx="287338" cy="7921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43" name="Text Box 42">
            <a:extLst>
              <a:ext uri="{FF2B5EF4-FFF2-40B4-BE49-F238E27FC236}">
                <a16:creationId xmlns:a16="http://schemas.microsoft.com/office/drawing/2014/main" id="{EB7B6489-76C3-4874-9F96-67220E45CA31}"/>
              </a:ext>
            </a:extLst>
          </p:cNvPr>
          <p:cNvSpPr txBox="1">
            <a:spLocks noChangeArrowheads="1"/>
          </p:cNvSpPr>
          <p:nvPr/>
        </p:nvSpPr>
        <p:spPr bwMode="auto">
          <a:xfrm>
            <a:off x="4657967" y="345986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2</a:t>
            </a:r>
          </a:p>
        </p:txBody>
      </p:sp>
      <p:sp>
        <p:nvSpPr>
          <p:cNvPr id="44" name="Text Box 43">
            <a:extLst>
              <a:ext uri="{FF2B5EF4-FFF2-40B4-BE49-F238E27FC236}">
                <a16:creationId xmlns:a16="http://schemas.microsoft.com/office/drawing/2014/main" id="{5C2D8E37-5C73-47DC-AD3C-E5C260AC87ED}"/>
              </a:ext>
            </a:extLst>
          </p:cNvPr>
          <p:cNvSpPr txBox="1">
            <a:spLocks noChangeArrowheads="1"/>
          </p:cNvSpPr>
          <p:nvPr/>
        </p:nvSpPr>
        <p:spPr bwMode="auto">
          <a:xfrm>
            <a:off x="5718417" y="340747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45" name="Line 45">
            <a:extLst>
              <a:ext uri="{FF2B5EF4-FFF2-40B4-BE49-F238E27FC236}">
                <a16:creationId xmlns:a16="http://schemas.microsoft.com/office/drawing/2014/main" id="{B0C4255A-27E1-4561-BAF7-EBD2D5009147}"/>
              </a:ext>
            </a:extLst>
          </p:cNvPr>
          <p:cNvSpPr>
            <a:spLocks noChangeShapeType="1"/>
          </p:cNvSpPr>
          <p:nvPr/>
        </p:nvSpPr>
        <p:spPr bwMode="auto">
          <a:xfrm>
            <a:off x="4768297" y="4437760"/>
            <a:ext cx="34131" cy="766763"/>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46" name="Oval 48">
            <a:extLst>
              <a:ext uri="{FF2B5EF4-FFF2-40B4-BE49-F238E27FC236}">
                <a16:creationId xmlns:a16="http://schemas.microsoft.com/office/drawing/2014/main" id="{E65C1E57-FBC2-4952-BFB1-EEAAC6D5AB67}"/>
              </a:ext>
            </a:extLst>
          </p:cNvPr>
          <p:cNvSpPr>
            <a:spLocks noChangeArrowheads="1"/>
          </p:cNvSpPr>
          <p:nvPr/>
        </p:nvSpPr>
        <p:spPr bwMode="auto">
          <a:xfrm>
            <a:off x="5813667" y="5217656"/>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7" name="Line 49">
            <a:extLst>
              <a:ext uri="{FF2B5EF4-FFF2-40B4-BE49-F238E27FC236}">
                <a16:creationId xmlns:a16="http://schemas.microsoft.com/office/drawing/2014/main" id="{070145FF-9003-455D-9997-7EEF8043E644}"/>
              </a:ext>
            </a:extLst>
          </p:cNvPr>
          <p:cNvSpPr>
            <a:spLocks noChangeShapeType="1"/>
          </p:cNvSpPr>
          <p:nvPr/>
        </p:nvSpPr>
        <p:spPr bwMode="auto">
          <a:xfrm flipH="1">
            <a:off x="5920823" y="4394898"/>
            <a:ext cx="794" cy="832023"/>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48" name="Oval 8">
            <a:extLst>
              <a:ext uri="{FF2B5EF4-FFF2-40B4-BE49-F238E27FC236}">
                <a16:creationId xmlns:a16="http://schemas.microsoft.com/office/drawing/2014/main" id="{867ABDA0-4ACC-478C-8ED7-D809B1877C00}"/>
              </a:ext>
            </a:extLst>
          </p:cNvPr>
          <p:cNvSpPr>
            <a:spLocks noChangeArrowheads="1"/>
          </p:cNvSpPr>
          <p:nvPr/>
        </p:nvSpPr>
        <p:spPr bwMode="auto">
          <a:xfrm>
            <a:off x="6461367" y="5044291"/>
            <a:ext cx="509588"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en-US" altLang="zh-CN" sz="2000" b="1" baseline="0" dirty="0">
              <a:solidFill>
                <a:srgbClr val="DDDDDD"/>
              </a:solidFill>
              <a:latin typeface="Times New Roman" pitchFamily="18" charset="0"/>
            </a:endParaRPr>
          </a:p>
        </p:txBody>
      </p:sp>
      <p:sp>
        <p:nvSpPr>
          <p:cNvPr id="49" name="Line 49">
            <a:extLst>
              <a:ext uri="{FF2B5EF4-FFF2-40B4-BE49-F238E27FC236}">
                <a16:creationId xmlns:a16="http://schemas.microsoft.com/office/drawing/2014/main" id="{4884CE0C-4930-448A-8DBB-1E77C6AF9BE9}"/>
              </a:ext>
            </a:extLst>
          </p:cNvPr>
          <p:cNvSpPr>
            <a:spLocks noChangeShapeType="1"/>
          </p:cNvSpPr>
          <p:nvPr/>
        </p:nvSpPr>
        <p:spPr bwMode="auto">
          <a:xfrm flipH="1">
            <a:off x="6662706" y="4309000"/>
            <a:ext cx="794" cy="83202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50" name="Oval 48">
            <a:extLst>
              <a:ext uri="{FF2B5EF4-FFF2-40B4-BE49-F238E27FC236}">
                <a16:creationId xmlns:a16="http://schemas.microsoft.com/office/drawing/2014/main" id="{F8F9727F-6265-4E41-A31D-784790477275}"/>
              </a:ext>
            </a:extLst>
          </p:cNvPr>
          <p:cNvSpPr>
            <a:spLocks noChangeArrowheads="1"/>
          </p:cNvSpPr>
          <p:nvPr/>
        </p:nvSpPr>
        <p:spPr bwMode="auto">
          <a:xfrm>
            <a:off x="3272859" y="5262019"/>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1" name="Line 49">
            <a:extLst>
              <a:ext uri="{FF2B5EF4-FFF2-40B4-BE49-F238E27FC236}">
                <a16:creationId xmlns:a16="http://schemas.microsoft.com/office/drawing/2014/main" id="{762E239E-E7D9-4CE4-A250-A300A2E4A35E}"/>
              </a:ext>
            </a:extLst>
          </p:cNvPr>
          <p:cNvSpPr>
            <a:spLocks noChangeShapeType="1"/>
          </p:cNvSpPr>
          <p:nvPr/>
        </p:nvSpPr>
        <p:spPr bwMode="auto">
          <a:xfrm flipH="1">
            <a:off x="3380015" y="4439261"/>
            <a:ext cx="794" cy="832023"/>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52" name="Line 49">
            <a:extLst>
              <a:ext uri="{FF2B5EF4-FFF2-40B4-BE49-F238E27FC236}">
                <a16:creationId xmlns:a16="http://schemas.microsoft.com/office/drawing/2014/main" id="{4F76FDEF-FD53-4E11-BFC4-734F3AB97E73}"/>
              </a:ext>
            </a:extLst>
          </p:cNvPr>
          <p:cNvSpPr>
            <a:spLocks noChangeShapeType="1"/>
          </p:cNvSpPr>
          <p:nvPr/>
        </p:nvSpPr>
        <p:spPr bwMode="auto">
          <a:xfrm>
            <a:off x="7367828" y="4309000"/>
            <a:ext cx="37307" cy="101810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53" name="Oval 8">
            <a:extLst>
              <a:ext uri="{FF2B5EF4-FFF2-40B4-BE49-F238E27FC236}">
                <a16:creationId xmlns:a16="http://schemas.microsoft.com/office/drawing/2014/main" id="{B84DB6CB-3211-4376-87FE-C96CFD8FE3D6}"/>
              </a:ext>
            </a:extLst>
          </p:cNvPr>
          <p:cNvSpPr>
            <a:spLocks noChangeArrowheads="1"/>
          </p:cNvSpPr>
          <p:nvPr/>
        </p:nvSpPr>
        <p:spPr bwMode="auto">
          <a:xfrm>
            <a:off x="7150341" y="5045791"/>
            <a:ext cx="509588" cy="562630"/>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endParaRPr lang="en-US" altLang="zh-CN" sz="2000" b="1" baseline="0" dirty="0">
              <a:solidFill>
                <a:srgbClr val="DDDDDD"/>
              </a:solidFill>
              <a:latin typeface="Times New Roman" pitchFamily="18" charset="0"/>
            </a:endParaRPr>
          </a:p>
        </p:txBody>
      </p:sp>
      <p:sp>
        <p:nvSpPr>
          <p:cNvPr id="54" name="Oval 38">
            <a:extLst>
              <a:ext uri="{FF2B5EF4-FFF2-40B4-BE49-F238E27FC236}">
                <a16:creationId xmlns:a16="http://schemas.microsoft.com/office/drawing/2014/main" id="{8E2E1015-7C69-4355-90D9-DBA613F07E74}"/>
              </a:ext>
            </a:extLst>
          </p:cNvPr>
          <p:cNvSpPr>
            <a:spLocks noChangeArrowheads="1"/>
          </p:cNvSpPr>
          <p:nvPr/>
        </p:nvSpPr>
        <p:spPr bwMode="auto">
          <a:xfrm>
            <a:off x="7297185" y="4090242"/>
            <a:ext cx="215900" cy="215900"/>
          </a:xfrm>
          <a:prstGeom prst="ellipse">
            <a:avLst/>
          </a:prstGeom>
          <a:solidFill>
            <a:srgbClr val="DDDDDD"/>
          </a:solidFill>
          <a:ln w="6350">
            <a:solidFill>
              <a:schemeClr val="tx1"/>
            </a:solidFill>
            <a:prstDash val="solid"/>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55" name="Oval 48">
            <a:extLst>
              <a:ext uri="{FF2B5EF4-FFF2-40B4-BE49-F238E27FC236}">
                <a16:creationId xmlns:a16="http://schemas.microsoft.com/office/drawing/2014/main" id="{F5F47A81-9373-4096-9A6D-BD1D9F142595}"/>
              </a:ext>
            </a:extLst>
          </p:cNvPr>
          <p:cNvSpPr>
            <a:spLocks noChangeArrowheads="1"/>
          </p:cNvSpPr>
          <p:nvPr/>
        </p:nvSpPr>
        <p:spPr bwMode="auto">
          <a:xfrm>
            <a:off x="4694478" y="5198519"/>
            <a:ext cx="215900" cy="215900"/>
          </a:xfrm>
          <a:prstGeom prst="ellipse">
            <a:avLst/>
          </a:prstGeom>
          <a:solidFill>
            <a:srgbClr val="DDDDDD"/>
          </a:solidFill>
          <a:ln w="6350">
            <a:solidFill>
              <a:schemeClr val="tx1"/>
            </a:solidFill>
            <a:prstDash val="dash"/>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pSp>
        <p:nvGrpSpPr>
          <p:cNvPr id="56" name="组合 55">
            <a:extLst>
              <a:ext uri="{FF2B5EF4-FFF2-40B4-BE49-F238E27FC236}">
                <a16:creationId xmlns:a16="http://schemas.microsoft.com/office/drawing/2014/main" id="{624E8F79-992B-4F9C-881A-B7CFBD7A67E4}"/>
              </a:ext>
            </a:extLst>
          </p:cNvPr>
          <p:cNvGrpSpPr/>
          <p:nvPr/>
        </p:nvGrpSpPr>
        <p:grpSpPr>
          <a:xfrm>
            <a:off x="3677066" y="3918085"/>
            <a:ext cx="313355" cy="304656"/>
            <a:chOff x="3431558" y="4005407"/>
            <a:chExt cx="313355" cy="304656"/>
          </a:xfrm>
        </p:grpSpPr>
        <p:cxnSp>
          <p:nvCxnSpPr>
            <p:cNvPr id="57" name="直接连接符 56">
              <a:extLst>
                <a:ext uri="{FF2B5EF4-FFF2-40B4-BE49-F238E27FC236}">
                  <a16:creationId xmlns:a16="http://schemas.microsoft.com/office/drawing/2014/main" id="{7C93493C-7E80-4559-83BB-FAB39A312495}"/>
                </a:ext>
              </a:extLst>
            </p:cNvPr>
            <p:cNvCxnSpPr/>
            <p:nvPr/>
          </p:nvCxnSpPr>
          <p:spPr bwMode="auto">
            <a:xfrm>
              <a:off x="3491880" y="4005407"/>
              <a:ext cx="253033" cy="304656"/>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58" name="直接连接符 57">
              <a:extLst>
                <a:ext uri="{FF2B5EF4-FFF2-40B4-BE49-F238E27FC236}">
                  <a16:creationId xmlns:a16="http://schemas.microsoft.com/office/drawing/2014/main" id="{2A1B747B-4323-4387-A084-DEACCD7866A1}"/>
                </a:ext>
              </a:extLst>
            </p:cNvPr>
            <p:cNvCxnSpPr/>
            <p:nvPr/>
          </p:nvCxnSpPr>
          <p:spPr bwMode="auto">
            <a:xfrm flipH="1">
              <a:off x="3431558" y="4005407"/>
              <a:ext cx="313355" cy="256858"/>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grpSp>
      <p:grpSp>
        <p:nvGrpSpPr>
          <p:cNvPr id="59" name="组合 58">
            <a:extLst>
              <a:ext uri="{FF2B5EF4-FFF2-40B4-BE49-F238E27FC236}">
                <a16:creationId xmlns:a16="http://schemas.microsoft.com/office/drawing/2014/main" id="{E7ADCE7F-E870-4214-AD07-C877DCBE6638}"/>
              </a:ext>
            </a:extLst>
          </p:cNvPr>
          <p:cNvGrpSpPr/>
          <p:nvPr/>
        </p:nvGrpSpPr>
        <p:grpSpPr>
          <a:xfrm>
            <a:off x="5509351" y="2904307"/>
            <a:ext cx="313355" cy="304656"/>
            <a:chOff x="3431558" y="4005407"/>
            <a:chExt cx="313355" cy="304656"/>
          </a:xfrm>
        </p:grpSpPr>
        <p:cxnSp>
          <p:nvCxnSpPr>
            <p:cNvPr id="60" name="直接连接符 59">
              <a:extLst>
                <a:ext uri="{FF2B5EF4-FFF2-40B4-BE49-F238E27FC236}">
                  <a16:creationId xmlns:a16="http://schemas.microsoft.com/office/drawing/2014/main" id="{736B3C4C-12EB-48B5-837A-C1CF05CA3BFC}"/>
                </a:ext>
              </a:extLst>
            </p:cNvPr>
            <p:cNvCxnSpPr/>
            <p:nvPr/>
          </p:nvCxnSpPr>
          <p:spPr bwMode="auto">
            <a:xfrm>
              <a:off x="3491880" y="4005407"/>
              <a:ext cx="253033" cy="304656"/>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61" name="直接连接符 60">
              <a:extLst>
                <a:ext uri="{FF2B5EF4-FFF2-40B4-BE49-F238E27FC236}">
                  <a16:creationId xmlns:a16="http://schemas.microsoft.com/office/drawing/2014/main" id="{6AAFBB40-5C3F-48FF-9858-AF04BDCE837A}"/>
                </a:ext>
              </a:extLst>
            </p:cNvPr>
            <p:cNvCxnSpPr/>
            <p:nvPr/>
          </p:nvCxnSpPr>
          <p:spPr bwMode="auto">
            <a:xfrm flipH="1">
              <a:off x="3431558" y="4005407"/>
              <a:ext cx="313355" cy="256858"/>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grpSp>
    </p:spTree>
    <p:extLst>
      <p:ext uri="{BB962C8B-B14F-4D97-AF65-F5344CB8AC3E}">
        <p14:creationId xmlns:p14="http://schemas.microsoft.com/office/powerpoint/2010/main" val="243533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50025-DAE9-4170-8F9E-CC4FFBF39D75}"/>
              </a:ext>
            </a:extLst>
          </p:cNvPr>
          <p:cNvSpPr>
            <a:spLocks noGrp="1"/>
          </p:cNvSpPr>
          <p:nvPr>
            <p:ph type="title"/>
          </p:nvPr>
        </p:nvSpPr>
        <p:spPr/>
        <p:txBody>
          <a:bodyPr/>
          <a:lstStyle/>
          <a:p>
            <a:r>
              <a:rPr lang="zh-CN" altLang="en-US" dirty="0"/>
              <a:t>回溯法原理</a:t>
            </a:r>
          </a:p>
        </p:txBody>
      </p:sp>
      <p:sp>
        <p:nvSpPr>
          <p:cNvPr id="3" name="内容占位符 2">
            <a:extLst>
              <a:ext uri="{FF2B5EF4-FFF2-40B4-BE49-F238E27FC236}">
                <a16:creationId xmlns:a16="http://schemas.microsoft.com/office/drawing/2014/main" id="{3CEB4260-80DB-4F0E-96F6-3E0D2C5E2233}"/>
              </a:ext>
            </a:extLst>
          </p:cNvPr>
          <p:cNvSpPr>
            <a:spLocks noGrp="1"/>
          </p:cNvSpPr>
          <p:nvPr>
            <p:ph idx="1"/>
          </p:nvPr>
        </p:nvSpPr>
        <p:spPr>
          <a:xfrm>
            <a:off x="123432" y="764364"/>
            <a:ext cx="8897136" cy="5957112"/>
          </a:xfrm>
        </p:spPr>
        <p:txBody>
          <a:bodyPr>
            <a:normAutofit/>
          </a:bodyPr>
          <a:lstStyle/>
          <a:p>
            <a:pPr lvl="1"/>
            <a:r>
              <a:rPr lang="en-US" altLang="zh-CN" dirty="0"/>
              <a:t>3. </a:t>
            </a:r>
            <a:r>
              <a:rPr lang="zh-CN" altLang="en-US" dirty="0"/>
              <a:t>问题解应满足的条件称为约束，包括</a:t>
            </a:r>
            <a:endParaRPr lang="en-US" altLang="zh-CN" dirty="0"/>
          </a:p>
          <a:p>
            <a:pPr lvl="2"/>
            <a:r>
              <a:rPr kumimoji="1" lang="zh-CN" altLang="en-US" dirty="0">
                <a:latin typeface="Times New Roman" pitchFamily="18" charset="0"/>
              </a:rPr>
              <a:t>显约束：对解空间中分量</a:t>
            </a:r>
            <a:r>
              <a:rPr kumimoji="1" lang="en-US" altLang="zh-CN" dirty="0">
                <a:latin typeface="Times New Roman" pitchFamily="18" charset="0"/>
              </a:rPr>
              <a:t>x</a:t>
            </a:r>
            <a:r>
              <a:rPr kumimoji="1" lang="en-US" altLang="zh-CN" baseline="-25000" dirty="0">
                <a:latin typeface="Times New Roman" pitchFamily="18" charset="0"/>
              </a:rPr>
              <a:t>i</a:t>
            </a:r>
            <a:r>
              <a:rPr kumimoji="1" lang="zh-CN" altLang="en-US" dirty="0">
                <a:latin typeface="Times New Roman" pitchFamily="18" charset="0"/>
              </a:rPr>
              <a:t>的取值限定</a:t>
            </a:r>
            <a:endParaRPr kumimoji="1" lang="en-US" altLang="zh-CN" dirty="0">
              <a:latin typeface="Times New Roman" pitchFamily="18" charset="0"/>
            </a:endParaRPr>
          </a:p>
          <a:p>
            <a:pPr marL="536575" lvl="2" indent="0">
              <a:buNone/>
            </a:pPr>
            <a:r>
              <a:rPr lang="en-US" altLang="zh-CN" sz="2400" dirty="0"/>
              <a:t>     e.g. TSP x</a:t>
            </a:r>
            <a:r>
              <a:rPr lang="en-US" altLang="zh-CN" sz="2400" baseline="-25000" dirty="0"/>
              <a:t>i</a:t>
            </a:r>
            <a:r>
              <a:rPr lang="en-US" altLang="zh-CN" sz="2400" dirty="0"/>
              <a:t> ∈{1,2,3,…,n}</a:t>
            </a:r>
            <a:endParaRPr kumimoji="1" lang="en-US" altLang="zh-CN" sz="2400" dirty="0">
              <a:latin typeface="Times New Roman" pitchFamily="18" charset="0"/>
            </a:endParaRPr>
          </a:p>
          <a:p>
            <a:pPr lvl="2"/>
            <a:r>
              <a:rPr kumimoji="1" lang="zh-CN" altLang="en-US" dirty="0">
                <a:latin typeface="Times New Roman" pitchFamily="18" charset="0"/>
              </a:rPr>
              <a:t>隐约束：为满足问题的解而对不同分量之间施加的约束</a:t>
            </a:r>
            <a:endParaRPr kumimoji="1" lang="en-US" altLang="zh-CN" dirty="0">
              <a:latin typeface="Times New Roman" pitchFamily="18" charset="0"/>
            </a:endParaRPr>
          </a:p>
          <a:p>
            <a:pPr marL="536575" lvl="2" indent="0">
              <a:buNone/>
            </a:pPr>
            <a:r>
              <a:rPr kumimoji="1" lang="en-US" altLang="zh-CN" dirty="0">
                <a:latin typeface="Times New Roman" pitchFamily="18" charset="0"/>
              </a:rPr>
              <a:t>    e.g. </a:t>
            </a:r>
            <a:r>
              <a:rPr kumimoji="1" lang="zh-CN" altLang="en-US" sz="2400" dirty="0">
                <a:latin typeface="Times New Roman" pitchFamily="18" charset="0"/>
              </a:rPr>
              <a:t>旅行商问题中，每个城市只能经过一次</a:t>
            </a:r>
            <a:endParaRPr lang="en-US" altLang="zh-CN" dirty="0"/>
          </a:p>
          <a:p>
            <a:pPr lvl="1"/>
            <a:r>
              <a:rPr lang="en-US" altLang="zh-CN" dirty="0"/>
              <a:t>4. </a:t>
            </a:r>
            <a:r>
              <a:rPr lang="zh-CN" altLang="en-US" dirty="0"/>
              <a:t>解空间中各个解根据相互间关系和解的构造顺序，组成</a:t>
            </a:r>
            <a:r>
              <a:rPr lang="zh-CN" altLang="en-US" b="1" dirty="0">
                <a:solidFill>
                  <a:srgbClr val="FF3300"/>
                </a:solidFill>
              </a:rPr>
              <a:t>解空间树</a:t>
            </a:r>
            <a:endParaRPr lang="en-US" altLang="zh-CN" b="1" dirty="0">
              <a:solidFill>
                <a:srgbClr val="FF3300"/>
              </a:solidFill>
            </a:endParaRPr>
          </a:p>
          <a:p>
            <a:pPr lvl="2"/>
            <a:r>
              <a:rPr lang="zh-CN" altLang="en-US" dirty="0"/>
              <a:t>叶结点对应</a:t>
            </a:r>
            <a:r>
              <a:rPr lang="en-US" altLang="zh-CN" dirty="0"/>
              <a:t>1</a:t>
            </a:r>
            <a:r>
              <a:rPr lang="zh-CN" altLang="en-US" dirty="0"/>
              <a:t>个可行解、最优解、不可行解</a:t>
            </a:r>
            <a:endParaRPr lang="en-US" altLang="zh-CN" dirty="0"/>
          </a:p>
          <a:p>
            <a:pPr lvl="2"/>
            <a:r>
              <a:rPr lang="zh-CN" altLang="en-US" dirty="0"/>
              <a:t>非叶节点代表部分解</a:t>
            </a:r>
            <a:endParaRPr lang="en-US" altLang="zh-CN" dirty="0"/>
          </a:p>
          <a:p>
            <a:endParaRPr lang="zh-CN" altLang="en-US" dirty="0"/>
          </a:p>
        </p:txBody>
      </p:sp>
      <p:sp>
        <p:nvSpPr>
          <p:cNvPr id="4" name="日期占位符 3">
            <a:extLst>
              <a:ext uri="{FF2B5EF4-FFF2-40B4-BE49-F238E27FC236}">
                <a16:creationId xmlns:a16="http://schemas.microsoft.com/office/drawing/2014/main" id="{A9794265-20F8-44FF-B39D-B3ACAD832D93}"/>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F358026E-677E-4945-AC01-7897CFB9C354}"/>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5B179F12-C5F7-430E-A3B6-3FC768E2B293}"/>
              </a:ext>
            </a:extLst>
          </p:cNvPr>
          <p:cNvSpPr>
            <a:spLocks noGrp="1"/>
          </p:cNvSpPr>
          <p:nvPr>
            <p:ph type="sldNum" sz="quarter" idx="12"/>
          </p:nvPr>
        </p:nvSpPr>
        <p:spPr/>
        <p:txBody>
          <a:bodyPr/>
          <a:lstStyle/>
          <a:p>
            <a:fld id="{EEA58A3B-43CE-4AA0-90B5-EB47AFAFEB34}" type="slidenum">
              <a:rPr lang="zh-CN" altLang="en-US" smtClean="0"/>
              <a:pPr/>
              <a:t>4</a:t>
            </a:fld>
            <a:endParaRPr lang="zh-CN" altLang="en-US" dirty="0"/>
          </a:p>
        </p:txBody>
      </p:sp>
      <p:sp>
        <p:nvSpPr>
          <p:cNvPr id="8" name="AutoShape 93">
            <a:hlinkClick r:id="rId2" action="ppaction://hlinksldjump" highlightClick="1"/>
            <a:extLst>
              <a:ext uri="{FF2B5EF4-FFF2-40B4-BE49-F238E27FC236}">
                <a16:creationId xmlns:a16="http://schemas.microsoft.com/office/drawing/2014/main" id="{BBB15EA5-2CA1-4F51-8122-6B608CA43869}"/>
              </a:ext>
            </a:extLst>
          </p:cNvPr>
          <p:cNvSpPr>
            <a:spLocks noChangeArrowheads="1"/>
          </p:cNvSpPr>
          <p:nvPr/>
        </p:nvSpPr>
        <p:spPr bwMode="auto">
          <a:xfrm>
            <a:off x="8751162" y="6273217"/>
            <a:ext cx="392838" cy="166268"/>
          </a:xfrm>
          <a:prstGeom prst="actionButtonForwardNext">
            <a:avLst/>
          </a:prstGeom>
          <a:solidFill>
            <a:schemeClr val="bg1">
              <a:lumMod val="95000"/>
            </a:schemeClr>
          </a:solidFill>
          <a:ln>
            <a:noFill/>
          </a:ln>
          <a:effectLst/>
        </p:spPr>
        <p:txBody>
          <a:bodyPr wrap="square"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2035352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01F40-0B5E-4FD5-B982-3E6F9283C720}"/>
              </a:ext>
            </a:extLst>
          </p:cNvPr>
          <p:cNvSpPr>
            <a:spLocks noGrp="1"/>
          </p:cNvSpPr>
          <p:nvPr>
            <p:ph type="title"/>
          </p:nvPr>
        </p:nvSpPr>
        <p:spPr/>
        <p:txBody>
          <a:bodyPr/>
          <a:lstStyle/>
          <a:p>
            <a:r>
              <a:rPr lang="en-US" altLang="zh-CN" dirty="0"/>
              <a:t>TSP</a:t>
            </a:r>
            <a:r>
              <a:rPr lang="zh-CN" altLang="en-US" dirty="0"/>
              <a:t>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DF61575-029D-4655-A984-D400282137A7}"/>
                  </a:ext>
                </a:extLst>
              </p:cNvPr>
              <p:cNvSpPr>
                <a:spLocks noGrp="1"/>
              </p:cNvSpPr>
              <p:nvPr>
                <p:ph idx="1"/>
              </p:nvPr>
            </p:nvSpPr>
            <p:spPr/>
            <p:txBody>
              <a:bodyPr/>
              <a:lstStyle/>
              <a:p>
                <a:r>
                  <a:rPr lang="zh-CN" altLang="en-US" sz="2400" dirty="0">
                    <a:cs typeface="Times New Roman" panose="02020603050405020304" pitchFamily="18" charset="0"/>
                  </a:rPr>
                  <a:t>方法</a:t>
                </a:r>
                <a:r>
                  <a:rPr lang="en-US" altLang="zh-CN" sz="2400" dirty="0">
                    <a:cs typeface="Times New Roman" panose="02020603050405020304" pitchFamily="18" charset="0"/>
                  </a:rPr>
                  <a:t>3  </a:t>
                </a:r>
                <a:r>
                  <a:rPr lang="zh-CN" altLang="en-US" sz="2400" dirty="0">
                    <a:cs typeface="Times New Roman" panose="02020603050405020304" pitchFamily="18" charset="0"/>
                  </a:rPr>
                  <a:t>状态空间搜索</a:t>
                </a:r>
                <a:r>
                  <a:rPr lang="en-US" altLang="zh-CN" sz="2400" dirty="0">
                    <a:cs typeface="Times New Roman" panose="02020603050405020304" pitchFamily="18" charset="0"/>
                  </a:rPr>
                  <a:t>—</a:t>
                </a:r>
                <a:r>
                  <a:rPr lang="zh-CN" altLang="en-US" sz="2400" dirty="0">
                    <a:cs typeface="Times New Roman" panose="02020603050405020304" pitchFamily="18" charset="0"/>
                  </a:rPr>
                  <a:t>分支限界</a:t>
                </a:r>
                <a:endParaRPr lang="en-US" altLang="zh-CN" dirty="0">
                  <a:cs typeface="Times New Roman" panose="02020603050405020304" pitchFamily="18" charset="0"/>
                </a:endParaRPr>
              </a:p>
              <a:p>
                <a:pPr lvl="1"/>
                <a:r>
                  <a:rPr lang="en-US" altLang="zh-CN" dirty="0">
                    <a:cs typeface="Times New Roman" panose="02020603050405020304" pitchFamily="18" charset="0"/>
                  </a:rPr>
                  <a:t>O(</a:t>
                </a:r>
                <a:r>
                  <a:rPr lang="en-US" altLang="zh-CN" i="1" dirty="0">
                    <a:cs typeface="Times New Roman" panose="02020603050405020304" pitchFamily="18" charset="0"/>
                  </a:rPr>
                  <a:t>n</a:t>
                </a:r>
                <a:r>
                  <a:rPr lang="en-US" altLang="zh-CN" baseline="30000" dirty="0">
                    <a:cs typeface="Times New Roman" panose="02020603050405020304" pitchFamily="18" charset="0"/>
                  </a:rPr>
                  <a:t>2</a:t>
                </a:r>
                <a14:m>
                  <m:oMath xmlns:m="http://schemas.openxmlformats.org/officeDocument/2006/math">
                    <m:r>
                      <a:rPr lang="en-US" altLang="zh-CN" i="1" smtClean="0">
                        <a:latin typeface="Cambria Math" panose="02040503050406030204" pitchFamily="18" charset="0"/>
                        <a:ea typeface="Cambria Math"/>
                        <a:cs typeface="Times New Roman" panose="02020603050405020304" pitchFamily="18" charset="0"/>
                      </a:rPr>
                      <m:t>×</m:t>
                    </m:r>
                  </m:oMath>
                </a14:m>
                <a:r>
                  <a:rPr lang="en-US" altLang="zh-CN" dirty="0">
                    <a:cs typeface="Times New Roman" panose="02020603050405020304" pitchFamily="18" charset="0"/>
                  </a:rPr>
                  <a:t>2</a:t>
                </a:r>
                <a:r>
                  <a:rPr lang="en-US" altLang="zh-CN" i="1" baseline="30000" dirty="0">
                    <a:cs typeface="Times New Roman" panose="02020603050405020304" pitchFamily="18" charset="0"/>
                  </a:rPr>
                  <a:t>n</a:t>
                </a:r>
                <a:r>
                  <a:rPr lang="en-US" altLang="zh-CN" dirty="0">
                    <a:cs typeface="Times New Roman" panose="02020603050405020304" pitchFamily="18" charset="0"/>
                  </a:rPr>
                  <a:t>)</a:t>
                </a:r>
                <a:r>
                  <a:rPr lang="zh-CN" altLang="en-US" dirty="0">
                    <a:cs typeface="Times New Roman" panose="02020603050405020304" pitchFamily="18" charset="0"/>
                  </a:rPr>
                  <a:t>，复杂性进一步降低</a:t>
                </a:r>
                <a:endParaRPr lang="en-US" altLang="zh-CN" dirty="0">
                  <a:cs typeface="Times New Roman" panose="02020603050405020304" pitchFamily="18" charset="0"/>
                </a:endParaRPr>
              </a:p>
              <a:p>
                <a:pPr lvl="1"/>
                <a:r>
                  <a:rPr lang="en-US" altLang="zh-CN" sz="2400" dirty="0"/>
                  <a:t>Manning Karp</a:t>
                </a:r>
                <a:r>
                  <a:rPr lang="zh-CN" altLang="en-US" sz="2400" dirty="0"/>
                  <a:t>于</a:t>
                </a:r>
                <a:r>
                  <a:rPr lang="en-US" altLang="zh-CN" sz="2400" dirty="0"/>
                  <a:t>1960</a:t>
                </a:r>
                <a:r>
                  <a:rPr lang="zh-CN" altLang="en-US" sz="2400" dirty="0"/>
                  <a:t>年代提出，成功求解</a:t>
                </a:r>
                <a:r>
                  <a:rPr lang="en-US" altLang="zh-CN" sz="2400" dirty="0"/>
                  <a:t>TSP</a:t>
                </a:r>
                <a:r>
                  <a:rPr lang="zh-CN" altLang="en-US" sz="2400" dirty="0"/>
                  <a:t>问题；</a:t>
                </a:r>
                <a:r>
                  <a:rPr lang="en-US" altLang="zh-CN" sz="2400" dirty="0"/>
                  <a:t>1985</a:t>
                </a:r>
                <a:r>
                  <a:rPr lang="zh-CN" altLang="en-US" sz="2400" dirty="0"/>
                  <a:t>年获计算机界最高奖项</a:t>
                </a:r>
                <a:r>
                  <a:rPr lang="zh-CN" altLang="en-US" sz="2400" dirty="0">
                    <a:solidFill>
                      <a:srgbClr val="FF3300"/>
                    </a:solidFill>
                  </a:rPr>
                  <a:t>图灵奖</a:t>
                </a:r>
                <a:endParaRPr lang="en-US" altLang="zh-CN" sz="2400" dirty="0">
                  <a:cs typeface="Times New Roman" panose="02020603050405020304" pitchFamily="18" charset="0"/>
                </a:endParaRPr>
              </a:p>
              <a:p>
                <a:endParaRPr lang="zh-CN" altLang="en-US" dirty="0"/>
              </a:p>
            </p:txBody>
          </p:sp>
        </mc:Choice>
        <mc:Fallback xmlns="">
          <p:sp>
            <p:nvSpPr>
              <p:cNvPr id="3" name="内容占位符 2">
                <a:extLst>
                  <a:ext uri="{FF2B5EF4-FFF2-40B4-BE49-F238E27FC236}">
                    <a16:creationId xmlns:a16="http://schemas.microsoft.com/office/drawing/2014/main" id="{2DF61575-029D-4655-A984-D400282137A7}"/>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6AFF4FF-C331-4E51-A2BC-510FB4F10548}"/>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18F4982D-9C4D-4979-9B06-6527514615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829E9-3E2D-4959-9F2F-6449D296DFC3}"/>
              </a:ext>
            </a:extLst>
          </p:cNvPr>
          <p:cNvSpPr>
            <a:spLocks noGrp="1"/>
          </p:cNvSpPr>
          <p:nvPr>
            <p:ph type="sldNum" sz="quarter" idx="12"/>
          </p:nvPr>
        </p:nvSpPr>
        <p:spPr/>
        <p:txBody>
          <a:bodyPr/>
          <a:lstStyle/>
          <a:p>
            <a:fld id="{EEA58A3B-43CE-4AA0-90B5-EB47AFAFEB34}" type="slidenum">
              <a:rPr lang="zh-CN" altLang="en-US" smtClean="0"/>
              <a:pPr/>
              <a:t>40</a:t>
            </a:fld>
            <a:endParaRPr lang="zh-CN" altLang="en-US" dirty="0"/>
          </a:p>
        </p:txBody>
      </p:sp>
    </p:spTree>
    <p:extLst>
      <p:ext uri="{BB962C8B-B14F-4D97-AF65-F5344CB8AC3E}">
        <p14:creationId xmlns:p14="http://schemas.microsoft.com/office/powerpoint/2010/main" val="684639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614B0-4F0F-4D79-B28C-B2CCDE7F1A97}"/>
              </a:ext>
            </a:extLst>
          </p:cNvPr>
          <p:cNvSpPr>
            <a:spLocks noGrp="1"/>
          </p:cNvSpPr>
          <p:nvPr>
            <p:ph type="title"/>
          </p:nvPr>
        </p:nvSpPr>
        <p:spPr/>
        <p:txBody>
          <a:bodyPr/>
          <a:lstStyle/>
          <a:p>
            <a:r>
              <a:rPr lang="en-US" altLang="zh-CN" dirty="0"/>
              <a:t>TSP</a:t>
            </a:r>
            <a:r>
              <a:rPr lang="zh-CN" altLang="en-US" dirty="0"/>
              <a:t>求解方法</a:t>
            </a:r>
            <a:r>
              <a:rPr lang="en-US" altLang="zh-CN" dirty="0"/>
              <a:t>4</a:t>
            </a:r>
            <a:r>
              <a:rPr lang="zh-CN" altLang="en-US" dirty="0"/>
              <a:t>：近似算法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2D4F56-72EB-4B10-850C-48F6C51AFC1A}"/>
                  </a:ext>
                </a:extLst>
              </p:cNvPr>
              <p:cNvSpPr>
                <a:spLocks noGrp="1"/>
              </p:cNvSpPr>
              <p:nvPr>
                <p:ph idx="1"/>
              </p:nvPr>
            </p:nvSpPr>
            <p:spPr/>
            <p:txBody>
              <a:bodyPr>
                <a:normAutofit/>
              </a:bodyPr>
              <a:lstStyle/>
              <a:p>
                <a:r>
                  <a:rPr lang="zh-CN" altLang="en-US" sz="2400" kern="0" baseline="0" dirty="0">
                    <a:cs typeface="Times New Roman" panose="02020603050405020304" pitchFamily="18" charset="0"/>
                  </a:rPr>
                  <a:t>近似算法</a:t>
                </a:r>
                <a:endParaRPr lang="en-US" altLang="zh-CN" kern="0" dirty="0">
                  <a:cs typeface="Times New Roman" panose="02020603050405020304" pitchFamily="18" charset="0"/>
                </a:endParaRPr>
              </a:p>
              <a:p>
                <a:pPr lvl="1"/>
                <a:r>
                  <a:rPr lang="zh-CN" altLang="en-US" kern="0" baseline="0" dirty="0">
                    <a:cs typeface="Times New Roman" panose="02020603050405020304" pitchFamily="18" charset="0"/>
                  </a:rPr>
                  <a:t>以较小的时间、空间代价（多项式型），求解</a:t>
                </a:r>
                <a:r>
                  <a:rPr lang="zh-CN" altLang="en-US" kern="0" baseline="0" dirty="0">
                    <a:solidFill>
                      <a:srgbClr val="0000FF"/>
                    </a:solidFill>
                    <a:cs typeface="Times New Roman" panose="02020603050405020304" pitchFamily="18" charset="0"/>
                  </a:rPr>
                  <a:t>次优解</a:t>
                </a:r>
                <a:r>
                  <a:rPr lang="zh-CN" altLang="en-US" b="1" kern="0" baseline="0" dirty="0">
                    <a:solidFill>
                      <a:srgbClr val="FF0000"/>
                    </a:solidFill>
                    <a:cs typeface="Times New Roman" panose="02020603050405020304" pitchFamily="18" charset="0"/>
                  </a:rPr>
                  <a:t>，</a:t>
                </a:r>
                <a:r>
                  <a:rPr lang="zh-CN" altLang="en-US" kern="0" baseline="0" dirty="0">
                    <a:solidFill>
                      <a:srgbClr val="0000FF"/>
                    </a:solidFill>
                    <a:cs typeface="Times New Roman" panose="02020603050405020304" pitchFamily="18" charset="0"/>
                  </a:rPr>
                  <a:t>并且保证次优解的解质量</a:t>
                </a:r>
                <a:endParaRPr lang="en-US" altLang="zh-CN" sz="2400" kern="0" baseline="0" dirty="0">
                  <a:solidFill>
                    <a:srgbClr val="0000FF"/>
                  </a:solidFill>
                  <a:cs typeface="Times New Roman" panose="02020603050405020304" pitchFamily="18" charset="0"/>
                </a:endParaRPr>
              </a:p>
              <a:p>
                <a:r>
                  <a:rPr lang="en-US" altLang="zh-CN" sz="2400" kern="0" baseline="0" dirty="0">
                    <a:cs typeface="Times New Roman" panose="02020603050405020304" pitchFamily="18" charset="0"/>
                  </a:rPr>
                  <a:t>1. 1976</a:t>
                </a:r>
                <a:r>
                  <a:rPr lang="zh-CN" altLang="en-US" sz="2400" kern="0" baseline="0" dirty="0">
                    <a:cs typeface="Times New Roman" panose="02020603050405020304" pitchFamily="18" charset="0"/>
                  </a:rPr>
                  <a:t>年，</a:t>
                </a:r>
                <a:r>
                  <a:rPr lang="en-US" altLang="zh-CN" sz="2400" kern="0" baseline="0" dirty="0" err="1">
                    <a:cs typeface="Times New Roman" panose="02020603050405020304" pitchFamily="18" charset="0"/>
                  </a:rPr>
                  <a:t>Christofides</a:t>
                </a:r>
                <a:r>
                  <a:rPr lang="zh-CN" altLang="en-US" sz="2400" kern="0" baseline="0" dirty="0">
                    <a:cs typeface="Times New Roman" panose="02020603050405020304" pitchFamily="18" charset="0"/>
                  </a:rPr>
                  <a:t>，提出多项式时间复杂度</a:t>
                </a:r>
                <a:r>
                  <a:rPr lang="en-US" altLang="zh-CN" sz="2400" kern="0" baseline="0" dirty="0">
                    <a:cs typeface="Times New Roman" panose="02020603050405020304" pitchFamily="18" charset="0"/>
                  </a:rPr>
                  <a:t>TSP</a:t>
                </a:r>
                <a:r>
                  <a:rPr lang="zh-CN" altLang="en-US" sz="2400" kern="0" baseline="0" dirty="0">
                    <a:cs typeface="Times New Roman" panose="02020603050405020304" pitchFamily="18" charset="0"/>
                  </a:rPr>
                  <a:t>算法</a:t>
                </a:r>
                <a:endParaRPr lang="en-US" altLang="zh-CN" sz="2400" kern="0" baseline="0" dirty="0">
                  <a:cs typeface="Times New Roman" panose="02020603050405020304" pitchFamily="18" charset="0"/>
                </a:endParaRPr>
              </a:p>
              <a:p>
                <a:pPr lvl="1"/>
                <a:r>
                  <a:rPr lang="zh-CN" altLang="en-US" kern="0" baseline="0" dirty="0">
                    <a:cs typeface="Times New Roman" panose="02020603050405020304" pitchFamily="18" charset="0"/>
                  </a:rPr>
                  <a:t>产生一条（次优）路径，其长度不长于最优路径的</a:t>
                </a:r>
                <a:r>
                  <a:rPr lang="en-US" altLang="zh-CN" kern="0" baseline="0" dirty="0">
                    <a:cs typeface="Times New Roman" panose="02020603050405020304" pitchFamily="18" charset="0"/>
                  </a:rPr>
                  <a:t>50%</a:t>
                </a:r>
                <a:endParaRPr lang="en-US" altLang="zh-CN" sz="2400" kern="0" baseline="0" dirty="0">
                  <a:cs typeface="Times New Roman" panose="02020603050405020304" pitchFamily="18" charset="0"/>
                </a:endParaRPr>
              </a:p>
              <a:p>
                <a:endParaRPr lang="en-US" altLang="zh-CN" sz="2400" kern="0" baseline="0" dirty="0">
                  <a:cs typeface="Times New Roman" panose="02020603050405020304" pitchFamily="18" charset="0"/>
                </a:endParaRPr>
              </a:p>
              <a:p>
                <a:r>
                  <a:rPr lang="en-US" altLang="zh-CN" sz="2400" kern="0" baseline="0" dirty="0">
                    <a:cs typeface="Times New Roman" panose="02020603050405020304" pitchFamily="18" charset="0"/>
                  </a:rPr>
                  <a:t>2. 1990+</a:t>
                </a:r>
                <a:r>
                  <a:rPr lang="zh-CN" altLang="en-US" sz="2400" kern="0" baseline="0" dirty="0">
                    <a:cs typeface="Times New Roman" panose="02020603050405020304" pitchFamily="18" charset="0"/>
                  </a:rPr>
                  <a:t>，</a:t>
                </a:r>
                <a:r>
                  <a:rPr lang="en-US" altLang="zh-CN" sz="2400" kern="0" baseline="0" dirty="0">
                    <a:cs typeface="Times New Roman" panose="02020603050405020304" pitchFamily="18" charset="0"/>
                  </a:rPr>
                  <a:t>Arora, Mitchell</a:t>
                </a:r>
                <a:r>
                  <a:rPr lang="zh-CN" altLang="en-US" sz="2400" kern="0" baseline="0" dirty="0">
                    <a:cs typeface="Times New Roman" panose="02020603050405020304" pitchFamily="18" charset="0"/>
                  </a:rPr>
                  <a:t>，提出多项式时间复杂度</a:t>
                </a:r>
                <a:r>
                  <a:rPr lang="en-US" altLang="zh-CN" sz="2400" kern="0" baseline="0" dirty="0">
                    <a:cs typeface="Times New Roman" panose="02020603050405020304" pitchFamily="18" charset="0"/>
                  </a:rPr>
                  <a:t>TSP</a:t>
                </a:r>
                <a:r>
                  <a:rPr lang="zh-CN" altLang="en-US" sz="2400" kern="0" baseline="0" dirty="0">
                    <a:cs typeface="Times New Roman" panose="02020603050405020304" pitchFamily="18" charset="0"/>
                  </a:rPr>
                  <a:t>算法</a:t>
                </a:r>
                <a:endParaRPr lang="en-US" altLang="zh-CN" kern="0" dirty="0">
                  <a:cs typeface="Times New Roman" panose="02020603050405020304" pitchFamily="18" charset="0"/>
                </a:endParaRPr>
              </a:p>
              <a:p>
                <a:pPr lvl="1"/>
                <a:r>
                  <a:rPr lang="zh-CN" altLang="en-US" sz="2400" kern="0" baseline="0" dirty="0">
                    <a:solidFill>
                      <a:srgbClr val="0000FF"/>
                    </a:solidFill>
                    <a:cs typeface="Times New Roman" panose="02020603050405020304" pitchFamily="18" charset="0"/>
                  </a:rPr>
                  <a:t>对给定常数</a:t>
                </a:r>
                <a:r>
                  <a:rPr lang="en-US" altLang="zh-CN" sz="2400" kern="0" baseline="0" dirty="0">
                    <a:solidFill>
                      <a:srgbClr val="0000FF"/>
                    </a:solidFill>
                    <a:cs typeface="Times New Roman" panose="02020603050405020304" pitchFamily="18" charset="0"/>
                  </a:rPr>
                  <a:t>C&gt;1</a:t>
                </a:r>
                <a:r>
                  <a:rPr lang="zh-CN" altLang="en-US" sz="2400" kern="0" baseline="0" dirty="0">
                    <a:solidFill>
                      <a:srgbClr val="0000FF"/>
                    </a:solidFill>
                    <a:cs typeface="Times New Roman" panose="02020603050405020304" pitchFamily="18" charset="0"/>
                  </a:rPr>
                  <a:t>，可以（以一定概率</a:t>
                </a:r>
                <a:r>
                  <a:rPr lang="en-US" altLang="zh-CN" sz="2400" kern="0" baseline="0" dirty="0">
                    <a:solidFill>
                      <a:srgbClr val="0000FF"/>
                    </a:solidFill>
                    <a:cs typeface="Times New Roman" panose="02020603050405020304" pitchFamily="18" charset="0"/>
                  </a:rPr>
                  <a:t>p</a:t>
                </a:r>
                <a:r>
                  <a:rPr lang="zh-CN" altLang="en-US" sz="2400" kern="0" baseline="0" dirty="0">
                    <a:solidFill>
                      <a:srgbClr val="0000FF"/>
                    </a:solidFill>
                    <a:cs typeface="Times New Roman" panose="02020603050405020304" pitchFamily="18" charset="0"/>
                  </a:rPr>
                  <a:t>）找到一条（次优）路径，它的长度不超过最短路径长度的</a:t>
                </a:r>
                <a:r>
                  <a:rPr lang="en-US" altLang="zh-CN" sz="2400" kern="0" baseline="0" dirty="0">
                    <a:solidFill>
                      <a:srgbClr val="0000FF"/>
                    </a:solidFill>
                    <a:cs typeface="Times New Roman" panose="02020603050405020304" pitchFamily="18" charset="0"/>
                  </a:rPr>
                  <a:t>1+1/C</a:t>
                </a:r>
                <a:r>
                  <a:rPr lang="zh-CN" altLang="en-US" sz="2400" kern="0" baseline="0" dirty="0">
                    <a:solidFill>
                      <a:srgbClr val="0000FF"/>
                    </a:solidFill>
                    <a:cs typeface="Times New Roman" panose="02020603050405020304" pitchFamily="18" charset="0"/>
                  </a:rPr>
                  <a:t>倍</a:t>
                </a:r>
                <a:endParaRPr lang="en-US" altLang="zh-CN" kern="0" dirty="0">
                  <a:solidFill>
                    <a:srgbClr val="0000FF"/>
                  </a:solidFill>
                  <a:cs typeface="Times New Roman" panose="02020603050405020304" pitchFamily="18" charset="0"/>
                </a:endParaRPr>
              </a:p>
              <a:p>
                <a:pPr lvl="2"/>
                <a:r>
                  <a:rPr lang="en-US" altLang="zh-CN" kern="0" baseline="0" dirty="0">
                    <a:cs typeface="Times New Roman" panose="02020603050405020304" pitchFamily="18" charset="0"/>
                  </a:rPr>
                  <a:t>e.g. C=10</a:t>
                </a:r>
                <a:r>
                  <a:rPr lang="zh-CN" altLang="en-US" kern="0" baseline="0" dirty="0">
                    <a:cs typeface="Times New Roman" panose="02020603050405020304" pitchFamily="18" charset="0"/>
                  </a:rPr>
                  <a:t>，则次优路径长度不会长于最优路径的</a:t>
                </a:r>
                <a:r>
                  <a:rPr lang="en-US" altLang="zh-CN" kern="0" baseline="0" dirty="0">
                    <a:cs typeface="Times New Roman" panose="02020603050405020304" pitchFamily="18" charset="0"/>
                  </a:rPr>
                  <a:t>10%</a:t>
                </a:r>
              </a:p>
              <a:p>
                <a:pPr lvl="1"/>
                <a:r>
                  <a:rPr lang="en-US" altLang="zh-CN" sz="2400" kern="0" baseline="0" dirty="0">
                    <a:cs typeface="Times New Roman" panose="02020603050405020304" pitchFamily="18" charset="0"/>
                  </a:rPr>
                  <a:t>C</a:t>
                </a:r>
                <a:r>
                  <a:rPr lang="zh-CN" altLang="en-US" sz="2400" kern="0" baseline="0" dirty="0">
                    <a:cs typeface="Times New Roman" panose="02020603050405020304" pitchFamily="18" charset="0"/>
                  </a:rPr>
                  <a:t>与</a:t>
                </a:r>
                <a:r>
                  <a:rPr lang="en-US" altLang="zh-CN" sz="2400" kern="0" baseline="0" dirty="0">
                    <a:cs typeface="Times New Roman" panose="02020603050405020304" pitchFamily="18" charset="0"/>
                  </a:rPr>
                  <a:t>p</a:t>
                </a:r>
                <a:r>
                  <a:rPr lang="zh-CN" altLang="en-US" sz="2400" kern="0" baseline="0" dirty="0">
                    <a:cs typeface="Times New Roman" panose="02020603050405020304" pitchFamily="18" charset="0"/>
                  </a:rPr>
                  <a:t>的关系</a:t>
                </a:r>
                <a:r>
                  <a:rPr lang="en-US" altLang="zh-CN" sz="2400" kern="0" baseline="0" dirty="0">
                    <a:cs typeface="Times New Roman" panose="02020603050405020304" pitchFamily="18" charset="0"/>
                  </a:rPr>
                  <a:t>: </a:t>
                </a:r>
                <a14:m>
                  <m:oMath xmlns:m="http://schemas.openxmlformats.org/officeDocument/2006/math">
                    <m:r>
                      <m:rPr>
                        <m:nor/>
                      </m:rPr>
                      <a:rPr lang="en-US" altLang="zh-CN" sz="2400" kern="0" baseline="0" dirty="0" smtClean="0">
                        <a:solidFill>
                          <a:srgbClr val="FF0000"/>
                        </a:solidFill>
                        <a:cs typeface="Times New Roman" panose="02020603050405020304" pitchFamily="18" charset="0"/>
                      </a:rPr>
                      <m:t>C</m:t>
                    </m:r>
                    <m:r>
                      <a:rPr lang="en-US" altLang="zh-CN" sz="2400" b="0" i="0" kern="0" baseline="0" smtClean="0">
                        <a:solidFill>
                          <a:srgbClr val="FF0000"/>
                        </a:solidFill>
                        <a:latin typeface="Cambria Math" panose="02040503050406030204" pitchFamily="18" charset="0"/>
                        <a:ea typeface="Cambria Math"/>
                        <a:cs typeface="Times New Roman" panose="02020603050405020304" pitchFamily="18" charset="0"/>
                      </a:rPr>
                      <m:t>↑→</m:t>
                    </m:r>
                    <m:r>
                      <m:rPr>
                        <m:nor/>
                      </m:rPr>
                      <a:rPr lang="en-US" altLang="zh-CN" sz="2400" kern="0" baseline="0" dirty="0">
                        <a:solidFill>
                          <a:srgbClr val="FF0000"/>
                        </a:solidFill>
                        <a:cs typeface="Times New Roman" panose="02020603050405020304" pitchFamily="18" charset="0"/>
                      </a:rPr>
                      <m:t>p</m:t>
                    </m:r>
                    <m:r>
                      <a:rPr lang="en-US" altLang="zh-CN" sz="2400" b="0" i="0" kern="0" baseline="0" smtClean="0">
                        <a:solidFill>
                          <a:srgbClr val="FF0000"/>
                        </a:solidFill>
                        <a:latin typeface="Cambria Math" panose="02040503050406030204" pitchFamily="18" charset="0"/>
                        <a:ea typeface="Cambria Math"/>
                        <a:cs typeface="Times New Roman" panose="02020603050405020304" pitchFamily="18" charset="0"/>
                      </a:rPr>
                      <m:t>↓</m:t>
                    </m:r>
                  </m:oMath>
                </a14:m>
                <a:endParaRPr lang="en-US" altLang="zh-CN" sz="2400" kern="0" baseline="0" dirty="0">
                  <a:solidFill>
                    <a:srgbClr val="FF0000"/>
                  </a:solidFill>
                  <a:cs typeface="Times New Roman" panose="02020603050405020304" pitchFamily="18" charset="0"/>
                </a:endParaRPr>
              </a:p>
              <a:p>
                <a:pPr lvl="1"/>
                <a:r>
                  <a:rPr lang="zh-CN" altLang="en-US" sz="2400" kern="0" baseline="0" dirty="0">
                    <a:cs typeface="Times New Roman" panose="02020603050405020304" pitchFamily="18" charset="0"/>
                  </a:rPr>
                  <a:t>获</a:t>
                </a:r>
                <a:r>
                  <a:rPr lang="en-US" altLang="zh-CN" sz="2400" kern="0" baseline="0" dirty="0">
                    <a:cs typeface="Times New Roman" panose="02020603050405020304" pitchFamily="18" charset="0"/>
                  </a:rPr>
                  <a:t>2010</a:t>
                </a:r>
                <a:r>
                  <a:rPr lang="zh-CN" altLang="en-US" sz="2400" kern="0" baseline="0" dirty="0">
                    <a:cs typeface="Times New Roman" panose="02020603050405020304" pitchFamily="18" charset="0"/>
                  </a:rPr>
                  <a:t>年度 </a:t>
                </a:r>
                <a:r>
                  <a:rPr lang="en-US" altLang="zh-CN" sz="2400" kern="0" baseline="0" dirty="0">
                    <a:cs typeface="Times New Roman" panose="02020603050405020304" pitchFamily="18" charset="0"/>
                  </a:rPr>
                  <a:t>ACM </a:t>
                </a:r>
                <a:r>
                  <a:rPr lang="zh-CN" altLang="en-US" sz="2400" kern="0" baseline="0" dirty="0">
                    <a:cs typeface="Times New Roman" panose="02020603050405020304" pitchFamily="18" charset="0"/>
                  </a:rPr>
                  <a:t>哥德尔奖（</a:t>
                </a:r>
                <a:r>
                  <a:rPr lang="en-US" altLang="zh-CN" sz="2400" kern="0" baseline="0" dirty="0" err="1">
                    <a:cs typeface="Times New Roman" panose="02020603050405020304" pitchFamily="18" charset="0"/>
                  </a:rPr>
                  <a:t>Godel</a:t>
                </a:r>
                <a:r>
                  <a:rPr lang="en-US" altLang="zh-CN" sz="2400" kern="0" baseline="0" dirty="0">
                    <a:cs typeface="Times New Roman" panose="02020603050405020304" pitchFamily="18" charset="0"/>
                  </a:rPr>
                  <a:t> Prize</a:t>
                </a:r>
                <a:r>
                  <a:rPr lang="zh-CN" altLang="en-US" sz="2400" kern="0" baseline="0" dirty="0">
                    <a:cs typeface="Times New Roman" panose="02020603050405020304" pitchFamily="18" charset="0"/>
                  </a:rPr>
                  <a:t>）</a:t>
                </a:r>
                <a:endParaRPr lang="en-US" altLang="zh-CN" sz="2400" kern="0" baseline="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D92D4F56-72EB-4B10-850C-48F6C51AFC1A}"/>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A9A36318-65E6-48A8-A830-9C6AE7311B30}"/>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10BC6C5D-2886-4145-B205-CC92C62CD8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8C4418-DC08-425A-9E7C-7F465ED832B2}"/>
              </a:ext>
            </a:extLst>
          </p:cNvPr>
          <p:cNvSpPr>
            <a:spLocks noGrp="1"/>
          </p:cNvSpPr>
          <p:nvPr>
            <p:ph type="sldNum" sz="quarter" idx="12"/>
          </p:nvPr>
        </p:nvSpPr>
        <p:spPr/>
        <p:txBody>
          <a:bodyPr/>
          <a:lstStyle/>
          <a:p>
            <a:fld id="{EEA58A3B-43CE-4AA0-90B5-EB47AFAFEB34}" type="slidenum">
              <a:rPr lang="zh-CN" altLang="en-US" smtClean="0"/>
              <a:pPr/>
              <a:t>41</a:t>
            </a:fld>
            <a:endParaRPr lang="zh-CN" altLang="en-US" dirty="0"/>
          </a:p>
        </p:txBody>
      </p:sp>
    </p:spTree>
    <p:extLst>
      <p:ext uri="{BB962C8B-B14F-4D97-AF65-F5344CB8AC3E}">
        <p14:creationId xmlns:p14="http://schemas.microsoft.com/office/powerpoint/2010/main" val="1248596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50C58-E35D-4FE3-BE21-01327A4AA733}"/>
              </a:ext>
            </a:extLst>
          </p:cNvPr>
          <p:cNvSpPr>
            <a:spLocks noGrp="1"/>
          </p:cNvSpPr>
          <p:nvPr>
            <p:ph type="title"/>
          </p:nvPr>
        </p:nvSpPr>
        <p:spPr/>
        <p:txBody>
          <a:bodyPr/>
          <a:lstStyle/>
          <a:p>
            <a:r>
              <a:rPr lang="en-US" altLang="zh-CN" dirty="0"/>
              <a:t>TSP</a:t>
            </a:r>
            <a:r>
              <a:rPr lang="zh-CN" altLang="en-US" dirty="0"/>
              <a:t>求解方法</a:t>
            </a:r>
            <a:r>
              <a:rPr lang="en-US" altLang="zh-CN" dirty="0"/>
              <a:t>4</a:t>
            </a:r>
            <a:r>
              <a:rPr lang="zh-CN" altLang="en-US" dirty="0"/>
              <a:t>：近似算法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03776D-210B-4BBE-9F75-D4046E210477}"/>
                  </a:ext>
                </a:extLst>
              </p:cNvPr>
              <p:cNvSpPr>
                <a:spLocks noGrp="1"/>
              </p:cNvSpPr>
              <p:nvPr>
                <p:ph idx="1"/>
              </p:nvPr>
            </p:nvSpPr>
            <p:spPr/>
            <p:txBody>
              <a:bodyPr/>
              <a:lstStyle/>
              <a:p>
                <a:pPr marL="0" indent="0">
                  <a:buNone/>
                </a:pPr>
                <a:r>
                  <a:rPr lang="en-US" altLang="zh-CN" dirty="0"/>
                  <a:t>       </a:t>
                </a:r>
                <a:r>
                  <a:rPr lang="en-US" altLang="zh-CN" sz="2400" kern="0" baseline="0" dirty="0">
                    <a:cs typeface="Times New Roman" panose="02020603050405020304" pitchFamily="18" charset="0"/>
                  </a:rPr>
                  <a:t>C</a:t>
                </a:r>
                <a:r>
                  <a:rPr lang="zh-CN" altLang="en-US" sz="2400" kern="0" baseline="0" dirty="0">
                    <a:cs typeface="Times New Roman" panose="02020603050405020304" pitchFamily="18" charset="0"/>
                  </a:rPr>
                  <a:t>与</a:t>
                </a:r>
                <a:r>
                  <a:rPr lang="en-US" altLang="zh-CN" sz="2400" kern="0" baseline="0" dirty="0">
                    <a:cs typeface="Times New Roman" panose="02020603050405020304" pitchFamily="18" charset="0"/>
                  </a:rPr>
                  <a:t>p</a:t>
                </a:r>
                <a:r>
                  <a:rPr lang="zh-CN" altLang="en-US" sz="2400" kern="0" baseline="0" dirty="0">
                    <a:cs typeface="Times New Roman" panose="02020603050405020304" pitchFamily="18" charset="0"/>
                  </a:rPr>
                  <a:t>间关系</a:t>
                </a:r>
                <a:r>
                  <a:rPr lang="en-US" altLang="zh-CN" sz="2400" kern="0" baseline="0" dirty="0">
                    <a:cs typeface="Times New Roman" panose="02020603050405020304" pitchFamily="18" charset="0"/>
                  </a:rPr>
                  <a:t>: </a:t>
                </a:r>
                <a14:m>
                  <m:oMath xmlns:m="http://schemas.openxmlformats.org/officeDocument/2006/math">
                    <m:r>
                      <m:rPr>
                        <m:nor/>
                      </m:rPr>
                      <a:rPr lang="en-US" altLang="zh-CN" sz="2400" kern="0" baseline="0" dirty="0">
                        <a:cs typeface="Times New Roman" panose="02020603050405020304" pitchFamily="18" charset="0"/>
                      </a:rPr>
                      <m:t>C</m:t>
                    </m:r>
                    <m:r>
                      <a:rPr lang="en-US" altLang="zh-CN" sz="2400" b="0" i="0" kern="0" baseline="0">
                        <a:latin typeface="Cambria Math" panose="02040503050406030204" pitchFamily="18" charset="0"/>
                        <a:ea typeface="Cambria Math"/>
                        <a:cs typeface="Times New Roman" panose="02020603050405020304" pitchFamily="18" charset="0"/>
                      </a:rPr>
                      <m:t>↑</m:t>
                    </m:r>
                    <m:r>
                      <a:rPr lang="en-US" altLang="zh-CN" sz="2400" b="0" i="0" kern="0" baseline="0" smtClean="0">
                        <a:latin typeface="Cambria Math" panose="02040503050406030204" pitchFamily="18" charset="0"/>
                        <a:ea typeface="Cambria Math"/>
                        <a:cs typeface="Times New Roman" panose="02020603050405020304" pitchFamily="18" charset="0"/>
                      </a:rPr>
                      <m:t>→</m:t>
                    </m:r>
                    <m:r>
                      <m:rPr>
                        <m:nor/>
                      </m:rPr>
                      <a:rPr lang="en-US" altLang="zh-CN" sz="2400" kern="0" baseline="0" dirty="0">
                        <a:cs typeface="Times New Roman" panose="02020603050405020304" pitchFamily="18" charset="0"/>
                      </a:rPr>
                      <m:t>p</m:t>
                    </m:r>
                    <m:r>
                      <a:rPr lang="en-US" altLang="zh-CN" sz="2400" b="0" i="0" kern="0" baseline="0" smtClean="0">
                        <a:latin typeface="Cambria Math" panose="02040503050406030204" pitchFamily="18" charset="0"/>
                        <a:ea typeface="Cambria Math"/>
                        <a:cs typeface="Times New Roman" panose="02020603050405020304" pitchFamily="18" charset="0"/>
                      </a:rPr>
                      <m:t>↓</m:t>
                    </m:r>
                  </m:oMath>
                </a14:m>
                <a:endParaRPr lang="en-US" altLang="zh-CN" sz="2400" kern="0" baseline="0" dirty="0">
                  <a:cs typeface="Times New Roman" panose="02020603050405020304" pitchFamily="18" charset="0"/>
                </a:endParaRPr>
              </a:p>
              <a:p>
                <a:r>
                  <a:rPr lang="en-US" altLang="zh-CN" sz="2400" kern="0" baseline="0" dirty="0">
                    <a:cs typeface="Times New Roman" panose="02020603050405020304" pitchFamily="18" charset="0"/>
                  </a:rPr>
                  <a:t>3. C</a:t>
                </a:r>
                <a:r>
                  <a:rPr lang="zh-CN" altLang="en-US" sz="2400" kern="0" baseline="0" dirty="0">
                    <a:cs typeface="Times New Roman" panose="02020603050405020304" pitchFamily="18" charset="0"/>
                  </a:rPr>
                  <a:t>的上界</a:t>
                </a:r>
                <a:endParaRPr lang="en-US" altLang="zh-CN" sz="2400" kern="0" baseline="0" dirty="0">
                  <a:cs typeface="Times New Roman" panose="02020603050405020304" pitchFamily="18" charset="0"/>
                </a:endParaRPr>
              </a:p>
              <a:p>
                <a:pPr lvl="1"/>
                <a:r>
                  <a:rPr lang="en-US" altLang="zh-CN" kern="0" baseline="0" dirty="0">
                    <a:cs typeface="Times New Roman" panose="02020603050405020304" pitchFamily="18" charset="0"/>
                  </a:rPr>
                  <a:t>Papadimitriou-</a:t>
                </a:r>
                <a:r>
                  <a:rPr lang="en-US" altLang="zh-CN" kern="0" baseline="0" dirty="0" err="1">
                    <a:cs typeface="Times New Roman" panose="02020603050405020304" pitchFamily="18" charset="0"/>
                  </a:rPr>
                  <a:t>Vempala</a:t>
                </a:r>
                <a:r>
                  <a:rPr lang="zh-CN" altLang="en-US" kern="0" baseline="0" dirty="0">
                    <a:cs typeface="Times New Roman" panose="02020603050405020304" pitchFamily="18" charset="0"/>
                  </a:rPr>
                  <a:t>定理</a:t>
                </a:r>
                <a:endParaRPr lang="en-US" altLang="zh-CN" kern="0" baseline="0" dirty="0">
                  <a:cs typeface="Times New Roman" panose="02020603050405020304" pitchFamily="18" charset="0"/>
                </a:endParaRPr>
              </a:p>
              <a:p>
                <a:pPr eaLnBrk="1" hangingPunct="1">
                  <a:lnSpc>
                    <a:spcPct val="110000"/>
                  </a:lnSpc>
                  <a:buFontTx/>
                  <a:buNone/>
                  <a:defRPr/>
                </a:pPr>
                <a:r>
                  <a:rPr lang="en-US" altLang="zh-CN" sz="2400" kern="0" baseline="0" dirty="0">
                    <a:cs typeface="Times New Roman" panose="02020603050405020304" pitchFamily="18" charset="0"/>
                  </a:rPr>
                  <a:t>           </a:t>
                </a:r>
                <a:r>
                  <a:rPr lang="zh-CN" altLang="en-US" sz="2400" kern="0" baseline="0" dirty="0">
                    <a:cs typeface="Times New Roman" panose="02020603050405020304" pitchFamily="18" charset="0"/>
                  </a:rPr>
                  <a:t>除非</a:t>
                </a:r>
                <a:r>
                  <a:rPr lang="en-US" altLang="zh-CN" sz="2400" kern="0" baseline="0" dirty="0">
                    <a:cs typeface="Times New Roman" panose="02020603050405020304" pitchFamily="18" charset="0"/>
                  </a:rPr>
                  <a:t>NP=P</a:t>
                </a:r>
                <a:r>
                  <a:rPr lang="zh-CN" altLang="en-US" sz="2400" kern="0" baseline="0" dirty="0">
                    <a:cs typeface="Times New Roman" panose="02020603050405020304" pitchFamily="18" charset="0"/>
                  </a:rPr>
                  <a:t>，对于</a:t>
                </a:r>
                <a:r>
                  <a:rPr lang="en-US" altLang="zh-CN" sz="2400" kern="0" baseline="0" dirty="0">
                    <a:cs typeface="Times New Roman" panose="02020603050405020304" pitchFamily="18" charset="0"/>
                  </a:rPr>
                  <a:t>TSP</a:t>
                </a:r>
                <a:r>
                  <a:rPr lang="zh-CN" altLang="en-US" sz="2400" kern="0" baseline="0" dirty="0">
                    <a:cs typeface="Times New Roman" panose="02020603050405020304" pitchFamily="18" charset="0"/>
                  </a:rPr>
                  <a:t>问题，在理论上无法找到一个</a:t>
                </a:r>
                <a:r>
                  <a:rPr lang="zh-CN" altLang="en-US" sz="2400" u="sng" kern="0" baseline="0" dirty="0">
                    <a:solidFill>
                      <a:srgbClr val="0000FF"/>
                    </a:solidFill>
                    <a:cs typeface="Times New Roman" panose="02020603050405020304" pitchFamily="18" charset="0"/>
                  </a:rPr>
                  <a:t>多项式时间</a:t>
                </a:r>
                <a:r>
                  <a:rPr lang="zh-CN" altLang="en-US" sz="2400" kern="0" baseline="0" dirty="0">
                    <a:solidFill>
                      <a:srgbClr val="0000FF"/>
                    </a:solidFill>
                    <a:cs typeface="Times New Roman" panose="02020603050405020304" pitchFamily="18" charset="0"/>
                  </a:rPr>
                  <a:t>内</a:t>
                </a:r>
                <a:r>
                  <a:rPr lang="zh-CN" altLang="en-US" sz="2400" kern="0" baseline="0" dirty="0">
                    <a:cs typeface="Times New Roman" panose="02020603050405020304" pitchFamily="18" charset="0"/>
                  </a:rPr>
                  <a:t>近似比低于</a:t>
                </a:r>
                <a:endParaRPr lang="en-US" altLang="zh-CN" sz="2400" kern="0" baseline="0" dirty="0">
                  <a:cs typeface="Times New Roman" panose="02020603050405020304" pitchFamily="18" charset="0"/>
                </a:endParaRPr>
              </a:p>
              <a:p>
                <a:pPr eaLnBrk="1" hangingPunct="1">
                  <a:lnSpc>
                    <a:spcPct val="110000"/>
                  </a:lnSpc>
                  <a:buFontTx/>
                  <a:buNone/>
                  <a:defRPr/>
                </a:pPr>
                <a:r>
                  <a:rPr lang="en-US" altLang="zh-CN" sz="2400" kern="0" baseline="0" dirty="0">
                    <a:cs typeface="Times New Roman" panose="02020603050405020304" pitchFamily="18" charset="0"/>
                  </a:rPr>
                  <a:t>           200/219=1.00456621=1+1/C  (</a:t>
                </a:r>
                <a:r>
                  <a:rPr lang="en-US" altLang="zh-CN" sz="2400" kern="0" baseline="0" dirty="0">
                    <a:solidFill>
                      <a:srgbClr val="FF0000"/>
                    </a:solidFill>
                    <a:cs typeface="Times New Roman" panose="02020603050405020304" pitchFamily="18" charset="0"/>
                  </a:rPr>
                  <a:t>C=219</a:t>
                </a:r>
                <a:r>
                  <a:rPr lang="en-US" altLang="zh-CN" sz="2400" kern="0" baseline="0" dirty="0">
                    <a:cs typeface="Times New Roman" panose="02020603050405020304" pitchFamily="18" charset="0"/>
                  </a:rPr>
                  <a:t>)</a:t>
                </a:r>
              </a:p>
              <a:p>
                <a:pPr eaLnBrk="1" hangingPunct="1">
                  <a:lnSpc>
                    <a:spcPct val="110000"/>
                  </a:lnSpc>
                  <a:buFontTx/>
                  <a:buNone/>
                  <a:defRPr/>
                </a:pPr>
                <a:r>
                  <a:rPr lang="en-US" altLang="zh-CN" sz="2400" kern="0" baseline="0" dirty="0">
                    <a:cs typeface="Times New Roman" panose="02020603050405020304" pitchFamily="18" charset="0"/>
                  </a:rPr>
                  <a:t>    </a:t>
                </a:r>
                <a:r>
                  <a:rPr lang="zh-CN" altLang="en-US" sz="2400" kern="0" baseline="0" dirty="0">
                    <a:cs typeface="Times New Roman" panose="02020603050405020304" pitchFamily="18" charset="0"/>
                  </a:rPr>
                  <a:t>的算法</a:t>
                </a:r>
                <a:endParaRPr lang="en-US" altLang="zh-CN" sz="2400" kern="0" baseline="0" dirty="0">
                  <a:cs typeface="Times New Roman" panose="02020603050405020304" pitchFamily="18" charset="0"/>
                </a:endParaRPr>
              </a:p>
              <a:p>
                <a:pPr lvl="1">
                  <a:defRPr/>
                </a:pPr>
                <a:r>
                  <a:rPr lang="en-US" altLang="zh-CN" kern="0" dirty="0">
                    <a:cs typeface="Times New Roman" panose="02020603050405020304" pitchFamily="18" charset="0"/>
                  </a:rPr>
                  <a:t>refer to: 2006, UC Berkeley, Christos </a:t>
                </a:r>
                <a:r>
                  <a:rPr lang="en-US" altLang="zh-CN" kern="0" dirty="0" err="1">
                    <a:cs typeface="Times New Roman" panose="02020603050405020304" pitchFamily="18" charset="0"/>
                  </a:rPr>
                  <a:t>H.Papadimitriou</a:t>
                </a:r>
                <a:r>
                  <a:rPr lang="en-US" altLang="zh-CN" kern="0" dirty="0">
                    <a:cs typeface="Times New Roman" panose="02020603050405020304" pitchFamily="18" charset="0"/>
                  </a:rPr>
                  <a:t> and Santosh </a:t>
                </a:r>
                <a:r>
                  <a:rPr lang="en-US" altLang="zh-CN" kern="0" dirty="0" err="1">
                    <a:cs typeface="Times New Roman" panose="02020603050405020304" pitchFamily="18" charset="0"/>
                  </a:rPr>
                  <a:t>Vempala</a:t>
                </a:r>
                <a:r>
                  <a:rPr lang="en-US" altLang="zh-CN" kern="0" dirty="0">
                    <a:cs typeface="Times New Roman" panose="02020603050405020304" pitchFamily="18" charset="0"/>
                  </a:rPr>
                  <a:t>, On the approximability of the traveling sales man problem</a:t>
                </a:r>
                <a:endParaRPr lang="zh-CN" altLang="en-US" kern="0" dirty="0">
                  <a:cs typeface="Times New Roman" panose="02020603050405020304" pitchFamily="18" charset="0"/>
                </a:endParaRP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403776D-210B-4BBE-9F75-D4046E210477}"/>
                  </a:ext>
                </a:extLst>
              </p:cNvPr>
              <p:cNvSpPr>
                <a:spLocks noGrp="1" noRot="1" noChangeAspect="1" noMove="1" noResize="1" noEditPoints="1" noAdjustHandles="1" noChangeArrowheads="1" noChangeShapeType="1" noTextEdit="1"/>
              </p:cNvSpPr>
              <p:nvPr>
                <p:ph idx="1"/>
              </p:nvPr>
            </p:nvSpPr>
            <p:spPr>
              <a:blipFill>
                <a:blip r:embed="rId2"/>
                <a:stretch>
                  <a:fillRect l="-137" t="-211" r="-178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281195D-905E-4C7D-A3CE-A653ABE4DEA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6D7554EE-94C4-418C-9FDA-F475C8ECD7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6D131C-1FCB-4DDF-A84F-C4F323BA6B08}"/>
              </a:ext>
            </a:extLst>
          </p:cNvPr>
          <p:cNvSpPr>
            <a:spLocks noGrp="1"/>
          </p:cNvSpPr>
          <p:nvPr>
            <p:ph type="sldNum" sz="quarter" idx="12"/>
          </p:nvPr>
        </p:nvSpPr>
        <p:spPr/>
        <p:txBody>
          <a:bodyPr/>
          <a:lstStyle/>
          <a:p>
            <a:fld id="{EEA58A3B-43CE-4AA0-90B5-EB47AFAFEB34}" type="slidenum">
              <a:rPr lang="zh-CN" altLang="en-US" smtClean="0"/>
              <a:pPr/>
              <a:t>42</a:t>
            </a:fld>
            <a:endParaRPr lang="zh-CN" altLang="en-US" dirty="0"/>
          </a:p>
        </p:txBody>
      </p:sp>
      <p:sp>
        <p:nvSpPr>
          <p:cNvPr id="7" name="TextBox 1">
            <a:extLst>
              <a:ext uri="{FF2B5EF4-FFF2-40B4-BE49-F238E27FC236}">
                <a16:creationId xmlns:a16="http://schemas.microsoft.com/office/drawing/2014/main" id="{06A7A31A-C2C3-4879-9B8B-58A9B4F877CF}"/>
              </a:ext>
            </a:extLst>
          </p:cNvPr>
          <p:cNvSpPr txBox="1"/>
          <p:nvPr/>
        </p:nvSpPr>
        <p:spPr>
          <a:xfrm>
            <a:off x="462005" y="5448163"/>
            <a:ext cx="2959465" cy="461665"/>
          </a:xfrm>
          <a:prstGeom prst="rect">
            <a:avLst/>
          </a:prstGeom>
          <a:solidFill>
            <a:schemeClr val="accent4">
              <a:lumMod val="20000"/>
              <a:lumOff val="80000"/>
            </a:schemeClr>
          </a:solidFill>
        </p:spPr>
        <p:txBody>
          <a:bodyPr wrap="none" rtlCol="0">
            <a:spAutoFit/>
          </a:bodyPr>
          <a:lstStyle/>
          <a:p>
            <a:r>
              <a:rPr lang="zh-CN" altLang="en-US" sz="2400" dirty="0"/>
              <a:t>推论：</a:t>
            </a:r>
            <a:r>
              <a:rPr lang="zh-CN" altLang="en-US" sz="2400" baseline="0" dirty="0">
                <a:solidFill>
                  <a:srgbClr val="FF0000"/>
                </a:solidFill>
              </a:rPr>
              <a:t>当</a:t>
            </a:r>
            <a:r>
              <a:rPr lang="en-US" altLang="zh-CN" sz="2400" baseline="0" dirty="0">
                <a:solidFill>
                  <a:srgbClr val="FF0000"/>
                </a:solidFill>
              </a:rPr>
              <a:t>C&gt;219, p=0?</a:t>
            </a:r>
            <a:endParaRPr lang="zh-CN" altLang="en-US" sz="2400" baseline="0" dirty="0">
              <a:solidFill>
                <a:srgbClr val="FF0000"/>
              </a:solidFill>
            </a:endParaRPr>
          </a:p>
        </p:txBody>
      </p:sp>
      <p:sp>
        <p:nvSpPr>
          <p:cNvPr id="8" name="Rectangle 3">
            <a:extLst>
              <a:ext uri="{FF2B5EF4-FFF2-40B4-BE49-F238E27FC236}">
                <a16:creationId xmlns:a16="http://schemas.microsoft.com/office/drawing/2014/main" id="{A2FB677F-80FF-43C9-89D8-1F1E8432D801}"/>
              </a:ext>
            </a:extLst>
          </p:cNvPr>
          <p:cNvSpPr txBox="1">
            <a:spLocks noChangeArrowheads="1"/>
          </p:cNvSpPr>
          <p:nvPr/>
        </p:nvSpPr>
        <p:spPr bwMode="auto">
          <a:xfrm>
            <a:off x="4962918" y="4889701"/>
            <a:ext cx="4181082" cy="1737424"/>
          </a:xfrm>
          <a:prstGeom prst="rect">
            <a:avLst/>
          </a:prstGeom>
          <a:solidFill>
            <a:srgbClr val="FFFF00"/>
          </a:solidFill>
          <a:ln w="9525">
            <a:solidFill>
              <a:srgbClr val="000000"/>
            </a:solidFill>
            <a:miter lim="800000"/>
            <a:headEnd/>
            <a:tailEn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000" i="1" kern="0" baseline="0" dirty="0">
                <a:latin typeface="Times New Roman" panose="02020603050405020304" pitchFamily="18" charset="0"/>
                <a:cs typeface="Times New Roman" panose="02020603050405020304" pitchFamily="18" charset="0"/>
              </a:rPr>
              <a:t> </a:t>
            </a:r>
            <a:r>
              <a:rPr lang="en-US" altLang="zh-CN" sz="2000" b="1" kern="0" baseline="0" dirty="0">
                <a:solidFill>
                  <a:srgbClr val="C00000"/>
                </a:solidFill>
                <a:latin typeface="Times New Roman" panose="02020603050405020304" pitchFamily="18" charset="0"/>
                <a:cs typeface="Times New Roman" panose="02020603050405020304" pitchFamily="18" charset="0"/>
              </a:rPr>
              <a:t>NP=P</a:t>
            </a:r>
            <a:r>
              <a:rPr lang="zh-CN" altLang="en-US" sz="2000" b="1" kern="0" baseline="0" dirty="0">
                <a:solidFill>
                  <a:srgbClr val="C00000"/>
                </a:solidFill>
                <a:latin typeface="Times New Roman" panose="02020603050405020304" pitchFamily="18" charset="0"/>
                <a:cs typeface="Times New Roman" panose="02020603050405020304" pitchFamily="18" charset="0"/>
              </a:rPr>
              <a:t>？（</a:t>
            </a:r>
            <a:r>
              <a:rPr lang="en-US" altLang="zh-CN" sz="2000" b="1" kern="0" baseline="0" dirty="0">
                <a:solidFill>
                  <a:srgbClr val="C00000"/>
                </a:solidFill>
                <a:latin typeface="Times New Roman" panose="02020603050405020304" pitchFamily="18" charset="0"/>
                <a:cs typeface="Times New Roman" panose="02020603050405020304" pitchFamily="18" charset="0"/>
              </a:rPr>
              <a:t>1.3</a:t>
            </a:r>
            <a:r>
              <a:rPr lang="zh-CN" altLang="en-US" sz="2000" b="1" kern="0" baseline="0" dirty="0">
                <a:solidFill>
                  <a:srgbClr val="C00000"/>
                </a:solidFill>
                <a:latin typeface="Times New Roman" panose="02020603050405020304" pitchFamily="18" charset="0"/>
                <a:cs typeface="Times New Roman" panose="02020603050405020304" pitchFamily="18" charset="0"/>
              </a:rPr>
              <a:t>节 </a:t>
            </a:r>
            <a:r>
              <a:rPr lang="en-US" altLang="zh-CN" sz="2000" b="1" kern="0" baseline="0" dirty="0">
                <a:solidFill>
                  <a:srgbClr val="C00000"/>
                </a:solidFill>
                <a:latin typeface="Times New Roman" panose="02020603050405020304" pitchFamily="18" charset="0"/>
                <a:cs typeface="Times New Roman" panose="02020603050405020304" pitchFamily="18" charset="0"/>
              </a:rPr>
              <a:t>NP</a:t>
            </a:r>
            <a:r>
              <a:rPr lang="zh-CN" altLang="en-US" sz="2000" b="1" kern="0" baseline="0" dirty="0">
                <a:solidFill>
                  <a:srgbClr val="C00000"/>
                </a:solidFill>
                <a:latin typeface="Times New Roman" panose="02020603050405020304" pitchFamily="18" charset="0"/>
                <a:cs typeface="Times New Roman" panose="02020603050405020304" pitchFamily="18" charset="0"/>
              </a:rPr>
              <a:t>完全理论）</a:t>
            </a:r>
            <a:endParaRPr lang="en-US" altLang="zh-CN" sz="2000" b="1" kern="0" baseline="0" dirty="0">
              <a:solidFill>
                <a:srgbClr val="C00000"/>
              </a:solidFill>
              <a:latin typeface="Times New Roman" panose="02020603050405020304" pitchFamily="18" charset="0"/>
              <a:cs typeface="Times New Roman" panose="02020603050405020304" pitchFamily="18" charset="0"/>
            </a:endParaRPr>
          </a:p>
          <a:p>
            <a:pPr eaLnBrk="1" hangingPunct="1">
              <a:buFontTx/>
              <a:buNone/>
              <a:defRPr/>
            </a:pPr>
            <a:r>
              <a:rPr lang="en-US" altLang="zh-CN" sz="2000" baseline="0" dirty="0"/>
              <a:t>2000</a:t>
            </a:r>
            <a:r>
              <a:rPr lang="zh-CN" altLang="en-US" sz="2000" baseline="0" dirty="0"/>
              <a:t>年 </a:t>
            </a:r>
            <a:r>
              <a:rPr lang="en-US" altLang="zh-CN" sz="2000" baseline="0" dirty="0"/>
              <a:t>Clay Mathematics </a:t>
            </a:r>
            <a:r>
              <a:rPr lang="en-US" altLang="zh-CN" sz="2000" baseline="0" dirty="0" err="1"/>
              <a:t>Institut</a:t>
            </a:r>
            <a:r>
              <a:rPr lang="zh-CN" altLang="en-US" sz="2000" baseline="0" dirty="0"/>
              <a:t>（</a:t>
            </a:r>
            <a:r>
              <a:rPr lang="en-US" altLang="zh-CN" sz="2000" baseline="0" dirty="0"/>
              <a:t>CMI</a:t>
            </a:r>
            <a:r>
              <a:rPr lang="zh-CN" altLang="en-US" sz="2000" baseline="0" dirty="0"/>
              <a:t>）公布的</a:t>
            </a:r>
            <a:r>
              <a:rPr lang="en-US" altLang="zh-CN" sz="2000" baseline="0" dirty="0"/>
              <a:t>7</a:t>
            </a:r>
            <a:r>
              <a:rPr lang="zh-CN" altLang="en-US" sz="2000" baseline="0" dirty="0"/>
              <a:t>个世纪难题之一，</a:t>
            </a:r>
            <a:endParaRPr lang="en-US" altLang="zh-CN" sz="2000" baseline="0" dirty="0"/>
          </a:p>
          <a:p>
            <a:pPr eaLnBrk="1" hangingPunct="1">
              <a:buFontTx/>
              <a:buNone/>
              <a:defRPr/>
            </a:pPr>
            <a:r>
              <a:rPr lang="zh-CN" altLang="en-US" sz="2000" b="1" kern="0" baseline="0" dirty="0">
                <a:solidFill>
                  <a:srgbClr val="C00000"/>
                </a:solidFill>
                <a:latin typeface="Times New Roman" panose="02020603050405020304" pitchFamily="18" charset="0"/>
                <a:cs typeface="Times New Roman" panose="02020603050405020304" pitchFamily="18" charset="0"/>
              </a:rPr>
              <a:t>计算科学和数学的重大基础问题，迄今为止，未有定论</a:t>
            </a:r>
            <a:endParaRPr lang="en-US" altLang="zh-CN" sz="2400" kern="0" baseline="0" dirty="0">
              <a:latin typeface="Times New Roman" panose="02020603050405020304" pitchFamily="18" charset="0"/>
              <a:cs typeface="Times New Roman" panose="02020603050405020304" pitchFamily="18" charset="0"/>
            </a:endParaRPr>
          </a:p>
          <a:p>
            <a:pPr eaLnBrk="1" hangingPunct="1">
              <a:buFontTx/>
              <a:buNone/>
              <a:defRPr/>
            </a:pPr>
            <a:endParaRPr lang="en-US" altLang="zh-CN" sz="2400" kern="0" baseline="0" dirty="0">
              <a:latin typeface="Times New Roman" panose="02020603050405020304" pitchFamily="18" charset="0"/>
              <a:cs typeface="Times New Roman" panose="02020603050405020304" pitchFamily="18" charset="0"/>
            </a:endParaRPr>
          </a:p>
          <a:p>
            <a:pPr eaLnBrk="1" hangingPunct="1">
              <a:buFontTx/>
              <a:buNone/>
              <a:defRPr/>
            </a:pPr>
            <a:endParaRPr lang="en-US" altLang="zh-CN" sz="2400" kern="0" baseline="0" dirty="0">
              <a:latin typeface="Times New Roman" panose="02020603050405020304" pitchFamily="18" charset="0"/>
              <a:cs typeface="Times New Roman" panose="02020603050405020304" pitchFamily="18" charset="0"/>
            </a:endParaRPr>
          </a:p>
          <a:p>
            <a:pPr eaLnBrk="1" hangingPunct="1">
              <a:buFontTx/>
              <a:buNone/>
              <a:defRPr/>
            </a:pPr>
            <a:r>
              <a:rPr lang="en-US" altLang="zh-CN" sz="2800" b="1" kern="0" baseline="0" dirty="0">
                <a:solidFill>
                  <a:srgbClr val="FF0000"/>
                </a:solidFill>
                <a:latin typeface="Times New Roman" panose="02020603050405020304" pitchFamily="18" charset="0"/>
                <a:cs typeface="Times New Roman" panose="02020603050405020304" pitchFamily="18" charset="0"/>
              </a:rPr>
              <a:t>       </a:t>
            </a:r>
            <a:endParaRPr lang="zh-CN" altLang="en-US" sz="2400" kern="0"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118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2EBF3-F3C7-499E-85D1-2386EA59D9B5}"/>
              </a:ext>
            </a:extLst>
          </p:cNvPr>
          <p:cNvSpPr>
            <a:spLocks noGrp="1"/>
          </p:cNvSpPr>
          <p:nvPr>
            <p:ph type="title"/>
          </p:nvPr>
        </p:nvSpPr>
        <p:spPr/>
        <p:txBody>
          <a:bodyPr/>
          <a:lstStyle/>
          <a:p>
            <a:r>
              <a:rPr lang="en-US" altLang="zh-CN" dirty="0"/>
              <a:t>C</a:t>
            </a:r>
            <a:r>
              <a:rPr lang="zh-CN" altLang="en-US" dirty="0"/>
              <a:t>的上界 </a:t>
            </a:r>
            <a:r>
              <a:rPr lang="en-US" altLang="zh-CN" dirty="0"/>
              <a:t>vs  NP=P</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AC3F17-B2CD-4A2D-AF6D-92B6553FA4CD}"/>
                  </a:ext>
                </a:extLst>
              </p:cNvPr>
              <p:cNvSpPr>
                <a:spLocks noGrp="1"/>
              </p:cNvSpPr>
              <p:nvPr>
                <p:ph idx="1"/>
              </p:nvPr>
            </p:nvSpPr>
            <p:spPr/>
            <p:txBody>
              <a:bodyPr/>
              <a:lstStyle/>
              <a:p>
                <a:r>
                  <a:rPr lang="en-US" altLang="zh-CN" dirty="0">
                    <a:solidFill>
                      <a:schemeClr val="tx1"/>
                    </a:solidFill>
                  </a:rPr>
                  <a:t>1. </a:t>
                </a:r>
                <a:r>
                  <a:rPr lang="en-US" altLang="zh-CN" kern="0" baseline="0" dirty="0">
                    <a:solidFill>
                      <a:schemeClr val="tx1"/>
                    </a:solidFill>
                    <a:cs typeface="Times New Roman" panose="02020603050405020304" pitchFamily="18" charset="0"/>
                  </a:rPr>
                  <a:t>Papadimitriou-</a:t>
                </a:r>
                <a:r>
                  <a:rPr lang="en-US" altLang="zh-CN" kern="0" baseline="0" dirty="0" err="1">
                    <a:solidFill>
                      <a:schemeClr val="tx1"/>
                    </a:solidFill>
                    <a:cs typeface="Times New Roman" panose="02020603050405020304" pitchFamily="18" charset="0"/>
                  </a:rPr>
                  <a:t>Vempala</a:t>
                </a:r>
                <a:r>
                  <a:rPr lang="zh-CN" altLang="en-US" kern="0" baseline="0" dirty="0">
                    <a:solidFill>
                      <a:schemeClr val="tx1"/>
                    </a:solidFill>
                    <a:cs typeface="Times New Roman" panose="02020603050405020304" pitchFamily="18" charset="0"/>
                  </a:rPr>
                  <a:t>定理</a:t>
                </a:r>
                <a:endParaRPr lang="en-US" altLang="zh-CN" kern="0" baseline="0" dirty="0">
                  <a:solidFill>
                    <a:schemeClr val="tx1"/>
                  </a:solidFill>
                  <a:cs typeface="Times New Roman" panose="02020603050405020304" pitchFamily="18" charset="0"/>
                </a:endParaRPr>
              </a:p>
              <a:p>
                <a:pPr lvl="1"/>
                <a:r>
                  <a:rPr lang="zh-CN" altLang="en-US" u="sng" kern="0" baseline="0" dirty="0">
                    <a:solidFill>
                      <a:schemeClr val="tx1"/>
                    </a:solidFill>
                    <a:cs typeface="Times New Roman" panose="02020603050405020304" pitchFamily="18" charset="0"/>
                  </a:rPr>
                  <a:t>除非</a:t>
                </a:r>
                <a:r>
                  <a:rPr lang="zh-CN" altLang="en-US" kern="0" baseline="0" dirty="0">
                    <a:solidFill>
                      <a:schemeClr val="tx1"/>
                    </a:solidFill>
                    <a:cs typeface="Times New Roman" panose="02020603050405020304" pitchFamily="18" charset="0"/>
                  </a:rPr>
                  <a:t>：</a:t>
                </a:r>
                <a:r>
                  <a:rPr lang="en-US" altLang="zh-CN" kern="0" baseline="0" dirty="0">
                    <a:solidFill>
                      <a:schemeClr val="tx1"/>
                    </a:solidFill>
                    <a:cs typeface="Times New Roman" panose="02020603050405020304" pitchFamily="18" charset="0"/>
                  </a:rPr>
                  <a:t>NP=P</a:t>
                </a:r>
              </a:p>
              <a:p>
                <a:pPr eaLnBrk="1" hangingPunct="1">
                  <a:buNone/>
                  <a:defRPr/>
                </a:pPr>
                <a:r>
                  <a:rPr lang="en-US" altLang="zh-CN" kern="0" baseline="0" dirty="0">
                    <a:solidFill>
                      <a:schemeClr val="tx1"/>
                    </a:solidFill>
                    <a:cs typeface="Times New Roman" panose="02020603050405020304" pitchFamily="18" charset="0"/>
                  </a:rPr>
                  <a:t>    </a:t>
                </a:r>
                <a:r>
                  <a:rPr lang="zh-CN" altLang="en-US" kern="0" baseline="0" dirty="0">
                    <a:solidFill>
                      <a:schemeClr val="tx1"/>
                    </a:solidFill>
                    <a:cs typeface="Times New Roman" panose="02020603050405020304" pitchFamily="18" charset="0"/>
                  </a:rPr>
                  <a:t>多项式时间</a:t>
                </a:r>
                <a:r>
                  <a:rPr lang="zh-CN" altLang="en-US" u="sng" kern="0" baseline="0" dirty="0">
                    <a:solidFill>
                      <a:schemeClr val="tx1"/>
                    </a:solidFill>
                    <a:cs typeface="Times New Roman" panose="02020603050405020304" pitchFamily="18" charset="0"/>
                  </a:rPr>
                  <a:t>只能找到</a:t>
                </a:r>
                <a:r>
                  <a:rPr lang="zh-CN" altLang="en-US" kern="0" baseline="0" dirty="0">
                    <a:solidFill>
                      <a:schemeClr val="tx1"/>
                    </a:solidFill>
                    <a:cs typeface="Times New Roman" panose="02020603050405020304" pitchFamily="18" charset="0"/>
                  </a:rPr>
                  <a:t>：近似比</a:t>
                </a:r>
                <a14:m>
                  <m:oMath xmlns:m="http://schemas.openxmlformats.org/officeDocument/2006/math">
                    <m:r>
                      <a:rPr lang="zh-CN" altLang="en-US" b="0" i="0" kern="0" baseline="0" smtClean="0">
                        <a:solidFill>
                          <a:schemeClr val="tx1"/>
                        </a:solidFill>
                        <a:latin typeface="Cambria Math" panose="02040503050406030204" pitchFamily="18" charset="0"/>
                        <a:cs typeface="Times New Roman" panose="02020603050405020304" pitchFamily="18" charset="0"/>
                      </a:rPr>
                      <m:t>≥</m:t>
                    </m:r>
                  </m:oMath>
                </a14:m>
                <a:r>
                  <a:rPr lang="en-US" altLang="zh-CN" kern="0" baseline="0" dirty="0">
                    <a:solidFill>
                      <a:schemeClr val="tx1"/>
                    </a:solidFill>
                    <a:cs typeface="Times New Roman" panose="02020603050405020304" pitchFamily="18" charset="0"/>
                  </a:rPr>
                  <a:t>220/219, i.e. </a:t>
                </a:r>
                <a:r>
                  <a:rPr lang="en-US" altLang="zh-CN" i="1" kern="0" baseline="0" dirty="0">
                    <a:solidFill>
                      <a:schemeClr val="tx1"/>
                    </a:solidFill>
                    <a:cs typeface="Times New Roman" panose="02020603050405020304" pitchFamily="18" charset="0"/>
                  </a:rPr>
                  <a:t>C</a:t>
                </a:r>
                <a:r>
                  <a:rPr lang="en-US" altLang="zh-CN" kern="0" baseline="0" dirty="0">
                    <a:solidFill>
                      <a:schemeClr val="tx1"/>
                    </a:solidFill>
                    <a:cs typeface="Times New Roman" panose="02020603050405020304" pitchFamily="18" charset="0"/>
                  </a:rPr>
                  <a:t>&lt;219 </a:t>
                </a:r>
              </a:p>
              <a:p>
                <a:pPr eaLnBrk="1" hangingPunct="1">
                  <a:buNone/>
                  <a:defRPr/>
                </a:pPr>
                <a:r>
                  <a:rPr lang="en-US" altLang="zh-CN" kern="0" baseline="0" dirty="0">
                    <a:solidFill>
                      <a:schemeClr val="tx1"/>
                    </a:solidFill>
                    <a:cs typeface="Times New Roman" panose="02020603050405020304" pitchFamily="18" charset="0"/>
                  </a:rPr>
                  <a:t>    </a:t>
                </a:r>
                <a:r>
                  <a:rPr lang="zh-CN" altLang="en-US" kern="0" baseline="0" dirty="0">
                    <a:solidFill>
                      <a:schemeClr val="tx1"/>
                    </a:solidFill>
                    <a:cs typeface="Times New Roman" panose="02020603050405020304" pitchFamily="18" charset="0"/>
                  </a:rPr>
                  <a:t>的</a:t>
                </a:r>
                <a:r>
                  <a:rPr lang="en-US" altLang="zh-CN" kern="0" baseline="0" dirty="0">
                    <a:solidFill>
                      <a:schemeClr val="tx1"/>
                    </a:solidFill>
                    <a:cs typeface="Times New Roman" panose="02020603050405020304" pitchFamily="18" charset="0"/>
                  </a:rPr>
                  <a:t>TSP</a:t>
                </a:r>
                <a:r>
                  <a:rPr lang="zh-CN" altLang="en-US" kern="0" baseline="0" dirty="0">
                    <a:solidFill>
                      <a:schemeClr val="tx1"/>
                    </a:solidFill>
                    <a:cs typeface="Times New Roman" panose="02020603050405020304" pitchFamily="18" charset="0"/>
                  </a:rPr>
                  <a:t>算法</a:t>
                </a:r>
                <a:endParaRPr lang="en-US" altLang="zh-CN" kern="0" baseline="0" dirty="0">
                  <a:solidFill>
                    <a:schemeClr val="tx1"/>
                  </a:solidFill>
                  <a:cs typeface="Times New Roman" panose="02020603050405020304" pitchFamily="18" charset="0"/>
                </a:endParaRPr>
              </a:p>
              <a:p>
                <a:pPr lvl="1">
                  <a:defRPr/>
                </a:pPr>
                <a:r>
                  <a:rPr lang="zh-CN" altLang="en-US" kern="0" dirty="0">
                    <a:cs typeface="Times New Roman" panose="02020603050405020304" pitchFamily="18" charset="0"/>
                  </a:rPr>
                  <a:t>即：当</a:t>
                </a:r>
                <a:r>
                  <a:rPr lang="en-US" altLang="zh-CN" kern="0" dirty="0">
                    <a:cs typeface="Times New Roman" panose="02020603050405020304" pitchFamily="18" charset="0"/>
                  </a:rPr>
                  <a:t>NP</a:t>
                </a:r>
                <a14:m>
                  <m:oMath xmlns:m="http://schemas.openxmlformats.org/officeDocument/2006/math">
                    <m:r>
                      <a:rPr lang="en-US" altLang="zh-CN" kern="0">
                        <a:latin typeface="Cambria Math" panose="02040503050406030204" pitchFamily="18" charset="0"/>
                        <a:cs typeface="Times New Roman" panose="02020603050405020304" pitchFamily="18" charset="0"/>
                      </a:rPr>
                      <m:t>≠</m:t>
                    </m:r>
                  </m:oMath>
                </a14:m>
                <a:r>
                  <a:rPr lang="en-US" altLang="zh-CN" kern="0" dirty="0">
                    <a:cs typeface="Times New Roman" panose="02020603050405020304" pitchFamily="18" charset="0"/>
                  </a:rPr>
                  <a:t>P</a:t>
                </a:r>
                <a:r>
                  <a:rPr lang="zh-CN" altLang="en-US" kern="0" dirty="0">
                    <a:cs typeface="Times New Roman" panose="02020603050405020304" pitchFamily="18" charset="0"/>
                  </a:rPr>
                  <a:t>成立时，只能找到</a:t>
                </a:r>
                <a:r>
                  <a:rPr lang="en-US" altLang="zh-CN" kern="0" dirty="0">
                    <a:cs typeface="Times New Roman" panose="02020603050405020304" pitchFamily="18" charset="0"/>
                  </a:rPr>
                  <a:t>C&lt;219</a:t>
                </a:r>
                <a:r>
                  <a:rPr lang="zh-CN" altLang="en-US" kern="0" dirty="0">
                    <a:cs typeface="Times New Roman" panose="02020603050405020304" pitchFamily="18" charset="0"/>
                  </a:rPr>
                  <a:t>的近似比</a:t>
                </a:r>
                <a:endParaRPr lang="en-US" altLang="zh-CN" kern="0" dirty="0">
                  <a:cs typeface="Times New Roman" panose="02020603050405020304" pitchFamily="18" charset="0"/>
                </a:endParaRPr>
              </a:p>
              <a:p>
                <a:pPr>
                  <a:defRPr/>
                </a:pPr>
                <a:r>
                  <a:rPr lang="en-US" altLang="zh-CN" dirty="0">
                    <a:solidFill>
                      <a:schemeClr val="tx1"/>
                    </a:solidFill>
                  </a:rPr>
                  <a:t>2. </a:t>
                </a:r>
                <a:r>
                  <a:rPr lang="en-US" altLang="zh-CN" kern="0" baseline="0" dirty="0">
                    <a:solidFill>
                      <a:schemeClr val="tx1"/>
                    </a:solidFill>
                    <a:cs typeface="Times New Roman" panose="02020603050405020304" pitchFamily="18" charset="0"/>
                  </a:rPr>
                  <a:t>Papadimitriou-</a:t>
                </a:r>
                <a:r>
                  <a:rPr lang="en-US" altLang="zh-CN" kern="0" baseline="0" dirty="0" err="1">
                    <a:solidFill>
                      <a:schemeClr val="tx1"/>
                    </a:solidFill>
                    <a:cs typeface="Times New Roman" panose="02020603050405020304" pitchFamily="18" charset="0"/>
                  </a:rPr>
                  <a:t>Vempala</a:t>
                </a:r>
                <a:r>
                  <a:rPr lang="zh-CN" altLang="en-US" kern="0" baseline="0" dirty="0">
                    <a:solidFill>
                      <a:schemeClr val="tx1"/>
                    </a:solidFill>
                    <a:cs typeface="Times New Roman" panose="02020603050405020304" pitchFamily="18" charset="0"/>
                  </a:rPr>
                  <a:t>定理的</a:t>
                </a:r>
                <a:r>
                  <a:rPr lang="zh-CN" altLang="en-US" dirty="0">
                    <a:solidFill>
                      <a:schemeClr val="tx1"/>
                    </a:solidFill>
                  </a:rPr>
                  <a:t>推论  </a:t>
                </a:r>
                <a:endParaRPr lang="en-US" altLang="zh-CN" dirty="0">
                  <a:solidFill>
                    <a:schemeClr val="tx1"/>
                  </a:solidFill>
                </a:endParaRPr>
              </a:p>
              <a:p>
                <a:pPr lvl="1">
                  <a:defRPr/>
                </a:pPr>
                <a:r>
                  <a:rPr lang="zh-CN" altLang="en-US" u="sng" kern="0" dirty="0">
                    <a:cs typeface="Times New Roman" panose="02020603050405020304" pitchFamily="18" charset="0"/>
                  </a:rPr>
                  <a:t>如果找到</a:t>
                </a:r>
                <a:r>
                  <a:rPr lang="zh-CN" altLang="en-US" kern="0" dirty="0">
                    <a:cs typeface="Times New Roman" panose="02020603050405020304" pitchFamily="18" charset="0"/>
                  </a:rPr>
                  <a:t>：</a:t>
                </a:r>
                <a:endParaRPr lang="en-US" altLang="zh-CN" kern="0" dirty="0">
                  <a:cs typeface="Times New Roman" panose="02020603050405020304" pitchFamily="18" charset="0"/>
                </a:endParaRPr>
              </a:p>
              <a:p>
                <a:pPr eaLnBrk="1" hangingPunct="1">
                  <a:buNone/>
                  <a:defRPr/>
                </a:pPr>
                <a:r>
                  <a:rPr lang="zh-CN" altLang="en-US" kern="0" baseline="0" dirty="0">
                    <a:solidFill>
                      <a:schemeClr val="tx1"/>
                    </a:solidFill>
                    <a:cs typeface="Times New Roman" panose="02020603050405020304" pitchFamily="18" charset="0"/>
                  </a:rPr>
                  <a:t>        近似比</a:t>
                </a:r>
                <a14:m>
                  <m:oMath xmlns:m="http://schemas.openxmlformats.org/officeDocument/2006/math">
                    <m:r>
                      <m:rPr>
                        <m:nor/>
                      </m:rPr>
                      <a:rPr lang="en-US" altLang="zh-CN" kern="0" baseline="0" dirty="0">
                        <a:solidFill>
                          <a:schemeClr val="tx1"/>
                        </a:solidFill>
                        <a:cs typeface="Times New Roman" panose="02020603050405020304" pitchFamily="18" charset="0"/>
                      </a:rPr>
                      <m:t>&lt;</m:t>
                    </m:r>
                  </m:oMath>
                </a14:m>
                <a:r>
                  <a:rPr lang="en-US" altLang="zh-CN" kern="0" baseline="0" dirty="0">
                    <a:solidFill>
                      <a:schemeClr val="tx1"/>
                    </a:solidFill>
                    <a:cs typeface="Times New Roman" panose="02020603050405020304" pitchFamily="18" charset="0"/>
                  </a:rPr>
                  <a:t>220/219, i.e. </a:t>
                </a:r>
                <a:r>
                  <a:rPr lang="en-US" altLang="zh-CN" i="1" kern="0" baseline="0" dirty="0">
                    <a:solidFill>
                      <a:schemeClr val="tx1"/>
                    </a:solidFill>
                    <a:cs typeface="Times New Roman" panose="02020603050405020304" pitchFamily="18" charset="0"/>
                  </a:rPr>
                  <a:t>C</a:t>
                </a:r>
                <a14:m>
                  <m:oMath xmlns:m="http://schemas.openxmlformats.org/officeDocument/2006/math">
                    <m:r>
                      <a:rPr lang="zh-CN" altLang="en-US" b="0" kern="0" baseline="0" smtClean="0">
                        <a:solidFill>
                          <a:schemeClr val="tx1"/>
                        </a:solidFill>
                        <a:latin typeface="Cambria Math" panose="02040503050406030204" pitchFamily="18" charset="0"/>
                        <a:cs typeface="Times New Roman" panose="02020603050405020304" pitchFamily="18" charset="0"/>
                      </a:rPr>
                      <m:t>≥</m:t>
                    </m:r>
                  </m:oMath>
                </a14:m>
                <a:r>
                  <a:rPr lang="en-US" altLang="zh-CN" kern="0" baseline="0" dirty="0">
                    <a:solidFill>
                      <a:schemeClr val="tx1"/>
                    </a:solidFill>
                    <a:cs typeface="Times New Roman" panose="02020603050405020304" pitchFamily="18" charset="0"/>
                  </a:rPr>
                  <a:t>219  </a:t>
                </a:r>
                <a:r>
                  <a:rPr lang="zh-CN" altLang="en-US" kern="0" baseline="0" dirty="0">
                    <a:solidFill>
                      <a:schemeClr val="tx1"/>
                    </a:solidFill>
                    <a:cs typeface="Times New Roman" panose="02020603050405020304" pitchFamily="18" charset="0"/>
                  </a:rPr>
                  <a:t>的</a:t>
                </a:r>
                <a:r>
                  <a:rPr lang="en-US" altLang="zh-CN" kern="0" baseline="0" dirty="0">
                    <a:solidFill>
                      <a:schemeClr val="tx1"/>
                    </a:solidFill>
                    <a:cs typeface="Times New Roman" panose="02020603050405020304" pitchFamily="18" charset="0"/>
                  </a:rPr>
                  <a:t>TSP</a:t>
                </a:r>
                <a:r>
                  <a:rPr lang="zh-CN" altLang="en-US" kern="0" baseline="0" dirty="0">
                    <a:solidFill>
                      <a:schemeClr val="tx1"/>
                    </a:solidFill>
                    <a:cs typeface="Times New Roman" panose="02020603050405020304" pitchFamily="18" charset="0"/>
                  </a:rPr>
                  <a:t>多项式算法</a:t>
                </a:r>
                <a:endParaRPr lang="en-US" altLang="zh-CN" kern="0" baseline="0" dirty="0">
                  <a:solidFill>
                    <a:schemeClr val="tx1"/>
                  </a:solidFill>
                  <a:cs typeface="Times New Roman" panose="02020603050405020304" pitchFamily="18" charset="0"/>
                </a:endParaRPr>
              </a:p>
              <a:p>
                <a:pPr eaLnBrk="1" hangingPunct="1">
                  <a:buNone/>
                  <a:defRPr/>
                </a:pPr>
                <a:r>
                  <a:rPr lang="en-US" altLang="zh-CN" kern="0" baseline="0" dirty="0">
                    <a:solidFill>
                      <a:schemeClr val="tx1"/>
                    </a:solidFill>
                    <a:cs typeface="Times New Roman" panose="02020603050405020304" pitchFamily="18" charset="0"/>
                  </a:rPr>
                  <a:t>        </a:t>
                </a:r>
                <a:r>
                  <a:rPr lang="zh-CN" altLang="en-US" u="sng" kern="0" baseline="0" dirty="0">
                    <a:solidFill>
                      <a:schemeClr val="tx1"/>
                    </a:solidFill>
                    <a:cs typeface="Times New Roman" panose="02020603050405020304" pitchFamily="18" charset="0"/>
                  </a:rPr>
                  <a:t>则</a:t>
                </a:r>
                <a:r>
                  <a:rPr lang="zh-CN" altLang="en-US" kern="0" baseline="0" dirty="0">
                    <a:solidFill>
                      <a:schemeClr val="tx1"/>
                    </a:solidFill>
                    <a:cs typeface="Times New Roman" panose="02020603050405020304" pitchFamily="18" charset="0"/>
                  </a:rPr>
                  <a:t>：</a:t>
                </a:r>
                <a:r>
                  <a:rPr lang="en-US" altLang="zh-CN" kern="0" baseline="0" dirty="0">
                    <a:solidFill>
                      <a:schemeClr val="tx1"/>
                    </a:solidFill>
                    <a:cs typeface="Times New Roman" panose="02020603050405020304" pitchFamily="18" charset="0"/>
                  </a:rPr>
                  <a:t>NP=P</a:t>
                </a:r>
              </a:p>
              <a:p>
                <a:pPr>
                  <a:defRPr/>
                </a:pPr>
                <a:endParaRPr lang="zh-CN" altLang="en-US" dirty="0"/>
              </a:p>
            </p:txBody>
          </p:sp>
        </mc:Choice>
        <mc:Fallback xmlns="">
          <p:sp>
            <p:nvSpPr>
              <p:cNvPr id="3" name="内容占位符 2">
                <a:extLst>
                  <a:ext uri="{FF2B5EF4-FFF2-40B4-BE49-F238E27FC236}">
                    <a16:creationId xmlns:a16="http://schemas.microsoft.com/office/drawing/2014/main" id="{8EAC3F17-B2CD-4A2D-AF6D-92B6553FA4CD}"/>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7490EC2B-E287-4071-93A9-A1F994DD6B24}"/>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A12D1714-C43F-4DBD-8891-18E4A8B9EE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6ECA06-F03D-4195-A596-8A7F771ADC28}"/>
              </a:ext>
            </a:extLst>
          </p:cNvPr>
          <p:cNvSpPr>
            <a:spLocks noGrp="1"/>
          </p:cNvSpPr>
          <p:nvPr>
            <p:ph type="sldNum" sz="quarter" idx="12"/>
          </p:nvPr>
        </p:nvSpPr>
        <p:spPr/>
        <p:txBody>
          <a:bodyPr/>
          <a:lstStyle/>
          <a:p>
            <a:fld id="{EEA58A3B-43CE-4AA0-90B5-EB47AFAFEB34}" type="slidenum">
              <a:rPr lang="zh-CN" altLang="en-US" smtClean="0"/>
              <a:pPr/>
              <a:t>43</a:t>
            </a:fld>
            <a:endParaRPr lang="zh-CN" altLang="en-US" dirty="0"/>
          </a:p>
        </p:txBody>
      </p:sp>
    </p:spTree>
    <p:extLst>
      <p:ext uri="{BB962C8B-B14F-4D97-AF65-F5344CB8AC3E}">
        <p14:creationId xmlns:p14="http://schemas.microsoft.com/office/powerpoint/2010/main" val="2097346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FB59B-E3EC-4D9B-A5FA-99C48D1C11B2}"/>
              </a:ext>
            </a:extLst>
          </p:cNvPr>
          <p:cNvSpPr>
            <a:spLocks noGrp="1"/>
          </p:cNvSpPr>
          <p:nvPr>
            <p:ph type="title"/>
          </p:nvPr>
        </p:nvSpPr>
        <p:spPr/>
        <p:txBody>
          <a:bodyPr/>
          <a:lstStyle/>
          <a:p>
            <a:r>
              <a:rPr lang="en-US" altLang="zh-CN" dirty="0"/>
              <a:t>C</a:t>
            </a:r>
            <a:r>
              <a:rPr lang="zh-CN" altLang="en-US" dirty="0"/>
              <a:t>的上界 </a:t>
            </a:r>
            <a:r>
              <a:rPr lang="en-US" altLang="zh-CN" dirty="0"/>
              <a:t>vs  NP=P</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D15304-9EE5-4250-A371-AB9EEE558BAB}"/>
                  </a:ext>
                </a:extLst>
              </p:cNvPr>
              <p:cNvSpPr>
                <a:spLocks noGrp="1"/>
              </p:cNvSpPr>
              <p:nvPr>
                <p:ph idx="1"/>
              </p:nvPr>
            </p:nvSpPr>
            <p:spPr>
              <a:xfrm>
                <a:off x="123432" y="764364"/>
                <a:ext cx="8897136" cy="5410729"/>
              </a:xfrm>
            </p:spPr>
            <p:txBody>
              <a:bodyPr>
                <a:normAutofit/>
              </a:bodyPr>
              <a:lstStyle/>
              <a:p>
                <a:r>
                  <a:rPr lang="en-US" altLang="zh-CN" kern="0" baseline="0" dirty="0">
                    <a:solidFill>
                      <a:srgbClr val="C00000"/>
                    </a:solidFill>
                    <a:cs typeface="Times New Roman" panose="02020603050405020304" pitchFamily="18" charset="0"/>
                  </a:rPr>
                  <a:t>3. </a:t>
                </a:r>
                <a:r>
                  <a:rPr lang="zh-CN" altLang="en-US" kern="0" dirty="0">
                    <a:solidFill>
                      <a:srgbClr val="C00000"/>
                    </a:solidFill>
                    <a:cs typeface="Times New Roman" panose="02020603050405020304" pitchFamily="18" charset="0"/>
                  </a:rPr>
                  <a:t>研究</a:t>
                </a:r>
                <a:r>
                  <a:rPr lang="zh-CN" altLang="en-US" kern="0" baseline="0" dirty="0">
                    <a:solidFill>
                      <a:srgbClr val="C00000"/>
                    </a:solidFill>
                    <a:cs typeface="Times New Roman" panose="02020603050405020304" pitchFamily="18" charset="0"/>
                  </a:rPr>
                  <a:t>进展</a:t>
                </a:r>
                <a:endParaRPr lang="en-US" altLang="zh-CN" kern="0" baseline="0" dirty="0">
                  <a:solidFill>
                    <a:srgbClr val="C00000"/>
                  </a:solidFill>
                  <a:cs typeface="Times New Roman" panose="02020603050405020304" pitchFamily="18" charset="0"/>
                </a:endParaRPr>
              </a:p>
              <a:p>
                <a:pPr lvl="1"/>
                <a:r>
                  <a:rPr lang="en-US" altLang="zh-CN" kern="0" baseline="0" dirty="0">
                    <a:cs typeface="Times New Roman" panose="02020603050405020304" pitchFamily="18" charset="0"/>
                  </a:rPr>
                  <a:t>2015, 2016/03,</a:t>
                </a:r>
                <a:r>
                  <a:rPr lang="zh-CN" altLang="en-US" kern="0" baseline="0" dirty="0">
                    <a:cs typeface="Times New Roman" panose="02020603050405020304" pitchFamily="18" charset="0"/>
                  </a:rPr>
                  <a:t>电子科大</a:t>
                </a:r>
                <a:r>
                  <a:rPr lang="en-US" altLang="zh-CN" kern="0" baseline="0" dirty="0">
                    <a:cs typeface="Times New Roman" panose="02020603050405020304" pitchFamily="18" charset="0"/>
                  </a:rPr>
                  <a:t>, </a:t>
                </a:r>
                <a:r>
                  <a:rPr lang="en-US" altLang="zh-CN" kern="0" baseline="0" dirty="0" err="1">
                    <a:cs typeface="Times New Roman" panose="02020603050405020304" pitchFamily="18" charset="0"/>
                  </a:rPr>
                  <a:t>Wenhong</a:t>
                </a:r>
                <a:r>
                  <a:rPr lang="en-US" altLang="zh-CN" kern="0" baseline="0" dirty="0">
                    <a:cs typeface="Times New Roman" panose="02020603050405020304" pitchFamily="18" charset="0"/>
                  </a:rPr>
                  <a:t> Tian, </a:t>
                </a:r>
              </a:p>
              <a:p>
                <a:pPr marL="268287" lvl="1" indent="0">
                  <a:buNone/>
                </a:pPr>
                <a:r>
                  <a:rPr lang="en-US" altLang="zh-CN" kern="0" baseline="0" dirty="0">
                    <a:cs typeface="Times New Roman" panose="02020603050405020304" pitchFamily="18" charset="0"/>
                  </a:rPr>
                  <a:t>Obtaining Quality-Proved Near Optimal Results for Traveling   Salesman Problems </a:t>
                </a:r>
              </a:p>
              <a:p>
                <a:pPr lvl="1"/>
                <a:r>
                  <a:rPr lang="zh-CN" altLang="en-US" kern="0" baseline="0" dirty="0">
                    <a:solidFill>
                      <a:schemeClr val="tx1"/>
                    </a:solidFill>
                    <a:cs typeface="Times New Roman" panose="02020603050405020304" pitchFamily="18" charset="0"/>
                  </a:rPr>
                  <a:t>找到近似比</a:t>
                </a:r>
                <a:r>
                  <a:rPr lang="en-US" altLang="zh-CN" kern="0" baseline="0" dirty="0">
                    <a:solidFill>
                      <a:schemeClr val="tx1"/>
                    </a:solidFill>
                    <a:cs typeface="Times New Roman" panose="02020603050405020304" pitchFamily="18" charset="0"/>
                  </a:rPr>
                  <a:t>=1.0045&lt;220/219 </a:t>
                </a:r>
                <a:r>
                  <a:rPr lang="zh-CN" altLang="en-US" kern="0" baseline="0" dirty="0">
                    <a:solidFill>
                      <a:schemeClr val="tx1"/>
                    </a:solidFill>
                    <a:cs typeface="Times New Roman" panose="02020603050405020304" pitchFamily="18" charset="0"/>
                  </a:rPr>
                  <a:t>，</a:t>
                </a:r>
                <a:r>
                  <a:rPr lang="en-US" altLang="zh-CN" kern="0" baseline="0" dirty="0">
                    <a:solidFill>
                      <a:schemeClr val="tx1"/>
                    </a:solidFill>
                    <a:cs typeface="Times New Roman" panose="02020603050405020304" pitchFamily="18" charset="0"/>
                  </a:rPr>
                  <a:t>i.e. </a:t>
                </a:r>
                <a:r>
                  <a:rPr lang="en-US" altLang="zh-CN" kern="0" baseline="0" dirty="0">
                    <a:solidFill>
                      <a:srgbClr val="FF0000"/>
                    </a:solidFill>
                    <a:cs typeface="Times New Roman" panose="02020603050405020304" pitchFamily="18" charset="0"/>
                  </a:rPr>
                  <a:t>C</a:t>
                </a:r>
                <a:r>
                  <a:rPr lang="en-US" altLang="zh-CN" i="1" kern="0" baseline="0" dirty="0">
                    <a:solidFill>
                      <a:schemeClr val="tx1"/>
                    </a:solidFill>
                    <a:cs typeface="Times New Roman" panose="02020603050405020304" pitchFamily="18" charset="0"/>
                  </a:rPr>
                  <a:t>=</a:t>
                </a:r>
                <a:r>
                  <a:rPr lang="en-US" altLang="zh-CN" kern="0" baseline="0" dirty="0">
                    <a:solidFill>
                      <a:srgbClr val="FF0000"/>
                    </a:solidFill>
                    <a:cs typeface="Times New Roman" panose="02020603050405020304" pitchFamily="18" charset="0"/>
                  </a:rPr>
                  <a:t>219.014435</a:t>
                </a:r>
                <a14:m>
                  <m:oMath xmlns:m="http://schemas.openxmlformats.org/officeDocument/2006/math">
                    <m:r>
                      <a:rPr lang="zh-CN" altLang="en-US" b="0" kern="0" baseline="0" smtClean="0">
                        <a:solidFill>
                          <a:schemeClr val="tx1"/>
                        </a:solidFill>
                        <a:latin typeface="Cambria Math" panose="02040503050406030204" pitchFamily="18" charset="0"/>
                        <a:cs typeface="Times New Roman" panose="02020603050405020304" pitchFamily="18" charset="0"/>
                      </a:rPr>
                      <m:t>≥</m:t>
                    </m:r>
                  </m:oMath>
                </a14:m>
                <a:r>
                  <a:rPr lang="en-US" altLang="zh-CN" kern="0" baseline="0" dirty="0">
                    <a:solidFill>
                      <a:srgbClr val="FF0000"/>
                    </a:solidFill>
                    <a:cs typeface="Times New Roman" panose="02020603050405020304" pitchFamily="18" charset="0"/>
                  </a:rPr>
                  <a:t>219</a:t>
                </a:r>
                <a:r>
                  <a:rPr lang="zh-CN" altLang="en-US" kern="0" baseline="0" dirty="0">
                    <a:solidFill>
                      <a:schemeClr val="tx1"/>
                    </a:solidFill>
                    <a:cs typeface="Times New Roman" panose="02020603050405020304" pitchFamily="18" charset="0"/>
                  </a:rPr>
                  <a:t>，的多项式时间</a:t>
                </a:r>
                <a:r>
                  <a:rPr lang="en-US" altLang="zh-CN" kern="0" baseline="0" dirty="0">
                    <a:solidFill>
                      <a:schemeClr val="tx1"/>
                    </a:solidFill>
                    <a:cs typeface="Times New Roman" panose="02020603050405020304" pitchFamily="18" charset="0"/>
                  </a:rPr>
                  <a:t>TSP</a:t>
                </a:r>
                <a:r>
                  <a:rPr lang="zh-CN" altLang="en-US" kern="0" baseline="0" dirty="0">
                    <a:solidFill>
                      <a:schemeClr val="tx1"/>
                    </a:solidFill>
                    <a:cs typeface="Times New Roman" panose="02020603050405020304" pitchFamily="18" charset="0"/>
                  </a:rPr>
                  <a:t>算法</a:t>
                </a:r>
                <a:r>
                  <a:rPr lang="zh-CN" altLang="en-US" kern="0" dirty="0">
                    <a:cs typeface="Times New Roman" panose="02020603050405020304" pitchFamily="18" charset="0"/>
                  </a:rPr>
                  <a:t>，</a:t>
                </a:r>
                <a:r>
                  <a:rPr lang="zh-CN" altLang="en-US" kern="0" baseline="0" dirty="0">
                    <a:solidFill>
                      <a:schemeClr val="tx1"/>
                    </a:solidFill>
                    <a:cs typeface="Times New Roman" panose="02020603050405020304" pitchFamily="18" charset="0"/>
                  </a:rPr>
                  <a:t>用巨无霸</a:t>
                </a:r>
                <a:r>
                  <a:rPr lang="en-US" altLang="zh-CN" kern="0" baseline="0" dirty="0">
                    <a:solidFill>
                      <a:schemeClr val="tx1"/>
                    </a:solidFill>
                    <a:cs typeface="Times New Roman" panose="02020603050405020304" pitchFamily="18" charset="0"/>
                  </a:rPr>
                  <a:t>Metric TSP</a:t>
                </a:r>
                <a:r>
                  <a:rPr lang="zh-CN" altLang="en-US" kern="0" baseline="0" dirty="0">
                    <a:solidFill>
                      <a:schemeClr val="tx1"/>
                    </a:solidFill>
                    <a:cs typeface="Times New Roman" panose="02020603050405020304" pitchFamily="18" charset="0"/>
                  </a:rPr>
                  <a:t>（</a:t>
                </a:r>
                <a:r>
                  <a:rPr lang="en-US" altLang="zh-CN" baseline="0" dirty="0">
                    <a:solidFill>
                      <a:schemeClr val="tx1"/>
                    </a:solidFill>
                    <a:cs typeface="Times New Roman" pitchFamily="18" charset="0"/>
                  </a:rPr>
                  <a:t>1,904,711</a:t>
                </a:r>
                <a:r>
                  <a:rPr lang="zh-CN" altLang="en-US" baseline="0" dirty="0">
                    <a:solidFill>
                      <a:schemeClr val="tx1"/>
                    </a:solidFill>
                    <a:cs typeface="Times New Roman" pitchFamily="18" charset="0"/>
                  </a:rPr>
                  <a:t>个节点</a:t>
                </a:r>
                <a:r>
                  <a:rPr lang="zh-CN" altLang="en-US" kern="0" dirty="0">
                    <a:solidFill>
                      <a:schemeClr val="tx1"/>
                    </a:solidFill>
                    <a:cs typeface="Times New Roman" panose="02020603050405020304" pitchFamily="18" charset="0"/>
                  </a:rPr>
                  <a:t>）</a:t>
                </a:r>
                <a:r>
                  <a:rPr lang="zh-CN" altLang="en-US" kern="0" baseline="0" dirty="0">
                    <a:solidFill>
                      <a:schemeClr val="tx1"/>
                    </a:solidFill>
                    <a:cs typeface="Times New Roman" panose="02020603050405020304" pitchFamily="18" charset="0"/>
                  </a:rPr>
                  <a:t>进行验证，进而证明</a:t>
                </a:r>
                <a:r>
                  <a:rPr lang="en-US" altLang="zh-CN" kern="0" baseline="0" dirty="0">
                    <a:solidFill>
                      <a:schemeClr val="tx1"/>
                    </a:solidFill>
                    <a:cs typeface="Times New Roman" panose="02020603050405020304" pitchFamily="18" charset="0"/>
                  </a:rPr>
                  <a:t>  NP=P</a:t>
                </a:r>
              </a:p>
              <a:p>
                <a:endParaRPr lang="zh-CN" altLang="en-US" dirty="0"/>
              </a:p>
            </p:txBody>
          </p:sp>
        </mc:Choice>
        <mc:Fallback xmlns="">
          <p:sp>
            <p:nvSpPr>
              <p:cNvPr id="3" name="内容占位符 2">
                <a:extLst>
                  <a:ext uri="{FF2B5EF4-FFF2-40B4-BE49-F238E27FC236}">
                    <a16:creationId xmlns:a16="http://schemas.microsoft.com/office/drawing/2014/main" id="{C5D15304-9EE5-4250-A371-AB9EEE558BAB}"/>
                  </a:ext>
                </a:extLst>
              </p:cNvPr>
              <p:cNvSpPr>
                <a:spLocks noGrp="1" noRot="1" noChangeAspect="1" noMove="1" noResize="1" noEditPoints="1" noAdjustHandles="1" noChangeArrowheads="1" noChangeShapeType="1" noTextEdit="1"/>
              </p:cNvSpPr>
              <p:nvPr>
                <p:ph idx="1"/>
              </p:nvPr>
            </p:nvSpPr>
            <p:spPr>
              <a:xfrm>
                <a:off x="123432" y="764364"/>
                <a:ext cx="8897136" cy="5410729"/>
              </a:xfrm>
              <a:blipFill>
                <a:blip r:embed="rId2"/>
                <a:stretch>
                  <a:fillRect l="-137" t="-22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F67B8B3-F57D-4D8A-A76E-B89C3EB62073}"/>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5AC5CCF4-4740-4C93-86F2-09A8951EBB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A6C4F6-B04B-45FD-A220-CE153693D475}"/>
              </a:ext>
            </a:extLst>
          </p:cNvPr>
          <p:cNvSpPr>
            <a:spLocks noGrp="1"/>
          </p:cNvSpPr>
          <p:nvPr>
            <p:ph type="sldNum" sz="quarter" idx="12"/>
          </p:nvPr>
        </p:nvSpPr>
        <p:spPr/>
        <p:txBody>
          <a:bodyPr/>
          <a:lstStyle/>
          <a:p>
            <a:fld id="{EEA58A3B-43CE-4AA0-90B5-EB47AFAFEB34}" type="slidenum">
              <a:rPr lang="zh-CN" altLang="en-US" smtClean="0"/>
              <a:pPr/>
              <a:t>44</a:t>
            </a:fld>
            <a:endParaRPr lang="zh-CN" altLang="en-US" dirty="0"/>
          </a:p>
        </p:txBody>
      </p:sp>
      <p:sp>
        <p:nvSpPr>
          <p:cNvPr id="7" name="Rectangle 3">
            <a:extLst>
              <a:ext uri="{FF2B5EF4-FFF2-40B4-BE49-F238E27FC236}">
                <a16:creationId xmlns:a16="http://schemas.microsoft.com/office/drawing/2014/main" id="{E20E655A-21FA-4166-BA98-40C7E76AC70B}"/>
              </a:ext>
            </a:extLst>
          </p:cNvPr>
          <p:cNvSpPr txBox="1">
            <a:spLocks noChangeArrowheads="1"/>
          </p:cNvSpPr>
          <p:nvPr/>
        </p:nvSpPr>
        <p:spPr bwMode="auto">
          <a:xfrm>
            <a:off x="721304" y="4037454"/>
            <a:ext cx="4122700" cy="476671"/>
          </a:xfrm>
          <a:prstGeom prst="rect">
            <a:avLst/>
          </a:prstGeom>
          <a:solidFill>
            <a:srgbClr val="FFFF00"/>
          </a:solidFill>
          <a:ln w="9525">
            <a:solidFill>
              <a:srgbClr val="000000"/>
            </a:solidFill>
            <a:miter lim="800000"/>
            <a:headEnd/>
            <a:tailEn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buFontTx/>
              <a:buNone/>
              <a:defRPr/>
            </a:pPr>
            <a:r>
              <a:rPr lang="zh-CN" altLang="en-US" sz="2400" kern="0" baseline="0" dirty="0">
                <a:latin typeface="微软雅黑 Light" panose="020B0502040204020203" pitchFamily="34" charset="-122"/>
                <a:ea typeface="微软雅黑 Light" panose="020B0502040204020203" pitchFamily="34" charset="-122"/>
                <a:cs typeface="Times New Roman" panose="02020603050405020304" pitchFamily="18" charset="0"/>
              </a:rPr>
              <a:t>结论有待同行验证、认可！</a:t>
            </a:r>
          </a:p>
        </p:txBody>
      </p:sp>
    </p:spTree>
    <p:extLst>
      <p:ext uri="{BB962C8B-B14F-4D97-AF65-F5344CB8AC3E}">
        <p14:creationId xmlns:p14="http://schemas.microsoft.com/office/powerpoint/2010/main" val="3760705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731D6-2CC9-4A54-A713-8D557C34BE7B}"/>
              </a:ext>
            </a:extLst>
          </p:cNvPr>
          <p:cNvSpPr>
            <a:spLocks noGrp="1"/>
          </p:cNvSpPr>
          <p:nvPr>
            <p:ph type="title"/>
          </p:nvPr>
        </p:nvSpPr>
        <p:spPr/>
        <p:txBody>
          <a:bodyPr/>
          <a:lstStyle/>
          <a:p>
            <a:r>
              <a:rPr lang="en-US" altLang="zh-CN" sz="2800" dirty="0"/>
              <a:t>TSP</a:t>
            </a:r>
            <a:r>
              <a:rPr lang="zh-CN" altLang="en-US" sz="2800" dirty="0"/>
              <a:t>研究进展</a:t>
            </a:r>
            <a:endParaRPr lang="zh-CN" altLang="en-US" dirty="0"/>
          </a:p>
        </p:txBody>
      </p:sp>
      <p:sp>
        <p:nvSpPr>
          <p:cNvPr id="3" name="内容占位符 2">
            <a:extLst>
              <a:ext uri="{FF2B5EF4-FFF2-40B4-BE49-F238E27FC236}">
                <a16:creationId xmlns:a16="http://schemas.microsoft.com/office/drawing/2014/main" id="{49CBA494-75B7-4159-8839-00E5BE503051}"/>
              </a:ext>
            </a:extLst>
          </p:cNvPr>
          <p:cNvSpPr>
            <a:spLocks noGrp="1"/>
          </p:cNvSpPr>
          <p:nvPr>
            <p:ph idx="1"/>
          </p:nvPr>
        </p:nvSpPr>
        <p:spPr/>
        <p:txBody>
          <a:bodyPr>
            <a:normAutofit/>
          </a:bodyPr>
          <a:lstStyle/>
          <a:p>
            <a:r>
              <a:rPr lang="en-US" altLang="zh-CN" dirty="0"/>
              <a:t>1. </a:t>
            </a:r>
            <a:r>
              <a:rPr lang="en-US" altLang="zh-CN" sz="2400" baseline="0" dirty="0">
                <a:cs typeface="Times New Roman" pitchFamily="18" charset="0"/>
              </a:rPr>
              <a:t>1954</a:t>
            </a:r>
            <a:r>
              <a:rPr lang="zh-CN" altLang="en-US" sz="2400" baseline="0" dirty="0">
                <a:cs typeface="Times New Roman" pitchFamily="18" charset="0"/>
              </a:rPr>
              <a:t>年，</a:t>
            </a:r>
            <a:r>
              <a:rPr lang="en-US" altLang="zh-CN" sz="2400" baseline="0" dirty="0">
                <a:cs typeface="Times New Roman" pitchFamily="18" charset="0"/>
              </a:rPr>
              <a:t>Dantzig</a:t>
            </a:r>
            <a:r>
              <a:rPr lang="zh-CN" altLang="en-US" sz="2400" baseline="0" dirty="0">
                <a:cs typeface="Times New Roman" pitchFamily="18" charset="0"/>
              </a:rPr>
              <a:t>等，线性规划方法，在美国当时所有</a:t>
            </a:r>
            <a:r>
              <a:rPr lang="en-US" altLang="zh-CN" sz="2400" baseline="0" dirty="0">
                <a:cs typeface="Times New Roman" pitchFamily="18" charset="0"/>
              </a:rPr>
              <a:t>48</a:t>
            </a:r>
            <a:r>
              <a:rPr lang="zh-CN" altLang="en-US" sz="2400" baseline="0" dirty="0">
                <a:cs typeface="Times New Roman" pitchFamily="18" charset="0"/>
              </a:rPr>
              <a:t>个州和哥伦比亚特区的主要城市中，找到了</a:t>
            </a:r>
            <a:r>
              <a:rPr lang="en-US" altLang="zh-CN" sz="2400" baseline="0" dirty="0">
                <a:cs typeface="Times New Roman" pitchFamily="18" charset="0"/>
              </a:rPr>
              <a:t>(</a:t>
            </a:r>
            <a:r>
              <a:rPr lang="zh-CN" altLang="en-US" sz="2400" baseline="0" dirty="0">
                <a:cs typeface="Times New Roman" pitchFamily="18" charset="0"/>
              </a:rPr>
              <a:t>最优</a:t>
            </a:r>
            <a:r>
              <a:rPr lang="en-US" altLang="zh-CN" sz="2400" baseline="0" dirty="0">
                <a:cs typeface="Times New Roman" pitchFamily="18" charset="0"/>
              </a:rPr>
              <a:t>)</a:t>
            </a:r>
            <a:r>
              <a:rPr lang="zh-CN" altLang="en-US" sz="2400" baseline="0" dirty="0">
                <a:cs typeface="Times New Roman" pitchFamily="18" charset="0"/>
              </a:rPr>
              <a:t>最短路径</a:t>
            </a:r>
            <a:endParaRPr lang="en-US" altLang="zh-CN" sz="2400" baseline="0" dirty="0">
              <a:cs typeface="Times New Roman" pitchFamily="18" charset="0"/>
            </a:endParaRPr>
          </a:p>
          <a:p>
            <a:pPr eaLnBrk="1" hangingPunct="1">
              <a:buFontTx/>
              <a:buNone/>
            </a:pPr>
            <a:r>
              <a:rPr lang="en-US" altLang="zh-CN" sz="2400" baseline="0" dirty="0">
                <a:cs typeface="Times New Roman" pitchFamily="18" charset="0"/>
              </a:rPr>
              <a:t>    </a:t>
            </a:r>
            <a:r>
              <a:rPr lang="zh-CN" altLang="en-US" sz="2400" baseline="0" dirty="0">
                <a:cs typeface="Times New Roman" pitchFamily="18" charset="0"/>
              </a:rPr>
              <a:t>（多少个城市？？）</a:t>
            </a:r>
            <a:endParaRPr lang="en-US" altLang="zh-CN" sz="2400" baseline="0" dirty="0">
              <a:cs typeface="Times New Roman" pitchFamily="18" charset="0"/>
            </a:endParaRPr>
          </a:p>
          <a:p>
            <a:r>
              <a:rPr lang="en-US" altLang="zh-CN" dirty="0"/>
              <a:t>2. </a:t>
            </a:r>
            <a:r>
              <a:rPr lang="zh-CN" altLang="en-US" dirty="0"/>
              <a:t>借助于计算机</a:t>
            </a:r>
            <a:endParaRPr lang="en-US" altLang="zh-CN" dirty="0"/>
          </a:p>
          <a:p>
            <a:pPr lvl="1"/>
            <a:r>
              <a:rPr lang="en-US" altLang="zh-CN" dirty="0"/>
              <a:t>1992</a:t>
            </a:r>
            <a:r>
              <a:rPr lang="zh-CN" altLang="en-US" dirty="0"/>
              <a:t>年，</a:t>
            </a:r>
            <a:r>
              <a:rPr lang="en-US" altLang="zh-CN" dirty="0"/>
              <a:t>3,038</a:t>
            </a:r>
            <a:r>
              <a:rPr lang="zh-CN" altLang="en-US" dirty="0"/>
              <a:t>个城市的最短路径</a:t>
            </a:r>
            <a:endParaRPr lang="en-US" altLang="zh-CN" dirty="0"/>
          </a:p>
          <a:p>
            <a:pPr lvl="1"/>
            <a:r>
              <a:rPr lang="en-US" altLang="zh-CN" sz="2400" baseline="0" dirty="0">
                <a:cs typeface="Times New Roman" pitchFamily="18" charset="0"/>
              </a:rPr>
              <a:t>1998</a:t>
            </a:r>
            <a:r>
              <a:rPr lang="zh-CN" altLang="en-US" sz="2400" baseline="0" dirty="0">
                <a:cs typeface="Times New Roman" pitchFamily="18" charset="0"/>
              </a:rPr>
              <a:t>年，</a:t>
            </a:r>
            <a:r>
              <a:rPr lang="en-US" altLang="zh-CN" sz="2400" baseline="0" dirty="0">
                <a:cs typeface="Times New Roman" pitchFamily="18" charset="0"/>
              </a:rPr>
              <a:t>13,509</a:t>
            </a:r>
            <a:r>
              <a:rPr lang="zh-CN" altLang="en-US" sz="2400" baseline="0" dirty="0">
                <a:cs typeface="Times New Roman" pitchFamily="18" charset="0"/>
              </a:rPr>
              <a:t>个城市的最短路径</a:t>
            </a:r>
            <a:endParaRPr lang="en-US" altLang="zh-CN" dirty="0">
              <a:cs typeface="Times New Roman" pitchFamily="18" charset="0"/>
            </a:endParaRPr>
          </a:p>
          <a:p>
            <a:pPr lvl="1"/>
            <a:r>
              <a:rPr lang="en-US" altLang="zh-CN" sz="2400" baseline="0" dirty="0">
                <a:cs typeface="Times New Roman" pitchFamily="18" charset="0"/>
              </a:rPr>
              <a:t>2006</a:t>
            </a:r>
            <a:r>
              <a:rPr lang="zh-CN" altLang="en-US" sz="2400" baseline="0" dirty="0">
                <a:cs typeface="Times New Roman" pitchFamily="18" charset="0"/>
              </a:rPr>
              <a:t>年，</a:t>
            </a:r>
            <a:r>
              <a:rPr lang="en-US" altLang="zh-CN" sz="2400" baseline="0" dirty="0">
                <a:cs typeface="Times New Roman" pitchFamily="18" charset="0"/>
              </a:rPr>
              <a:t>85,900</a:t>
            </a:r>
            <a:r>
              <a:rPr lang="zh-CN" altLang="en-US" sz="2400" baseline="0" dirty="0">
                <a:cs typeface="Times New Roman" pitchFamily="18" charset="0"/>
              </a:rPr>
              <a:t>个城市的最短路径</a:t>
            </a:r>
            <a:endParaRPr lang="en-US" altLang="zh-CN" sz="2400" b="1" baseline="0" dirty="0">
              <a:solidFill>
                <a:srgbClr val="FF0000"/>
              </a:solidFill>
              <a:cs typeface="Times New Roman" pitchFamily="18" charset="0"/>
            </a:endParaRPr>
          </a:p>
          <a:p>
            <a:r>
              <a:rPr lang="en-US" altLang="zh-CN" dirty="0"/>
              <a:t>3. </a:t>
            </a:r>
            <a:r>
              <a:rPr lang="zh-CN" altLang="en-US" dirty="0"/>
              <a:t>巨无霸</a:t>
            </a:r>
            <a:r>
              <a:rPr lang="en-US" altLang="zh-CN" dirty="0"/>
              <a:t>Metric TSP </a:t>
            </a:r>
            <a:r>
              <a:rPr lang="zh-CN" altLang="en-US" dirty="0"/>
              <a:t>问题</a:t>
            </a:r>
            <a:endParaRPr lang="en-US" altLang="zh-CN" dirty="0"/>
          </a:p>
          <a:p>
            <a:pPr eaLnBrk="1" hangingPunct="1">
              <a:buFontTx/>
              <a:buNone/>
            </a:pPr>
            <a:r>
              <a:rPr lang="en-US" altLang="zh-CN" sz="2400" baseline="0" dirty="0">
                <a:cs typeface="Times New Roman" pitchFamily="18" charset="0"/>
              </a:rPr>
              <a:t>        </a:t>
            </a:r>
            <a:r>
              <a:rPr lang="zh-CN" altLang="en-US" sz="2400" baseline="0" dirty="0">
                <a:cs typeface="Times New Roman" pitchFamily="18" charset="0"/>
              </a:rPr>
              <a:t>目前，最大</a:t>
            </a:r>
            <a:r>
              <a:rPr lang="en-US" altLang="zh-CN" sz="2400" b="1" baseline="0" dirty="0">
                <a:solidFill>
                  <a:srgbClr val="C00000"/>
                </a:solidFill>
                <a:cs typeface="Times New Roman" pitchFamily="18" charset="0"/>
              </a:rPr>
              <a:t>World TSP</a:t>
            </a:r>
            <a:r>
              <a:rPr lang="zh-CN" altLang="en-US" sz="2400" baseline="0" dirty="0">
                <a:cs typeface="Times New Roman" pitchFamily="18" charset="0"/>
              </a:rPr>
              <a:t>问题，共有</a:t>
            </a:r>
            <a:r>
              <a:rPr lang="en-US" altLang="zh-CN" sz="2400" baseline="0" dirty="0">
                <a:cs typeface="Times New Roman" pitchFamily="18" charset="0"/>
              </a:rPr>
              <a:t>1,904,711</a:t>
            </a:r>
            <a:r>
              <a:rPr lang="zh-CN" altLang="en-US" sz="2400" baseline="0" dirty="0">
                <a:cs typeface="Times New Roman" pitchFamily="18" charset="0"/>
              </a:rPr>
              <a:t>个节点</a:t>
            </a:r>
            <a:endParaRPr lang="en-US" altLang="zh-CN" sz="2400" baseline="0" dirty="0">
              <a:cs typeface="Times New Roman" pitchFamily="18" charset="0"/>
            </a:endParaRPr>
          </a:p>
          <a:p>
            <a:pPr eaLnBrk="1" hangingPunct="1">
              <a:buFontTx/>
              <a:buNone/>
            </a:pPr>
            <a:r>
              <a:rPr lang="en-US" altLang="zh-CN" sz="2400" baseline="0" dirty="0">
                <a:cs typeface="Times New Roman" pitchFamily="18" charset="0"/>
              </a:rPr>
              <a:t>       </a:t>
            </a:r>
            <a:r>
              <a:rPr lang="zh-CN" altLang="en-US" sz="2400" baseline="0" dirty="0">
                <a:cs typeface="Times New Roman" pitchFamily="18" charset="0"/>
              </a:rPr>
              <a:t>无法求得最优解，只能</a:t>
            </a:r>
            <a:r>
              <a:rPr lang="zh-CN" altLang="en-US" sz="2400" baseline="0" dirty="0">
                <a:solidFill>
                  <a:srgbClr val="0000FF"/>
                </a:solidFill>
                <a:cs typeface="Times New Roman" pitchFamily="18" charset="0"/>
              </a:rPr>
              <a:t>求解近似、次优解</a:t>
            </a:r>
          </a:p>
          <a:p>
            <a:endParaRPr lang="zh-CN" altLang="en-US" dirty="0"/>
          </a:p>
        </p:txBody>
      </p:sp>
      <p:sp>
        <p:nvSpPr>
          <p:cNvPr id="4" name="日期占位符 3">
            <a:extLst>
              <a:ext uri="{FF2B5EF4-FFF2-40B4-BE49-F238E27FC236}">
                <a16:creationId xmlns:a16="http://schemas.microsoft.com/office/drawing/2014/main" id="{C17809DD-9254-403C-B4B6-43A43A596C69}"/>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9AC1FF8D-2B7E-4C9A-8A64-A01863BC5E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00904B-2009-41CC-8A98-93CDE50160CB}"/>
              </a:ext>
            </a:extLst>
          </p:cNvPr>
          <p:cNvSpPr>
            <a:spLocks noGrp="1"/>
          </p:cNvSpPr>
          <p:nvPr>
            <p:ph type="sldNum" sz="quarter" idx="12"/>
          </p:nvPr>
        </p:nvSpPr>
        <p:spPr/>
        <p:txBody>
          <a:bodyPr/>
          <a:lstStyle/>
          <a:p>
            <a:fld id="{EEA58A3B-43CE-4AA0-90B5-EB47AFAFEB34}" type="slidenum">
              <a:rPr lang="zh-CN" altLang="en-US" smtClean="0"/>
              <a:pPr/>
              <a:t>45</a:t>
            </a:fld>
            <a:endParaRPr lang="zh-CN" altLang="en-US" dirty="0"/>
          </a:p>
        </p:txBody>
      </p:sp>
    </p:spTree>
    <p:extLst>
      <p:ext uri="{BB962C8B-B14F-4D97-AF65-F5344CB8AC3E}">
        <p14:creationId xmlns:p14="http://schemas.microsoft.com/office/powerpoint/2010/main" val="1026412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64646E-72BE-4E92-B303-9BC5C6E04986}"/>
              </a:ext>
            </a:extLst>
          </p:cNvPr>
          <p:cNvSpPr>
            <a:spLocks noGrp="1"/>
          </p:cNvSpPr>
          <p:nvPr>
            <p:ph idx="1"/>
          </p:nvPr>
        </p:nvSpPr>
        <p:spPr/>
        <p:txBody>
          <a:bodyPr/>
          <a:lstStyle/>
          <a:p>
            <a:r>
              <a:rPr lang="zh-CN" altLang="en-US" sz="2400" baseline="0" dirty="0">
                <a:latin typeface="+mn-lt"/>
                <a:cs typeface="Times New Roman" pitchFamily="18" charset="0"/>
              </a:rPr>
              <a:t>问题</a:t>
            </a:r>
            <a:endParaRPr lang="en-US" altLang="zh-CN" sz="2400" baseline="0" dirty="0">
              <a:latin typeface="+mn-lt"/>
              <a:cs typeface="Times New Roman" pitchFamily="18" charset="0"/>
            </a:endParaRPr>
          </a:p>
          <a:p>
            <a:pPr lvl="1"/>
            <a:r>
              <a:rPr lang="zh-CN" altLang="en-US" baseline="0" dirty="0">
                <a:latin typeface="+mn-lt"/>
                <a:cs typeface="Times New Roman" pitchFamily="18" charset="0"/>
              </a:rPr>
              <a:t>巨无霸</a:t>
            </a:r>
            <a:r>
              <a:rPr lang="en-US" altLang="zh-CN" baseline="0" dirty="0">
                <a:latin typeface="+mn-lt"/>
                <a:cs typeface="Times New Roman" pitchFamily="18" charset="0"/>
              </a:rPr>
              <a:t>TSP</a:t>
            </a:r>
            <a:r>
              <a:rPr lang="zh-CN" altLang="en-US" baseline="0" dirty="0">
                <a:latin typeface="+mn-lt"/>
                <a:cs typeface="Times New Roman" pitchFamily="18" charset="0"/>
              </a:rPr>
              <a:t>问题只能采用多项式算法获得近似解，得到近似解</a:t>
            </a:r>
            <a:r>
              <a:rPr lang="en-US" altLang="zh-CN" i="1" baseline="0" dirty="0">
                <a:solidFill>
                  <a:srgbClr val="C00000"/>
                </a:solidFill>
                <a:latin typeface="+mn-lt"/>
                <a:cs typeface="Times New Roman" pitchFamily="18" charset="0"/>
              </a:rPr>
              <a:t>S</a:t>
            </a:r>
            <a:r>
              <a:rPr lang="zh-CN" altLang="en-US" baseline="0" dirty="0">
                <a:latin typeface="+mn-lt"/>
                <a:cs typeface="Times New Roman" pitchFamily="18" charset="0"/>
              </a:rPr>
              <a:t>后，如何判断解质量</a:t>
            </a:r>
            <a:r>
              <a:rPr lang="zh-CN" altLang="en-US" dirty="0">
                <a:latin typeface="+mn-lt"/>
                <a:cs typeface="Times New Roman" pitchFamily="18" charset="0"/>
              </a:rPr>
              <a:t>：</a:t>
            </a:r>
            <a:r>
              <a:rPr lang="zh-CN" altLang="en-US" baseline="0" dirty="0">
                <a:latin typeface="+mn-lt"/>
                <a:cs typeface="Times New Roman" pitchFamily="18" charset="0"/>
              </a:rPr>
              <a:t>与问题最优解</a:t>
            </a:r>
            <a:r>
              <a:rPr lang="en-US" altLang="zh-CN" i="1" baseline="0" dirty="0">
                <a:solidFill>
                  <a:srgbClr val="FF0000"/>
                </a:solidFill>
                <a:latin typeface="+mn-lt"/>
                <a:cs typeface="Times New Roman" pitchFamily="18" charset="0"/>
              </a:rPr>
              <a:t>S</a:t>
            </a:r>
            <a:r>
              <a:rPr lang="en-US" altLang="zh-CN" baseline="-25000" dirty="0">
                <a:solidFill>
                  <a:srgbClr val="FF0000"/>
                </a:solidFill>
                <a:latin typeface="+mn-lt"/>
                <a:cs typeface="Times New Roman" pitchFamily="18" charset="0"/>
              </a:rPr>
              <a:t>0</a:t>
            </a:r>
            <a:r>
              <a:rPr lang="zh-CN" altLang="en-US" baseline="0" dirty="0">
                <a:latin typeface="+mn-lt"/>
                <a:cs typeface="Times New Roman" pitchFamily="18" charset="0"/>
              </a:rPr>
              <a:t>间的差距</a:t>
            </a:r>
            <a:r>
              <a:rPr lang="en-US" altLang="zh-CN" i="1" baseline="0" dirty="0">
                <a:solidFill>
                  <a:srgbClr val="FF3300"/>
                </a:solidFill>
                <a:latin typeface="+mn-lt"/>
                <a:cs typeface="Times New Roman" pitchFamily="18" charset="0"/>
              </a:rPr>
              <a:t>d</a:t>
            </a:r>
            <a:r>
              <a:rPr lang="en-US" altLang="zh-CN" baseline="-25000" dirty="0">
                <a:solidFill>
                  <a:srgbClr val="FF0000"/>
                </a:solidFill>
                <a:latin typeface="+mn-lt"/>
                <a:cs typeface="Times New Roman" pitchFamily="18" charset="0"/>
              </a:rPr>
              <a:t>0</a:t>
            </a:r>
            <a:r>
              <a:rPr lang="zh-CN" altLang="en-US" baseline="0" dirty="0">
                <a:latin typeface="+mn-lt"/>
                <a:cs typeface="Times New Roman" pitchFamily="18" charset="0"/>
              </a:rPr>
              <a:t>？</a:t>
            </a:r>
            <a:endParaRPr lang="en-US" altLang="zh-CN" dirty="0">
              <a:latin typeface="+mn-lt"/>
              <a:cs typeface="Times New Roman" pitchFamily="18" charset="0"/>
            </a:endParaRPr>
          </a:p>
          <a:p>
            <a:r>
              <a:rPr lang="zh-CN" altLang="en-US" sz="2400" baseline="0" dirty="0">
                <a:latin typeface="+mn-lt"/>
                <a:cs typeface="Times New Roman" pitchFamily="18" charset="0"/>
              </a:rPr>
              <a:t>难点</a:t>
            </a:r>
            <a:endParaRPr lang="en-US" altLang="zh-CN" sz="2400" baseline="0" dirty="0">
              <a:latin typeface="+mn-lt"/>
              <a:cs typeface="Times New Roman" pitchFamily="18" charset="0"/>
            </a:endParaRPr>
          </a:p>
          <a:p>
            <a:pPr lvl="1"/>
            <a:r>
              <a:rPr lang="zh-CN" altLang="en-US" baseline="0" dirty="0">
                <a:latin typeface="+mn-lt"/>
                <a:cs typeface="Times New Roman" pitchFamily="18" charset="0"/>
              </a:rPr>
              <a:t>无法知道</a:t>
            </a:r>
            <a:r>
              <a:rPr lang="en-US" altLang="zh-CN" i="1" baseline="0" dirty="0">
                <a:solidFill>
                  <a:srgbClr val="FF0000"/>
                </a:solidFill>
                <a:latin typeface="+mn-lt"/>
                <a:cs typeface="Times New Roman" pitchFamily="18" charset="0"/>
              </a:rPr>
              <a:t>S</a:t>
            </a:r>
            <a:r>
              <a:rPr lang="en-US" altLang="zh-CN" baseline="-25000" dirty="0">
                <a:solidFill>
                  <a:srgbClr val="FF0000"/>
                </a:solidFill>
                <a:latin typeface="+mn-lt"/>
                <a:cs typeface="Times New Roman" pitchFamily="18" charset="0"/>
              </a:rPr>
              <a:t>0</a:t>
            </a:r>
            <a:r>
              <a:rPr lang="zh-CN" altLang="en-US" baseline="0" dirty="0">
                <a:latin typeface="+mn-lt"/>
                <a:cs typeface="Times New Roman" pitchFamily="18" charset="0"/>
              </a:rPr>
              <a:t>的确切值</a:t>
            </a:r>
            <a:endParaRPr lang="en-US" altLang="zh-CN" baseline="0" dirty="0">
              <a:latin typeface="+mn-lt"/>
              <a:cs typeface="Times New Roman" pitchFamily="18" charset="0"/>
            </a:endParaRPr>
          </a:p>
          <a:p>
            <a:r>
              <a:rPr lang="zh-CN" altLang="en-US" dirty="0">
                <a:latin typeface="+mn-lt"/>
                <a:cs typeface="Times New Roman" pitchFamily="18" charset="0"/>
              </a:rPr>
              <a:t>方法</a:t>
            </a:r>
            <a:endParaRPr lang="en-US" altLang="zh-CN" dirty="0">
              <a:latin typeface="+mn-lt"/>
              <a:cs typeface="Times New Roman" pitchFamily="18" charset="0"/>
            </a:endParaRPr>
          </a:p>
          <a:p>
            <a:pPr lvl="1"/>
            <a:r>
              <a:rPr lang="zh-CN" altLang="en-US" baseline="0" dirty="0">
                <a:latin typeface="+mn-lt"/>
                <a:cs typeface="Times New Roman" pitchFamily="18" charset="0"/>
              </a:rPr>
              <a:t>估计最优解</a:t>
            </a:r>
            <a:r>
              <a:rPr lang="en-US" altLang="zh-CN" i="1" baseline="0" dirty="0">
                <a:solidFill>
                  <a:srgbClr val="FF0000"/>
                </a:solidFill>
                <a:latin typeface="+mn-lt"/>
                <a:cs typeface="Times New Roman" pitchFamily="18" charset="0"/>
              </a:rPr>
              <a:t>S</a:t>
            </a:r>
            <a:r>
              <a:rPr lang="en-US" altLang="zh-CN" baseline="-25000" dirty="0">
                <a:solidFill>
                  <a:srgbClr val="FF0000"/>
                </a:solidFill>
                <a:latin typeface="+mn-lt"/>
                <a:cs typeface="Times New Roman" pitchFamily="18" charset="0"/>
              </a:rPr>
              <a:t>0</a:t>
            </a:r>
            <a:r>
              <a:rPr lang="zh-CN" altLang="en-US" baseline="0" dirty="0">
                <a:latin typeface="+mn-lt"/>
                <a:cs typeface="Times New Roman" pitchFamily="18" charset="0"/>
              </a:rPr>
              <a:t>的上下界</a:t>
            </a:r>
            <a:r>
              <a:rPr lang="en-US" altLang="zh-CN" i="1" baseline="0" dirty="0">
                <a:latin typeface="+mn-lt"/>
                <a:cs typeface="Times New Roman" pitchFamily="18" charset="0"/>
              </a:rPr>
              <a:t>S</a:t>
            </a:r>
            <a:r>
              <a:rPr lang="en-US" altLang="zh-CN" i="1" baseline="-25000" dirty="0">
                <a:latin typeface="+mn-lt"/>
                <a:cs typeface="Times New Roman" pitchFamily="18" charset="0"/>
              </a:rPr>
              <a:t>up</a:t>
            </a:r>
            <a:r>
              <a:rPr lang="zh-CN" altLang="en-US" baseline="0" dirty="0">
                <a:latin typeface="+mn-lt"/>
                <a:cs typeface="Times New Roman" pitchFamily="18" charset="0"/>
              </a:rPr>
              <a:t>、</a:t>
            </a:r>
            <a:r>
              <a:rPr lang="en-US" altLang="zh-CN" i="1" baseline="0" dirty="0" err="1">
                <a:latin typeface="+mn-lt"/>
                <a:cs typeface="Times New Roman" pitchFamily="18" charset="0"/>
              </a:rPr>
              <a:t>S</a:t>
            </a:r>
            <a:r>
              <a:rPr lang="en-US" altLang="zh-CN" i="1" baseline="-25000" dirty="0" err="1">
                <a:latin typeface="+mn-lt"/>
                <a:cs typeface="Times New Roman" pitchFamily="18" charset="0"/>
              </a:rPr>
              <a:t>down</a:t>
            </a:r>
            <a:r>
              <a:rPr lang="zh-CN" altLang="en-US" baseline="0" dirty="0">
                <a:latin typeface="+mn-lt"/>
                <a:cs typeface="Times New Roman" pitchFamily="18" charset="0"/>
              </a:rPr>
              <a:t>，利用下界</a:t>
            </a:r>
            <a:r>
              <a:rPr lang="en-US" altLang="zh-CN" i="1" baseline="0" dirty="0" err="1">
                <a:latin typeface="+mn-lt"/>
                <a:cs typeface="Times New Roman" pitchFamily="18" charset="0"/>
              </a:rPr>
              <a:t>S</a:t>
            </a:r>
            <a:r>
              <a:rPr lang="en-US" altLang="zh-CN" i="1" baseline="-25000" dirty="0" err="1">
                <a:latin typeface="+mn-lt"/>
                <a:cs typeface="Times New Roman" pitchFamily="18" charset="0"/>
              </a:rPr>
              <a:t>down</a:t>
            </a:r>
            <a:r>
              <a:rPr lang="zh-CN" altLang="en-US" baseline="0" dirty="0">
                <a:latin typeface="+mn-lt"/>
                <a:cs typeface="Times New Roman" pitchFamily="18" charset="0"/>
              </a:rPr>
              <a:t>，</a:t>
            </a:r>
            <a:r>
              <a:rPr lang="en-US" altLang="zh-CN" i="1" baseline="0" dirty="0">
                <a:solidFill>
                  <a:srgbClr val="C00000"/>
                </a:solidFill>
                <a:latin typeface="+mn-lt"/>
                <a:cs typeface="Times New Roman" pitchFamily="18" charset="0"/>
              </a:rPr>
              <a:t>d</a:t>
            </a:r>
            <a:r>
              <a:rPr lang="en-US" altLang="zh-CN" baseline="-25000" dirty="0">
                <a:solidFill>
                  <a:srgbClr val="C00000"/>
                </a:solidFill>
                <a:latin typeface="+mn-lt"/>
                <a:cs typeface="Times New Roman" pitchFamily="18" charset="0"/>
              </a:rPr>
              <a:t>1</a:t>
            </a:r>
            <a:r>
              <a:rPr lang="en-US" altLang="zh-CN" baseline="0" dirty="0">
                <a:latin typeface="+mn-lt"/>
                <a:cs typeface="Times New Roman" pitchFamily="18" charset="0"/>
              </a:rPr>
              <a:t>=(</a:t>
            </a:r>
            <a:r>
              <a:rPr lang="en-US" altLang="zh-CN" i="1" baseline="0" dirty="0">
                <a:solidFill>
                  <a:srgbClr val="C00000"/>
                </a:solidFill>
                <a:latin typeface="+mn-lt"/>
                <a:cs typeface="Times New Roman" pitchFamily="18" charset="0"/>
              </a:rPr>
              <a:t>S</a:t>
            </a:r>
            <a:r>
              <a:rPr lang="en-US" altLang="zh-CN" baseline="0" dirty="0">
                <a:latin typeface="+mn-lt"/>
                <a:cs typeface="Times New Roman" pitchFamily="18" charset="0"/>
              </a:rPr>
              <a:t>-</a:t>
            </a:r>
            <a:r>
              <a:rPr lang="en-US" altLang="zh-CN" i="1" baseline="0" dirty="0" err="1">
                <a:latin typeface="+mn-lt"/>
                <a:cs typeface="Times New Roman" pitchFamily="18" charset="0"/>
              </a:rPr>
              <a:t>S</a:t>
            </a:r>
            <a:r>
              <a:rPr lang="en-US" altLang="zh-CN" i="1" baseline="-25000" dirty="0" err="1">
                <a:latin typeface="+mn-lt"/>
                <a:cs typeface="Times New Roman" pitchFamily="18" charset="0"/>
              </a:rPr>
              <a:t>down</a:t>
            </a:r>
            <a:r>
              <a:rPr lang="en-US" altLang="zh-CN" baseline="0" dirty="0">
                <a:latin typeface="+mn-lt"/>
                <a:cs typeface="Times New Roman" pitchFamily="18" charset="0"/>
              </a:rPr>
              <a:t>), </a:t>
            </a:r>
            <a:r>
              <a:rPr lang="zh-CN" altLang="en-US" baseline="0" dirty="0">
                <a:latin typeface="+mn-lt"/>
                <a:cs typeface="Times New Roman" pitchFamily="18" charset="0"/>
              </a:rPr>
              <a:t>评估近似解</a:t>
            </a:r>
            <a:r>
              <a:rPr lang="en-US" altLang="zh-CN" i="1" baseline="0" dirty="0">
                <a:solidFill>
                  <a:srgbClr val="C00000"/>
                </a:solidFill>
                <a:latin typeface="+mn-lt"/>
                <a:cs typeface="Times New Roman" pitchFamily="18" charset="0"/>
              </a:rPr>
              <a:t>S</a:t>
            </a:r>
            <a:r>
              <a:rPr lang="zh-CN" altLang="en-US" baseline="0" dirty="0">
                <a:latin typeface="+mn-lt"/>
                <a:cs typeface="Times New Roman" pitchFamily="18" charset="0"/>
              </a:rPr>
              <a:t>的解质量</a:t>
            </a:r>
            <a:r>
              <a:rPr lang="en-US" altLang="zh-CN" i="1" baseline="0" dirty="0">
                <a:solidFill>
                  <a:srgbClr val="C00000"/>
                </a:solidFill>
                <a:latin typeface="+mn-lt"/>
                <a:cs typeface="Times New Roman" pitchFamily="18" charset="0"/>
              </a:rPr>
              <a:t>d</a:t>
            </a:r>
            <a:r>
              <a:rPr lang="en-US" altLang="zh-CN" baseline="-25000" dirty="0">
                <a:solidFill>
                  <a:srgbClr val="C00000"/>
                </a:solidFill>
                <a:latin typeface="+mn-lt"/>
                <a:cs typeface="Times New Roman" pitchFamily="18" charset="0"/>
              </a:rPr>
              <a:t>0</a:t>
            </a:r>
            <a:r>
              <a:rPr lang="en-US" altLang="zh-CN" baseline="0" dirty="0">
                <a:latin typeface="+mn-lt"/>
                <a:cs typeface="Times New Roman" pitchFamily="18" charset="0"/>
              </a:rPr>
              <a:t>=(</a:t>
            </a:r>
            <a:r>
              <a:rPr lang="en-US" altLang="zh-CN" i="1" baseline="0" dirty="0">
                <a:solidFill>
                  <a:srgbClr val="C00000"/>
                </a:solidFill>
                <a:latin typeface="+mn-lt"/>
                <a:cs typeface="Times New Roman" pitchFamily="18" charset="0"/>
              </a:rPr>
              <a:t>S</a:t>
            </a:r>
            <a:r>
              <a:rPr lang="en-US" altLang="zh-CN" baseline="0" dirty="0">
                <a:latin typeface="+mn-lt"/>
                <a:cs typeface="Times New Roman" pitchFamily="18" charset="0"/>
              </a:rPr>
              <a:t>-</a:t>
            </a:r>
            <a:r>
              <a:rPr lang="en-US" altLang="zh-CN" i="1" baseline="0" dirty="0">
                <a:solidFill>
                  <a:srgbClr val="FF0000"/>
                </a:solidFill>
                <a:latin typeface="+mn-lt"/>
                <a:cs typeface="Times New Roman" pitchFamily="18" charset="0"/>
              </a:rPr>
              <a:t>S</a:t>
            </a:r>
            <a:r>
              <a:rPr lang="en-US" altLang="zh-CN" baseline="-25000" dirty="0">
                <a:solidFill>
                  <a:srgbClr val="FF0000"/>
                </a:solidFill>
                <a:latin typeface="+mn-lt"/>
                <a:cs typeface="Times New Roman" pitchFamily="18" charset="0"/>
              </a:rPr>
              <a:t>0</a:t>
            </a:r>
            <a:r>
              <a:rPr lang="en-US" altLang="zh-CN" baseline="0" dirty="0">
                <a:latin typeface="+mn-lt"/>
                <a:cs typeface="Times New Roman" pitchFamily="18" charset="0"/>
              </a:rPr>
              <a:t>)</a:t>
            </a:r>
            <a:r>
              <a:rPr lang="zh-CN" altLang="en-US" baseline="0" dirty="0">
                <a:latin typeface="+mn-lt"/>
                <a:cs typeface="Times New Roman" pitchFamily="18" charset="0"/>
              </a:rPr>
              <a:t>： </a:t>
            </a:r>
            <a:endParaRPr lang="en-US" altLang="zh-CN" baseline="0" dirty="0">
              <a:latin typeface="+mn-lt"/>
              <a:cs typeface="Times New Roman" pitchFamily="18" charset="0"/>
            </a:endParaRPr>
          </a:p>
          <a:p>
            <a:endParaRPr lang="zh-CN" altLang="en-US" dirty="0"/>
          </a:p>
        </p:txBody>
      </p:sp>
      <p:sp>
        <p:nvSpPr>
          <p:cNvPr id="3" name="日期占位符 2">
            <a:extLst>
              <a:ext uri="{FF2B5EF4-FFF2-40B4-BE49-F238E27FC236}">
                <a16:creationId xmlns:a16="http://schemas.microsoft.com/office/drawing/2014/main" id="{B7834E16-88F8-4F81-AA56-E84925A0CB6C}"/>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82B0D075-7541-4B7C-9E71-410B4B30622F}"/>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7918352-0170-4FB5-9767-4DB92B685B39}"/>
              </a:ext>
            </a:extLst>
          </p:cNvPr>
          <p:cNvSpPr>
            <a:spLocks noGrp="1"/>
          </p:cNvSpPr>
          <p:nvPr>
            <p:ph type="sldNum" sz="quarter" idx="12"/>
          </p:nvPr>
        </p:nvSpPr>
        <p:spPr/>
        <p:txBody>
          <a:bodyPr/>
          <a:lstStyle/>
          <a:p>
            <a:fld id="{EEA58A3B-43CE-4AA0-90B5-EB47AFAFEB34}" type="slidenum">
              <a:rPr lang="zh-CN" altLang="en-US" smtClean="0"/>
              <a:pPr/>
              <a:t>46</a:t>
            </a:fld>
            <a:endParaRPr lang="zh-CN" altLang="en-US" dirty="0"/>
          </a:p>
        </p:txBody>
      </p:sp>
      <p:cxnSp>
        <p:nvCxnSpPr>
          <p:cNvPr id="6" name="直接箭头连接符 5">
            <a:extLst>
              <a:ext uri="{FF2B5EF4-FFF2-40B4-BE49-F238E27FC236}">
                <a16:creationId xmlns:a16="http://schemas.microsoft.com/office/drawing/2014/main" id="{786A1357-1164-4891-9807-203AEE6ADCBB}"/>
              </a:ext>
            </a:extLst>
          </p:cNvPr>
          <p:cNvCxnSpPr>
            <a:stCxn id="9" idx="0"/>
          </p:cNvCxnSpPr>
          <p:nvPr/>
        </p:nvCxnSpPr>
        <p:spPr bwMode="auto">
          <a:xfrm>
            <a:off x="369898" y="5915385"/>
            <a:ext cx="8456454" cy="893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7" name="TextBox 6">
            <a:extLst>
              <a:ext uri="{FF2B5EF4-FFF2-40B4-BE49-F238E27FC236}">
                <a16:creationId xmlns:a16="http://schemas.microsoft.com/office/drawing/2014/main" id="{B2F863E6-AA01-4D20-8924-B6FA7B914097}"/>
              </a:ext>
            </a:extLst>
          </p:cNvPr>
          <p:cNvSpPr txBox="1"/>
          <p:nvPr/>
        </p:nvSpPr>
        <p:spPr>
          <a:xfrm>
            <a:off x="7911688" y="5984626"/>
            <a:ext cx="1107996" cy="369332"/>
          </a:xfrm>
          <a:prstGeom prst="rect">
            <a:avLst/>
          </a:prstGeom>
          <a:noFill/>
        </p:spPr>
        <p:txBody>
          <a:bodyPr wrap="none" rtlCol="0">
            <a:spAutoFit/>
          </a:bodyPr>
          <a:lstStyle/>
          <a:p>
            <a:r>
              <a:rPr lang="zh-CN" altLang="en-US" baseline="0" dirty="0">
                <a:ea typeface="微软雅黑 Light" panose="020B0502040204020203" pitchFamily="34" charset="-122"/>
              </a:rPr>
              <a:t>路径长度</a:t>
            </a:r>
          </a:p>
        </p:txBody>
      </p:sp>
      <p:cxnSp>
        <p:nvCxnSpPr>
          <p:cNvPr id="8" name="直接连接符 7">
            <a:extLst>
              <a:ext uri="{FF2B5EF4-FFF2-40B4-BE49-F238E27FC236}">
                <a16:creationId xmlns:a16="http://schemas.microsoft.com/office/drawing/2014/main" id="{C087CC90-6EB4-46FB-B84D-9DE5070C58AC}"/>
              </a:ext>
            </a:extLst>
          </p:cNvPr>
          <p:cNvCxnSpPr/>
          <p:nvPr/>
        </p:nvCxnSpPr>
        <p:spPr bwMode="auto">
          <a:xfrm>
            <a:off x="356272" y="5684046"/>
            <a:ext cx="0" cy="240269"/>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9" name="TextBox 12">
            <a:extLst>
              <a:ext uri="{FF2B5EF4-FFF2-40B4-BE49-F238E27FC236}">
                <a16:creationId xmlns:a16="http://schemas.microsoft.com/office/drawing/2014/main" id="{1F799A4B-D078-4C96-8195-6BD7CF30B79F}"/>
              </a:ext>
            </a:extLst>
          </p:cNvPr>
          <p:cNvSpPr txBox="1"/>
          <p:nvPr/>
        </p:nvSpPr>
        <p:spPr>
          <a:xfrm>
            <a:off x="199819" y="5915385"/>
            <a:ext cx="340158" cy="461665"/>
          </a:xfrm>
          <a:prstGeom prst="rect">
            <a:avLst/>
          </a:prstGeom>
          <a:noFill/>
        </p:spPr>
        <p:txBody>
          <a:bodyPr wrap="none" rtlCol="0">
            <a:spAutoFit/>
          </a:bodyPr>
          <a:lstStyle/>
          <a:p>
            <a:r>
              <a:rPr lang="en-US" altLang="zh-CN" sz="2400" baseline="0" dirty="0">
                <a:ea typeface="微软雅黑 Light" panose="020B0502040204020203" pitchFamily="34" charset="-122"/>
              </a:rPr>
              <a:t>0</a:t>
            </a:r>
            <a:endParaRPr lang="zh-CN" altLang="en-US" sz="2400" baseline="0" dirty="0">
              <a:ea typeface="微软雅黑 Light" panose="020B0502040204020203" pitchFamily="34" charset="-122"/>
            </a:endParaRPr>
          </a:p>
        </p:txBody>
      </p:sp>
      <p:cxnSp>
        <p:nvCxnSpPr>
          <p:cNvPr id="10" name="直接连接符 9">
            <a:extLst>
              <a:ext uri="{FF2B5EF4-FFF2-40B4-BE49-F238E27FC236}">
                <a16:creationId xmlns:a16="http://schemas.microsoft.com/office/drawing/2014/main" id="{74C4AE73-771B-4384-91CE-394D9790D647}"/>
              </a:ext>
            </a:extLst>
          </p:cNvPr>
          <p:cNvCxnSpPr/>
          <p:nvPr/>
        </p:nvCxnSpPr>
        <p:spPr bwMode="auto">
          <a:xfrm>
            <a:off x="1508400" y="4756291"/>
            <a:ext cx="0" cy="1159094"/>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1" name="TextBox 14">
            <a:extLst>
              <a:ext uri="{FF2B5EF4-FFF2-40B4-BE49-F238E27FC236}">
                <a16:creationId xmlns:a16="http://schemas.microsoft.com/office/drawing/2014/main" id="{57126768-EE1D-45A9-9B87-C8FB897C999E}"/>
              </a:ext>
            </a:extLst>
          </p:cNvPr>
          <p:cNvSpPr txBox="1"/>
          <p:nvPr/>
        </p:nvSpPr>
        <p:spPr>
          <a:xfrm>
            <a:off x="1117106" y="5938459"/>
            <a:ext cx="787973" cy="461665"/>
          </a:xfrm>
          <a:prstGeom prst="rect">
            <a:avLst/>
          </a:prstGeom>
          <a:noFill/>
        </p:spPr>
        <p:txBody>
          <a:bodyPr wrap="none" rtlCol="0">
            <a:spAutoFit/>
          </a:bodyPr>
          <a:lstStyle/>
          <a:p>
            <a:r>
              <a:rPr lang="en-US" altLang="zh-CN" sz="2400" i="1" baseline="0" dirty="0" err="1">
                <a:ea typeface="微软雅黑 Light" panose="020B0502040204020203" pitchFamily="34" charset="-122"/>
                <a:cs typeface="Times New Roman" pitchFamily="18" charset="0"/>
              </a:rPr>
              <a:t>S</a:t>
            </a:r>
            <a:r>
              <a:rPr lang="en-US" altLang="zh-CN" sz="2400" i="1" baseline="-25000" dirty="0" err="1">
                <a:ea typeface="微软雅黑 Light" panose="020B0502040204020203" pitchFamily="34" charset="-122"/>
                <a:cs typeface="Times New Roman" pitchFamily="18" charset="0"/>
              </a:rPr>
              <a:t>down</a:t>
            </a:r>
            <a:endParaRPr lang="zh-CN" altLang="en-US" sz="2400" baseline="-25000" dirty="0">
              <a:ea typeface="微软雅黑 Light" panose="020B0502040204020203" pitchFamily="34" charset="-122"/>
            </a:endParaRPr>
          </a:p>
        </p:txBody>
      </p:sp>
      <p:cxnSp>
        <p:nvCxnSpPr>
          <p:cNvPr id="12" name="直接连接符 11">
            <a:extLst>
              <a:ext uri="{FF2B5EF4-FFF2-40B4-BE49-F238E27FC236}">
                <a16:creationId xmlns:a16="http://schemas.microsoft.com/office/drawing/2014/main" id="{F563576C-C26D-48CD-838D-36D81714A9CB}"/>
              </a:ext>
            </a:extLst>
          </p:cNvPr>
          <p:cNvCxnSpPr/>
          <p:nvPr/>
        </p:nvCxnSpPr>
        <p:spPr bwMode="auto">
          <a:xfrm>
            <a:off x="6981008" y="4756291"/>
            <a:ext cx="0" cy="1138738"/>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3" name="TextBox 16">
            <a:extLst>
              <a:ext uri="{FF2B5EF4-FFF2-40B4-BE49-F238E27FC236}">
                <a16:creationId xmlns:a16="http://schemas.microsoft.com/office/drawing/2014/main" id="{BBCBB3CB-BC33-4F43-982D-1E738348636C}"/>
              </a:ext>
            </a:extLst>
          </p:cNvPr>
          <p:cNvSpPr txBox="1"/>
          <p:nvPr/>
        </p:nvSpPr>
        <p:spPr>
          <a:xfrm>
            <a:off x="6824555" y="5886099"/>
            <a:ext cx="535724" cy="461665"/>
          </a:xfrm>
          <a:prstGeom prst="rect">
            <a:avLst/>
          </a:prstGeom>
          <a:noFill/>
        </p:spPr>
        <p:txBody>
          <a:bodyPr wrap="none" rtlCol="0">
            <a:spAutoFit/>
          </a:bodyPr>
          <a:lstStyle/>
          <a:p>
            <a:r>
              <a:rPr lang="en-US" altLang="zh-CN" sz="2400" i="1" baseline="0" dirty="0">
                <a:ea typeface="微软雅黑 Light" panose="020B0502040204020203" pitchFamily="34" charset="-122"/>
                <a:cs typeface="Times New Roman" pitchFamily="18" charset="0"/>
              </a:rPr>
              <a:t>S</a:t>
            </a:r>
            <a:r>
              <a:rPr lang="en-US" altLang="zh-CN" sz="2400" i="1" baseline="-25000" dirty="0">
                <a:ea typeface="微软雅黑 Light" panose="020B0502040204020203" pitchFamily="34" charset="-122"/>
                <a:cs typeface="Times New Roman" pitchFamily="18" charset="0"/>
              </a:rPr>
              <a:t>up</a:t>
            </a:r>
            <a:endParaRPr lang="zh-CN" altLang="en-US" sz="2400" baseline="-25000" dirty="0">
              <a:ea typeface="微软雅黑 Light" panose="020B0502040204020203" pitchFamily="34" charset="-122"/>
            </a:endParaRPr>
          </a:p>
        </p:txBody>
      </p:sp>
      <p:cxnSp>
        <p:nvCxnSpPr>
          <p:cNvPr id="14" name="直接连接符 13">
            <a:extLst>
              <a:ext uri="{FF2B5EF4-FFF2-40B4-BE49-F238E27FC236}">
                <a16:creationId xmlns:a16="http://schemas.microsoft.com/office/drawing/2014/main" id="{555DC1AD-E90B-474E-A867-D065120ED995}"/>
              </a:ext>
            </a:extLst>
          </p:cNvPr>
          <p:cNvCxnSpPr/>
          <p:nvPr/>
        </p:nvCxnSpPr>
        <p:spPr bwMode="auto">
          <a:xfrm>
            <a:off x="2999178" y="4756291"/>
            <a:ext cx="10485" cy="1163559"/>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5" name="TextBox 20">
            <a:extLst>
              <a:ext uri="{FF2B5EF4-FFF2-40B4-BE49-F238E27FC236}">
                <a16:creationId xmlns:a16="http://schemas.microsoft.com/office/drawing/2014/main" id="{F6E9F98A-9B09-440C-8E17-6A8609631BC2}"/>
              </a:ext>
            </a:extLst>
          </p:cNvPr>
          <p:cNvSpPr txBox="1"/>
          <p:nvPr/>
        </p:nvSpPr>
        <p:spPr>
          <a:xfrm>
            <a:off x="2780273" y="5942924"/>
            <a:ext cx="428322" cy="461665"/>
          </a:xfrm>
          <a:prstGeom prst="rect">
            <a:avLst/>
          </a:prstGeom>
          <a:noFill/>
        </p:spPr>
        <p:txBody>
          <a:bodyPr wrap="none" rtlCol="0">
            <a:spAutoFit/>
          </a:bodyPr>
          <a:lstStyle/>
          <a:p>
            <a:r>
              <a:rPr lang="en-US" altLang="zh-CN" sz="2400" i="1" baseline="0" dirty="0">
                <a:solidFill>
                  <a:srgbClr val="FF0000"/>
                </a:solidFill>
                <a:ea typeface="微软雅黑 Light" panose="020B0502040204020203" pitchFamily="34" charset="-122"/>
                <a:cs typeface="Times New Roman" pitchFamily="18" charset="0"/>
              </a:rPr>
              <a:t>S</a:t>
            </a:r>
            <a:r>
              <a:rPr lang="en-US" altLang="zh-CN" sz="2400" baseline="-25000" dirty="0">
                <a:solidFill>
                  <a:srgbClr val="FF0000"/>
                </a:solidFill>
                <a:ea typeface="微软雅黑 Light" panose="020B0502040204020203" pitchFamily="34" charset="-122"/>
                <a:cs typeface="Times New Roman" pitchFamily="18" charset="0"/>
              </a:rPr>
              <a:t>0</a:t>
            </a:r>
            <a:endParaRPr lang="zh-CN" altLang="en-US" sz="2400" baseline="-25000" dirty="0">
              <a:solidFill>
                <a:srgbClr val="FF0000"/>
              </a:solidFill>
              <a:ea typeface="微软雅黑 Light" panose="020B0502040204020203" pitchFamily="34" charset="-122"/>
            </a:endParaRPr>
          </a:p>
        </p:txBody>
      </p:sp>
      <p:cxnSp>
        <p:nvCxnSpPr>
          <p:cNvPr id="16" name="直接连接符 15">
            <a:extLst>
              <a:ext uri="{FF2B5EF4-FFF2-40B4-BE49-F238E27FC236}">
                <a16:creationId xmlns:a16="http://schemas.microsoft.com/office/drawing/2014/main" id="{93D0EC39-4DF9-4826-87F8-0553879CAB21}"/>
              </a:ext>
            </a:extLst>
          </p:cNvPr>
          <p:cNvCxnSpPr/>
          <p:nvPr/>
        </p:nvCxnSpPr>
        <p:spPr bwMode="auto">
          <a:xfrm>
            <a:off x="4782386" y="4756291"/>
            <a:ext cx="0" cy="1186633"/>
          </a:xfrm>
          <a:prstGeom prst="line">
            <a:avLst/>
          </a:prstGeom>
          <a:solidFill>
            <a:schemeClr val="accent1"/>
          </a:solidFill>
          <a:ln w="38100" cap="flat" cmpd="sng" algn="ctr">
            <a:solidFill>
              <a:srgbClr val="6633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7" name="TextBox 22">
            <a:extLst>
              <a:ext uri="{FF2B5EF4-FFF2-40B4-BE49-F238E27FC236}">
                <a16:creationId xmlns:a16="http://schemas.microsoft.com/office/drawing/2014/main" id="{E17F1F71-1EB5-4332-A814-569C20335947}"/>
              </a:ext>
            </a:extLst>
          </p:cNvPr>
          <p:cNvSpPr txBox="1"/>
          <p:nvPr/>
        </p:nvSpPr>
        <p:spPr>
          <a:xfrm>
            <a:off x="4629203" y="5909869"/>
            <a:ext cx="327334" cy="461665"/>
          </a:xfrm>
          <a:prstGeom prst="rect">
            <a:avLst/>
          </a:prstGeom>
          <a:noFill/>
        </p:spPr>
        <p:txBody>
          <a:bodyPr wrap="none" rtlCol="0">
            <a:spAutoFit/>
          </a:bodyPr>
          <a:lstStyle/>
          <a:p>
            <a:r>
              <a:rPr lang="en-US" altLang="zh-CN" sz="2400" i="1" baseline="0" dirty="0">
                <a:solidFill>
                  <a:srgbClr val="C00000"/>
                </a:solidFill>
                <a:ea typeface="微软雅黑 Light" panose="020B0502040204020203" pitchFamily="34" charset="-122"/>
                <a:cs typeface="Times New Roman" pitchFamily="18" charset="0"/>
              </a:rPr>
              <a:t>S</a:t>
            </a:r>
            <a:endParaRPr lang="zh-CN" altLang="en-US" sz="2400" baseline="0" dirty="0">
              <a:solidFill>
                <a:srgbClr val="C00000"/>
              </a:solidFill>
              <a:ea typeface="微软雅黑 Light" panose="020B0502040204020203" pitchFamily="34" charset="-122"/>
            </a:endParaRPr>
          </a:p>
        </p:txBody>
      </p:sp>
      <p:cxnSp>
        <p:nvCxnSpPr>
          <p:cNvPr id="18" name="直接箭头连接符 17">
            <a:extLst>
              <a:ext uri="{FF2B5EF4-FFF2-40B4-BE49-F238E27FC236}">
                <a16:creationId xmlns:a16="http://schemas.microsoft.com/office/drawing/2014/main" id="{B994DC58-FF4F-4AA9-9962-1473B1BDA478}"/>
              </a:ext>
            </a:extLst>
          </p:cNvPr>
          <p:cNvCxnSpPr/>
          <p:nvPr/>
        </p:nvCxnSpPr>
        <p:spPr bwMode="auto">
          <a:xfrm flipH="1">
            <a:off x="1537252" y="5510354"/>
            <a:ext cx="3273986" cy="0"/>
          </a:xfrm>
          <a:prstGeom prst="straightConnector1">
            <a:avLst/>
          </a:prstGeom>
          <a:solidFill>
            <a:schemeClr val="accent1"/>
          </a:solidFill>
          <a:ln w="28575" cap="flat" cmpd="sng" algn="ctr">
            <a:solidFill>
              <a:srgbClr val="800000"/>
            </a:solidFill>
            <a:prstDash val="sysDash"/>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9" name="直接箭头连接符 18">
            <a:extLst>
              <a:ext uri="{FF2B5EF4-FFF2-40B4-BE49-F238E27FC236}">
                <a16:creationId xmlns:a16="http://schemas.microsoft.com/office/drawing/2014/main" id="{7AC4DA09-8947-4FB2-9EB2-8FDAC40B0C91}"/>
              </a:ext>
            </a:extLst>
          </p:cNvPr>
          <p:cNvCxnSpPr/>
          <p:nvPr/>
        </p:nvCxnSpPr>
        <p:spPr bwMode="auto">
          <a:xfrm flipH="1">
            <a:off x="2999178" y="4987467"/>
            <a:ext cx="1797634" cy="0"/>
          </a:xfrm>
          <a:prstGeom prst="straightConnector1">
            <a:avLst/>
          </a:prstGeom>
          <a:solidFill>
            <a:schemeClr val="accent1"/>
          </a:solidFill>
          <a:ln w="28575" cap="flat" cmpd="sng" algn="ctr">
            <a:solidFill>
              <a:srgbClr val="FF0000"/>
            </a:solidFill>
            <a:prstDash val="sysDash"/>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20" name="TextBox 28">
            <a:extLst>
              <a:ext uri="{FF2B5EF4-FFF2-40B4-BE49-F238E27FC236}">
                <a16:creationId xmlns:a16="http://schemas.microsoft.com/office/drawing/2014/main" id="{69F999E7-EA61-42DD-8FD3-FA4B790DB1F5}"/>
              </a:ext>
            </a:extLst>
          </p:cNvPr>
          <p:cNvSpPr txBox="1"/>
          <p:nvPr/>
        </p:nvSpPr>
        <p:spPr>
          <a:xfrm>
            <a:off x="3611698" y="4525459"/>
            <a:ext cx="586008" cy="461665"/>
          </a:xfrm>
          <a:prstGeom prst="rect">
            <a:avLst/>
          </a:prstGeom>
          <a:noFill/>
        </p:spPr>
        <p:txBody>
          <a:bodyPr wrap="square" rtlCol="0">
            <a:spAutoFit/>
          </a:bodyPr>
          <a:lstStyle/>
          <a:p>
            <a:r>
              <a:rPr lang="en-US" altLang="zh-CN" sz="2400" i="1" baseline="0" dirty="0">
                <a:solidFill>
                  <a:srgbClr val="FF3300"/>
                </a:solidFill>
                <a:ea typeface="微软雅黑 Light" panose="020B0502040204020203" pitchFamily="34" charset="-122"/>
                <a:cs typeface="Times New Roman" pitchFamily="18" charset="0"/>
              </a:rPr>
              <a:t>d</a:t>
            </a:r>
            <a:r>
              <a:rPr lang="en-US" altLang="zh-CN" sz="2400" baseline="-25000" dirty="0">
                <a:solidFill>
                  <a:srgbClr val="FF3300"/>
                </a:solidFill>
                <a:ea typeface="微软雅黑 Light" panose="020B0502040204020203" pitchFamily="34" charset="-122"/>
                <a:cs typeface="Times New Roman" pitchFamily="18" charset="0"/>
              </a:rPr>
              <a:t>0</a:t>
            </a:r>
            <a:r>
              <a:rPr lang="en-US" altLang="zh-CN" sz="2400" baseline="0" dirty="0">
                <a:ea typeface="微软雅黑 Light" panose="020B0502040204020203" pitchFamily="34" charset="-122"/>
                <a:cs typeface="Times New Roman" pitchFamily="18" charset="0"/>
              </a:rPr>
              <a:t>?</a:t>
            </a:r>
            <a:endParaRPr lang="zh-CN" altLang="en-US" sz="2400" baseline="0" dirty="0">
              <a:ea typeface="微软雅黑 Light" panose="020B0502040204020203" pitchFamily="34" charset="-122"/>
            </a:endParaRPr>
          </a:p>
        </p:txBody>
      </p:sp>
      <p:sp>
        <p:nvSpPr>
          <p:cNvPr id="21" name="TextBox 29">
            <a:extLst>
              <a:ext uri="{FF2B5EF4-FFF2-40B4-BE49-F238E27FC236}">
                <a16:creationId xmlns:a16="http://schemas.microsoft.com/office/drawing/2014/main" id="{2C2FED17-86CA-4B82-9E5F-D63EA23808A6}"/>
              </a:ext>
            </a:extLst>
          </p:cNvPr>
          <p:cNvSpPr txBox="1"/>
          <p:nvPr/>
        </p:nvSpPr>
        <p:spPr>
          <a:xfrm>
            <a:off x="2208691" y="5048689"/>
            <a:ext cx="586008" cy="461665"/>
          </a:xfrm>
          <a:prstGeom prst="rect">
            <a:avLst/>
          </a:prstGeom>
          <a:noFill/>
        </p:spPr>
        <p:txBody>
          <a:bodyPr wrap="square" rtlCol="0">
            <a:spAutoFit/>
          </a:bodyPr>
          <a:lstStyle/>
          <a:p>
            <a:r>
              <a:rPr lang="en-US" altLang="zh-CN" sz="2400" i="1" baseline="0" dirty="0">
                <a:solidFill>
                  <a:srgbClr val="C00000"/>
                </a:solidFill>
                <a:ea typeface="微软雅黑 Light" panose="020B0502040204020203" pitchFamily="34" charset="-122"/>
                <a:cs typeface="Times New Roman" pitchFamily="18" charset="0"/>
              </a:rPr>
              <a:t>d</a:t>
            </a:r>
            <a:r>
              <a:rPr lang="en-US" altLang="zh-CN" sz="2400" baseline="-25000" dirty="0">
                <a:solidFill>
                  <a:srgbClr val="C00000"/>
                </a:solidFill>
                <a:ea typeface="微软雅黑 Light" panose="020B0502040204020203" pitchFamily="34" charset="-122"/>
                <a:cs typeface="Times New Roman" pitchFamily="18" charset="0"/>
              </a:rPr>
              <a:t>1</a:t>
            </a:r>
            <a:endParaRPr lang="zh-CN" altLang="en-US" sz="2400" baseline="-25000" dirty="0">
              <a:solidFill>
                <a:srgbClr val="C00000"/>
              </a:solidFill>
              <a:ea typeface="微软雅黑 Light" panose="020B0502040204020203" pitchFamily="34" charset="-122"/>
            </a:endParaRPr>
          </a:p>
        </p:txBody>
      </p:sp>
      <mc:AlternateContent xmlns:mc="http://schemas.openxmlformats.org/markup-compatibility/2006" xmlns:a14="http://schemas.microsoft.com/office/drawing/2010/main">
        <mc:Choice Requires="a14">
          <p:sp>
            <p:nvSpPr>
              <p:cNvPr id="22" name="Rectangle 3">
                <a:extLst>
                  <a:ext uri="{FF2B5EF4-FFF2-40B4-BE49-F238E27FC236}">
                    <a16:creationId xmlns:a16="http://schemas.microsoft.com/office/drawing/2014/main" id="{1C26ECED-91CC-4AA1-866C-605A0BA2B9E9}"/>
                  </a:ext>
                </a:extLst>
              </p:cNvPr>
              <p:cNvSpPr txBox="1">
                <a:spLocks noChangeArrowheads="1"/>
              </p:cNvSpPr>
              <p:nvPr/>
            </p:nvSpPr>
            <p:spPr bwMode="auto">
              <a:xfrm>
                <a:off x="417819" y="4092265"/>
                <a:ext cx="8205002" cy="461359"/>
              </a:xfrm>
              <a:prstGeom prst="rect">
                <a:avLst/>
              </a:prstGeom>
              <a:solidFill>
                <a:schemeClr val="bg1">
                  <a:lumMod val="95000"/>
                </a:schemeClr>
              </a:solidFill>
              <a:ln w="9525">
                <a:solidFill>
                  <a:srgbClr val="000000"/>
                </a:solidFill>
                <a:miter lim="800000"/>
                <a:headEnd/>
                <a:tailEn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buNone/>
                </a:pPr>
                <a14:m>
                  <m:oMath xmlns:m="http://schemas.openxmlformats.org/officeDocument/2006/math">
                    <m:r>
                      <a:rPr lang="en-US" altLang="zh-CN" sz="2400" b="0" i="1" baseline="0" smtClean="0">
                        <a:latin typeface="Cambria Math" panose="02040503050406030204" pitchFamily="18" charset="0"/>
                        <a:ea typeface="Cambria Math"/>
                        <a:cs typeface="Times New Roman" pitchFamily="18" charset="0"/>
                      </a:rPr>
                      <m:t>0</m:t>
                    </m:r>
                    <m:r>
                      <a:rPr lang="en-US" altLang="zh-CN" sz="2400" b="0" i="1" baseline="0">
                        <a:latin typeface="Cambria Math" panose="02040503050406030204" pitchFamily="18" charset="0"/>
                        <a:ea typeface="Cambria Math"/>
                        <a:cs typeface="Times New Roman" pitchFamily="18" charset="0"/>
                      </a:rPr>
                      <m:t>≤ </m:t>
                    </m:r>
                  </m:oMath>
                </a14:m>
                <a:r>
                  <a:rPr lang="en-US" altLang="zh-CN" sz="2400" i="1" baseline="0" dirty="0">
                    <a:solidFill>
                      <a:srgbClr val="C00000"/>
                    </a:solidFill>
                    <a:ea typeface="微软雅黑 Light" panose="020B0502040204020203" pitchFamily="34" charset="-122"/>
                    <a:cs typeface="Times New Roman" pitchFamily="18" charset="0"/>
                  </a:rPr>
                  <a:t>d</a:t>
                </a:r>
                <a:r>
                  <a:rPr lang="en-US" altLang="zh-CN" sz="2400" baseline="-25000" dirty="0">
                    <a:solidFill>
                      <a:srgbClr val="C00000"/>
                    </a:solidFill>
                    <a:ea typeface="微软雅黑 Light" panose="020B0502040204020203" pitchFamily="34" charset="-122"/>
                    <a:cs typeface="Times New Roman" pitchFamily="18" charset="0"/>
                  </a:rPr>
                  <a:t>0</a:t>
                </a:r>
                <a14:m>
                  <m:oMath xmlns:m="http://schemas.openxmlformats.org/officeDocument/2006/math">
                    <m:r>
                      <a:rPr lang="en-US" altLang="zh-CN" sz="2400" b="0" i="1" baseline="0">
                        <a:latin typeface="Cambria Math" panose="02040503050406030204" pitchFamily="18" charset="0"/>
                        <a:ea typeface="Cambria Math"/>
                        <a:cs typeface="Times New Roman" pitchFamily="18" charset="0"/>
                      </a:rPr>
                      <m:t>≤</m:t>
                    </m:r>
                  </m:oMath>
                </a14:m>
                <a:r>
                  <a:rPr lang="en-US" altLang="zh-CN" sz="2400" i="1" baseline="0" dirty="0">
                    <a:solidFill>
                      <a:srgbClr val="C00000"/>
                    </a:solidFill>
                    <a:ea typeface="微软雅黑 Light" panose="020B0502040204020203" pitchFamily="34" charset="-122"/>
                    <a:cs typeface="Times New Roman" pitchFamily="18" charset="0"/>
                  </a:rPr>
                  <a:t>d</a:t>
                </a:r>
                <a:r>
                  <a:rPr lang="en-US" altLang="zh-CN" sz="2400" baseline="-25000" dirty="0">
                    <a:solidFill>
                      <a:srgbClr val="C00000"/>
                    </a:solidFill>
                    <a:ea typeface="微软雅黑 Light" panose="020B0502040204020203" pitchFamily="34" charset="-122"/>
                    <a:cs typeface="Times New Roman" pitchFamily="18" charset="0"/>
                  </a:rPr>
                  <a:t>1</a:t>
                </a:r>
                <a:r>
                  <a:rPr lang="zh-CN" altLang="en-US" sz="2400" baseline="0" dirty="0">
                    <a:ea typeface="微软雅黑 Light" panose="020B0502040204020203" pitchFamily="34" charset="-122"/>
                    <a:cs typeface="Times New Roman" pitchFamily="18" charset="0"/>
                  </a:rPr>
                  <a:t>，如果</a:t>
                </a:r>
                <a:r>
                  <a:rPr lang="en-US" altLang="zh-CN" sz="2400" i="1" baseline="0" dirty="0">
                    <a:solidFill>
                      <a:srgbClr val="C00000"/>
                    </a:solidFill>
                    <a:ea typeface="微软雅黑 Light" panose="020B0502040204020203" pitchFamily="34" charset="-122"/>
                    <a:cs typeface="Times New Roman" pitchFamily="18" charset="0"/>
                  </a:rPr>
                  <a:t>d</a:t>
                </a:r>
                <a:r>
                  <a:rPr lang="en-US" altLang="zh-CN" sz="2400" baseline="-25000" dirty="0">
                    <a:solidFill>
                      <a:srgbClr val="C00000"/>
                    </a:solidFill>
                    <a:ea typeface="微软雅黑 Light" panose="020B0502040204020203" pitchFamily="34" charset="-122"/>
                    <a:cs typeface="Times New Roman" pitchFamily="18" charset="0"/>
                  </a:rPr>
                  <a:t>1</a:t>
                </a:r>
                <a:r>
                  <a:rPr lang="zh-CN" altLang="en-US" sz="2400" baseline="0" dirty="0">
                    <a:ea typeface="微软雅黑 Light" panose="020B0502040204020203" pitchFamily="34" charset="-122"/>
                    <a:cs typeface="Times New Roman" pitchFamily="18" charset="0"/>
                  </a:rPr>
                  <a:t>足够小，则</a:t>
                </a:r>
                <a:r>
                  <a:rPr lang="en-US" altLang="zh-CN" sz="2400" i="1" baseline="0" dirty="0">
                    <a:solidFill>
                      <a:srgbClr val="C00000"/>
                    </a:solidFill>
                    <a:ea typeface="微软雅黑 Light" panose="020B0502040204020203" pitchFamily="34" charset="-122"/>
                    <a:cs typeface="Times New Roman" pitchFamily="18" charset="0"/>
                  </a:rPr>
                  <a:t>d</a:t>
                </a:r>
                <a:r>
                  <a:rPr lang="en-US" altLang="zh-CN" sz="2400" baseline="-25000" dirty="0">
                    <a:solidFill>
                      <a:srgbClr val="C00000"/>
                    </a:solidFill>
                    <a:ea typeface="微软雅黑 Light" panose="020B0502040204020203" pitchFamily="34" charset="-122"/>
                    <a:cs typeface="Times New Roman" pitchFamily="18" charset="0"/>
                  </a:rPr>
                  <a:t>0</a:t>
                </a:r>
                <a:r>
                  <a:rPr lang="zh-CN" altLang="en-US" sz="2400" baseline="0" dirty="0">
                    <a:ea typeface="微软雅黑 Light" panose="020B0502040204020203" pitchFamily="34" charset="-122"/>
                    <a:cs typeface="Times New Roman" pitchFamily="18" charset="0"/>
                  </a:rPr>
                  <a:t>更小，</a:t>
                </a:r>
                <a:r>
                  <a:rPr lang="en-US" altLang="zh-CN" sz="2400" i="1" baseline="0" dirty="0">
                    <a:solidFill>
                      <a:srgbClr val="C00000"/>
                    </a:solidFill>
                    <a:ea typeface="微软雅黑 Light" panose="020B0502040204020203" pitchFamily="34" charset="-122"/>
                    <a:cs typeface="Times New Roman" pitchFamily="18" charset="0"/>
                  </a:rPr>
                  <a:t>S</a:t>
                </a:r>
                <a:r>
                  <a:rPr lang="zh-CN" altLang="en-US" sz="2400" baseline="0" dirty="0">
                    <a:ea typeface="微软雅黑 Light" panose="020B0502040204020203" pitchFamily="34" charset="-122"/>
                    <a:cs typeface="Times New Roman" pitchFamily="18" charset="0"/>
                  </a:rPr>
                  <a:t>解质量好</a:t>
                </a:r>
                <a:endParaRPr lang="en-US" altLang="zh-CN" sz="2400" baseline="0" dirty="0">
                  <a:ea typeface="微软雅黑 Light" panose="020B0502040204020203" pitchFamily="34" charset="-122"/>
                  <a:cs typeface="Times New Roman" pitchFamily="18" charset="0"/>
                </a:endParaRPr>
              </a:p>
            </p:txBody>
          </p:sp>
        </mc:Choice>
        <mc:Fallback xmlns="">
          <p:sp>
            <p:nvSpPr>
              <p:cNvPr id="22" name="Rectangle 3">
                <a:extLst>
                  <a:ext uri="{FF2B5EF4-FFF2-40B4-BE49-F238E27FC236}">
                    <a16:creationId xmlns:a16="http://schemas.microsoft.com/office/drawing/2014/main" id="{1C26ECED-91CC-4AA1-866C-605A0BA2B9E9}"/>
                  </a:ext>
                </a:extLst>
              </p:cNvPr>
              <p:cNvSpPr txBox="1">
                <a:spLocks noRot="1" noChangeAspect="1" noMove="1" noResize="1" noEditPoints="1" noAdjustHandles="1" noChangeArrowheads="1" noChangeShapeType="1" noTextEdit="1"/>
              </p:cNvSpPr>
              <p:nvPr/>
            </p:nvSpPr>
            <p:spPr bwMode="auto">
              <a:xfrm>
                <a:off x="417819" y="4092265"/>
                <a:ext cx="8205002" cy="461359"/>
              </a:xfrm>
              <a:prstGeom prst="rect">
                <a:avLst/>
              </a:prstGeom>
              <a:blipFill>
                <a:blip r:embed="rId2"/>
                <a:stretch>
                  <a:fillRect l="-148" t="-10256" b="-26923"/>
                </a:stretch>
              </a:blipFill>
              <a:ln w="9525">
                <a:solidFill>
                  <a:srgbClr val="000000"/>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76393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89ED1-344C-47D1-824B-F351F7B3711A}"/>
              </a:ext>
            </a:extLst>
          </p:cNvPr>
          <p:cNvSpPr>
            <a:spLocks noGrp="1"/>
          </p:cNvSpPr>
          <p:nvPr>
            <p:ph type="title"/>
          </p:nvPr>
        </p:nvSpPr>
        <p:spPr/>
        <p:txBody>
          <a:bodyPr/>
          <a:lstStyle/>
          <a:p>
            <a:r>
              <a:rPr lang="en-US" altLang="zh-CN" sz="2800" dirty="0"/>
              <a:t>TSP</a:t>
            </a:r>
            <a:r>
              <a:rPr lang="zh-CN" altLang="en-US" sz="2800" dirty="0"/>
              <a:t>研究进展</a:t>
            </a:r>
            <a:endParaRPr lang="zh-CN" altLang="en-US" dirty="0"/>
          </a:p>
        </p:txBody>
      </p:sp>
      <p:sp>
        <p:nvSpPr>
          <p:cNvPr id="3" name="内容占位符 2">
            <a:extLst>
              <a:ext uri="{FF2B5EF4-FFF2-40B4-BE49-F238E27FC236}">
                <a16:creationId xmlns:a16="http://schemas.microsoft.com/office/drawing/2014/main" id="{96252DF9-B809-48BA-8766-1756475829C8}"/>
              </a:ext>
            </a:extLst>
          </p:cNvPr>
          <p:cNvSpPr>
            <a:spLocks noGrp="1"/>
          </p:cNvSpPr>
          <p:nvPr>
            <p:ph idx="1"/>
          </p:nvPr>
        </p:nvSpPr>
        <p:spPr/>
        <p:txBody>
          <a:bodyPr/>
          <a:lstStyle/>
          <a:p>
            <a:r>
              <a:rPr lang="en-US" altLang="zh-CN" sz="2400" kern="0" baseline="0" dirty="0">
                <a:cs typeface="Times New Roman" panose="02020603050405020304" pitchFamily="18" charset="0"/>
              </a:rPr>
              <a:t>TSP</a:t>
            </a:r>
            <a:r>
              <a:rPr lang="zh-CN" altLang="en-US" sz="2400" kern="0" baseline="0" dirty="0">
                <a:cs typeface="Times New Roman" panose="02020603050405020304" pitchFamily="18" charset="0"/>
              </a:rPr>
              <a:t>求解器</a:t>
            </a:r>
            <a:r>
              <a:rPr lang="en-US" altLang="zh-CN" sz="2400" kern="0" baseline="0" dirty="0">
                <a:cs typeface="Times New Roman" panose="02020603050405020304" pitchFamily="18" charset="0"/>
              </a:rPr>
              <a:t>/</a:t>
            </a:r>
            <a:r>
              <a:rPr lang="zh-CN" altLang="en-US" sz="2400" kern="0" baseline="0" dirty="0">
                <a:cs typeface="Times New Roman" panose="02020603050405020304" pitchFamily="18" charset="0"/>
              </a:rPr>
              <a:t>算法代码</a:t>
            </a:r>
            <a:r>
              <a:rPr lang="en-US" altLang="zh-CN" sz="2400" kern="0" baseline="0" dirty="0">
                <a:cs typeface="Times New Roman" panose="02020603050405020304" pitchFamily="18" charset="0"/>
              </a:rPr>
              <a:t>Concorde</a:t>
            </a:r>
            <a:r>
              <a:rPr lang="zh-CN" altLang="en-US" sz="2400" kern="0" baseline="0" dirty="0">
                <a:cs typeface="Times New Roman" panose="02020603050405020304" pitchFamily="18" charset="0"/>
              </a:rPr>
              <a:t>，可免费获得</a:t>
            </a:r>
          </a:p>
          <a:p>
            <a:pPr lvl="1"/>
            <a:r>
              <a:rPr lang="en-US" altLang="zh-CN" baseline="0" dirty="0"/>
              <a:t>https://en.wikipedia.org/wiki/Concorde_TSP_Solver</a:t>
            </a:r>
            <a:endParaRPr lang="zh-CN" altLang="en-US" baseline="0" dirty="0"/>
          </a:p>
          <a:p>
            <a:endParaRPr lang="zh-CN" altLang="en-US" dirty="0"/>
          </a:p>
        </p:txBody>
      </p:sp>
      <p:sp>
        <p:nvSpPr>
          <p:cNvPr id="4" name="日期占位符 3">
            <a:extLst>
              <a:ext uri="{FF2B5EF4-FFF2-40B4-BE49-F238E27FC236}">
                <a16:creationId xmlns:a16="http://schemas.microsoft.com/office/drawing/2014/main" id="{0234CD7D-754C-4692-80E6-6E0711BDA4A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7308E069-E2D7-4FDE-B898-F4D2AAF3FD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2EB64C-2A35-425E-BC19-335921835B7A}"/>
              </a:ext>
            </a:extLst>
          </p:cNvPr>
          <p:cNvSpPr>
            <a:spLocks noGrp="1"/>
          </p:cNvSpPr>
          <p:nvPr>
            <p:ph type="sldNum" sz="quarter" idx="12"/>
          </p:nvPr>
        </p:nvSpPr>
        <p:spPr/>
        <p:txBody>
          <a:bodyPr/>
          <a:lstStyle/>
          <a:p>
            <a:fld id="{EEA58A3B-43CE-4AA0-90B5-EB47AFAFEB34}" type="slidenum">
              <a:rPr lang="zh-CN" altLang="en-US" smtClean="0"/>
              <a:pPr/>
              <a:t>47</a:t>
            </a:fld>
            <a:endParaRPr lang="zh-CN" altLang="en-US" dirty="0"/>
          </a:p>
        </p:txBody>
      </p:sp>
      <p:grpSp>
        <p:nvGrpSpPr>
          <p:cNvPr id="8" name="组合 1">
            <a:extLst>
              <a:ext uri="{FF2B5EF4-FFF2-40B4-BE49-F238E27FC236}">
                <a16:creationId xmlns:a16="http://schemas.microsoft.com/office/drawing/2014/main" id="{F55A49EB-F18D-4B4B-BACB-ABA66987EDDA}"/>
              </a:ext>
            </a:extLst>
          </p:cNvPr>
          <p:cNvGrpSpPr>
            <a:grpSpLocks/>
          </p:cNvGrpSpPr>
          <p:nvPr/>
        </p:nvGrpSpPr>
        <p:grpSpPr bwMode="auto">
          <a:xfrm>
            <a:off x="0" y="1798678"/>
            <a:ext cx="9228138" cy="3398837"/>
            <a:chOff x="306388" y="4519613"/>
            <a:chExt cx="7275512" cy="2338387"/>
          </a:xfrm>
        </p:grpSpPr>
        <p:pic>
          <p:nvPicPr>
            <p:cNvPr id="9" name="Picture 2">
              <a:extLst>
                <a:ext uri="{FF2B5EF4-FFF2-40B4-BE49-F238E27FC236}">
                  <a16:creationId xmlns:a16="http://schemas.microsoft.com/office/drawing/2014/main" id="{9D368F25-E47E-4CFE-96EA-2E41B0782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8" y="4519613"/>
              <a:ext cx="7275512" cy="233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Lst>
          </p:spPr>
        </p:pic>
        <p:cxnSp>
          <p:nvCxnSpPr>
            <p:cNvPr id="10" name="直接箭头连接符 4">
              <a:extLst>
                <a:ext uri="{FF2B5EF4-FFF2-40B4-BE49-F238E27FC236}">
                  <a16:creationId xmlns:a16="http://schemas.microsoft.com/office/drawing/2014/main" id="{512DFEC6-9C14-4599-9EAB-EA24954D18B2}"/>
                </a:ext>
              </a:extLst>
            </p:cNvPr>
            <p:cNvCxnSpPr>
              <a:cxnSpLocks noChangeShapeType="1"/>
            </p:cNvCxnSpPr>
            <p:nvPr/>
          </p:nvCxnSpPr>
          <p:spPr bwMode="auto">
            <a:xfrm>
              <a:off x="2051050" y="5724525"/>
              <a:ext cx="5041900" cy="0"/>
            </a:xfrm>
            <a:prstGeom prst="straightConnector1">
              <a:avLst/>
            </a:prstGeom>
            <a:noFill/>
            <a:ln w="6350" algn="ctr">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1" name="直接箭头连接符 7">
              <a:extLst>
                <a:ext uri="{FF2B5EF4-FFF2-40B4-BE49-F238E27FC236}">
                  <a16:creationId xmlns:a16="http://schemas.microsoft.com/office/drawing/2014/main" id="{46468B8B-9DBD-4149-AB60-DDC0F81A587D}"/>
                </a:ext>
              </a:extLst>
            </p:cNvPr>
            <p:cNvCxnSpPr>
              <a:cxnSpLocks noChangeShapeType="1"/>
            </p:cNvCxnSpPr>
            <p:nvPr/>
          </p:nvCxnSpPr>
          <p:spPr bwMode="auto">
            <a:xfrm>
              <a:off x="434975" y="5949950"/>
              <a:ext cx="6945313" cy="0"/>
            </a:xfrm>
            <a:prstGeom prst="straightConnector1">
              <a:avLst/>
            </a:prstGeom>
            <a:noFill/>
            <a:ln w="6350" algn="ctr">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grpSp>
    </p:spTree>
    <p:extLst>
      <p:ext uri="{BB962C8B-B14F-4D97-AF65-F5344CB8AC3E}">
        <p14:creationId xmlns:p14="http://schemas.microsoft.com/office/powerpoint/2010/main" val="2926885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4CE72-D350-4DA6-90F4-B61E136D1927}"/>
              </a:ext>
            </a:extLst>
          </p:cNvPr>
          <p:cNvSpPr>
            <a:spLocks noGrp="1"/>
          </p:cNvSpPr>
          <p:nvPr>
            <p:ph type="title"/>
          </p:nvPr>
        </p:nvSpPr>
        <p:spPr/>
        <p:txBody>
          <a:bodyPr>
            <a:normAutofit/>
          </a:bodyPr>
          <a:lstStyle/>
          <a:p>
            <a:r>
              <a:rPr lang="en-US" altLang="zh-CN" sz="2800" dirty="0"/>
              <a:t>TSP</a:t>
            </a:r>
            <a:r>
              <a:rPr lang="zh-CN" altLang="en-US" sz="2800" dirty="0"/>
              <a:t>问题上下界</a:t>
            </a:r>
            <a:endParaRPr lang="zh-CN" altLang="en-US" dirty="0"/>
          </a:p>
        </p:txBody>
      </p:sp>
      <p:sp>
        <p:nvSpPr>
          <p:cNvPr id="3" name="内容占位符 2">
            <a:extLst>
              <a:ext uri="{FF2B5EF4-FFF2-40B4-BE49-F238E27FC236}">
                <a16:creationId xmlns:a16="http://schemas.microsoft.com/office/drawing/2014/main" id="{5515EF1C-9466-4EC9-8979-1D42DFA1032F}"/>
              </a:ext>
            </a:extLst>
          </p:cNvPr>
          <p:cNvSpPr>
            <a:spLocks noGrp="1"/>
          </p:cNvSpPr>
          <p:nvPr>
            <p:ph idx="1"/>
          </p:nvPr>
        </p:nvSpPr>
        <p:spPr/>
        <p:txBody>
          <a:bodyPr/>
          <a:lstStyle/>
          <a:p>
            <a:r>
              <a:rPr lang="en-US" altLang="zh-CN" sz="2400" baseline="0" dirty="0"/>
              <a:t>1. </a:t>
            </a:r>
            <a:r>
              <a:rPr lang="zh-CN" altLang="en-US" sz="2400" baseline="0" dirty="0"/>
              <a:t>利用贪心法（</a:t>
            </a:r>
            <a:r>
              <a:rPr lang="en-US" altLang="zh-CN" sz="2400" baseline="0" dirty="0"/>
              <a:t>+ </a:t>
            </a:r>
            <a:r>
              <a:rPr lang="zh-CN" altLang="en-US" sz="2400" baseline="0" dirty="0"/>
              <a:t>回溯）计算上界</a:t>
            </a:r>
            <a:r>
              <a:rPr lang="en-US" altLang="zh-CN" sz="2400" b="1" i="1" baseline="0" dirty="0">
                <a:solidFill>
                  <a:srgbClr val="FF0000"/>
                </a:solidFill>
              </a:rPr>
              <a:t>up</a:t>
            </a:r>
            <a:endParaRPr lang="en-US" altLang="zh-CN" b="1" i="1" dirty="0">
              <a:solidFill>
                <a:srgbClr val="FF0000"/>
              </a:solidFill>
            </a:endParaRPr>
          </a:p>
          <a:p>
            <a:pPr lvl="1"/>
            <a:r>
              <a:rPr lang="zh-CN" altLang="en-US" baseline="0" dirty="0"/>
              <a:t>以起始城市</a:t>
            </a:r>
            <a:r>
              <a:rPr lang="en-US" altLang="zh-CN" baseline="0" dirty="0"/>
              <a:t>1</a:t>
            </a:r>
            <a:r>
              <a:rPr lang="zh-CN" altLang="en-US" baseline="0" dirty="0"/>
              <a:t>作为出发城市，每次从当前出发城市发出的多条边中，选择没有遍历过的最短边连接的城市，作为下一步达到城市</a:t>
            </a:r>
            <a:r>
              <a:rPr lang="zh-CN" altLang="en-US" dirty="0"/>
              <a:t>，</a:t>
            </a:r>
            <a:r>
              <a:rPr lang="zh-CN" altLang="en-US" sz="2400" baseline="0" dirty="0"/>
              <a:t>即：选择离当前出发城市最近的城市作为下一步出发城市</a:t>
            </a:r>
            <a:endParaRPr lang="en-US" altLang="zh-CN" sz="2400" baseline="0" dirty="0"/>
          </a:p>
          <a:p>
            <a:r>
              <a:rPr lang="en-US" altLang="zh-CN" dirty="0"/>
              <a:t>E</a:t>
            </a:r>
            <a:r>
              <a:rPr lang="en-US" altLang="zh-CN" sz="2400" baseline="0" dirty="0"/>
              <a:t>.g. </a:t>
            </a:r>
            <a:r>
              <a:rPr lang="zh-CN" altLang="en-US" sz="2400" baseline="0" dirty="0"/>
              <a:t>从城市</a:t>
            </a:r>
            <a:r>
              <a:rPr lang="en-US" altLang="zh-CN" sz="2400" baseline="0" dirty="0"/>
              <a:t>1</a:t>
            </a:r>
            <a:r>
              <a:rPr lang="zh-CN" altLang="en-US" sz="2400" baseline="0" dirty="0"/>
              <a:t>出发，</a:t>
            </a:r>
          </a:p>
          <a:p>
            <a:pPr eaLnBrk="1" hangingPunct="1">
              <a:buFontTx/>
              <a:buNone/>
            </a:pPr>
            <a:r>
              <a:rPr lang="zh-CN" altLang="en-US" sz="2400" baseline="0" dirty="0"/>
              <a:t>     途径</a:t>
            </a:r>
            <a:r>
              <a:rPr lang="en-US" altLang="zh-CN" sz="2400" baseline="0" dirty="0"/>
              <a:t>1</a:t>
            </a:r>
            <a:r>
              <a:rPr lang="en-US" altLang="zh-CN" baseline="0" dirty="0"/>
              <a:t>→</a:t>
            </a:r>
            <a:r>
              <a:rPr lang="en-US" altLang="zh-CN" sz="2400" baseline="0" dirty="0"/>
              <a:t>3 </a:t>
            </a:r>
            <a:r>
              <a:rPr lang="en-US" altLang="zh-CN" baseline="0" dirty="0"/>
              <a:t>→</a:t>
            </a:r>
            <a:r>
              <a:rPr lang="en-US" altLang="zh-CN" sz="2400" baseline="0" dirty="0"/>
              <a:t> 5 </a:t>
            </a:r>
            <a:r>
              <a:rPr lang="en-US" altLang="zh-CN" baseline="0" dirty="0"/>
              <a:t>→</a:t>
            </a:r>
            <a:r>
              <a:rPr lang="en-US" altLang="zh-CN" sz="2400" baseline="0" dirty="0"/>
              <a:t> 4 </a:t>
            </a:r>
            <a:r>
              <a:rPr lang="en-US" altLang="zh-CN" baseline="0" dirty="0"/>
              <a:t>→</a:t>
            </a:r>
            <a:r>
              <a:rPr lang="en-US" altLang="zh-CN" sz="2400" baseline="0" dirty="0"/>
              <a:t> 2 </a:t>
            </a:r>
            <a:r>
              <a:rPr lang="en-US" altLang="zh-CN" baseline="0" dirty="0"/>
              <a:t>→</a:t>
            </a:r>
            <a:r>
              <a:rPr lang="en-US" altLang="zh-CN" sz="2400" baseline="0" dirty="0"/>
              <a:t> 1</a:t>
            </a:r>
          </a:p>
          <a:p>
            <a:pPr eaLnBrk="1" hangingPunct="1">
              <a:buFontTx/>
              <a:buNone/>
            </a:pPr>
            <a:r>
              <a:rPr lang="zh-CN" altLang="en-US" sz="2400" baseline="0" dirty="0"/>
              <a:t>     路径长度</a:t>
            </a:r>
            <a:r>
              <a:rPr lang="en-US" altLang="zh-CN" sz="2400" baseline="0" dirty="0"/>
              <a:t>=1+2+3+7+3=16</a:t>
            </a:r>
          </a:p>
          <a:p>
            <a:pPr eaLnBrk="1" hangingPunct="1">
              <a:buFontTx/>
              <a:buNone/>
            </a:pPr>
            <a:r>
              <a:rPr lang="zh-CN" altLang="en-US" sz="2400" baseline="0" dirty="0"/>
              <a:t>作为上界，即最短路径</a:t>
            </a:r>
            <a:r>
              <a:rPr lang="en-US" altLang="zh-CN" sz="2400" baseline="0" dirty="0"/>
              <a:t>/</a:t>
            </a:r>
            <a:r>
              <a:rPr lang="zh-CN" altLang="en-US" sz="2400" baseline="0" dirty="0"/>
              <a:t>回路长度</a:t>
            </a:r>
            <a:r>
              <a:rPr lang="en-US" altLang="zh-CN" baseline="0" dirty="0"/>
              <a:t>≤</a:t>
            </a:r>
            <a:r>
              <a:rPr lang="en-US" altLang="zh-CN" sz="2400" baseline="0" dirty="0"/>
              <a:t>16</a:t>
            </a:r>
          </a:p>
          <a:p>
            <a:endParaRPr lang="en-US" altLang="zh-CN" dirty="0"/>
          </a:p>
          <a:p>
            <a:endParaRPr lang="zh-CN" altLang="en-US" sz="2400" baseline="0" dirty="0"/>
          </a:p>
          <a:p>
            <a:pPr eaLnBrk="1" hangingPunct="1">
              <a:buFontTx/>
              <a:buNone/>
            </a:pPr>
            <a:endParaRPr lang="en-US" altLang="zh-CN" sz="2400" baseline="0" dirty="0"/>
          </a:p>
          <a:p>
            <a:endParaRPr lang="zh-CN" altLang="en-US" dirty="0"/>
          </a:p>
        </p:txBody>
      </p:sp>
      <p:sp>
        <p:nvSpPr>
          <p:cNvPr id="4" name="日期占位符 3">
            <a:extLst>
              <a:ext uri="{FF2B5EF4-FFF2-40B4-BE49-F238E27FC236}">
                <a16:creationId xmlns:a16="http://schemas.microsoft.com/office/drawing/2014/main" id="{DEC0C2CD-0C59-42F0-A481-A0B8147969F8}"/>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2676F730-7CBA-403D-A316-28AD7536E5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C3C828-04A4-405A-9A35-2295F30A057C}"/>
              </a:ext>
            </a:extLst>
          </p:cNvPr>
          <p:cNvSpPr>
            <a:spLocks noGrp="1"/>
          </p:cNvSpPr>
          <p:nvPr>
            <p:ph type="sldNum" sz="quarter" idx="12"/>
          </p:nvPr>
        </p:nvSpPr>
        <p:spPr/>
        <p:txBody>
          <a:bodyPr/>
          <a:lstStyle/>
          <a:p>
            <a:fld id="{EEA58A3B-43CE-4AA0-90B5-EB47AFAFEB34}" type="slidenum">
              <a:rPr lang="zh-CN" altLang="en-US" smtClean="0"/>
              <a:pPr/>
              <a:t>48</a:t>
            </a:fld>
            <a:endParaRPr lang="zh-CN" altLang="en-US" dirty="0"/>
          </a:p>
        </p:txBody>
      </p:sp>
      <p:grpSp>
        <p:nvGrpSpPr>
          <p:cNvPr id="7" name="Group 31">
            <a:extLst>
              <a:ext uri="{FF2B5EF4-FFF2-40B4-BE49-F238E27FC236}">
                <a16:creationId xmlns:a16="http://schemas.microsoft.com/office/drawing/2014/main" id="{40049757-2AB4-4237-ABBA-2CC09B7C1A57}"/>
              </a:ext>
            </a:extLst>
          </p:cNvPr>
          <p:cNvGrpSpPr>
            <a:grpSpLocks/>
          </p:cNvGrpSpPr>
          <p:nvPr/>
        </p:nvGrpSpPr>
        <p:grpSpPr bwMode="auto">
          <a:xfrm>
            <a:off x="5205609" y="2899675"/>
            <a:ext cx="3876675" cy="3727450"/>
            <a:chOff x="0" y="0"/>
            <a:chExt cx="2442" cy="2348"/>
          </a:xfrm>
        </p:grpSpPr>
        <p:sp>
          <p:nvSpPr>
            <p:cNvPr id="8" name="Oval 6">
              <a:extLst>
                <a:ext uri="{FF2B5EF4-FFF2-40B4-BE49-F238E27FC236}">
                  <a16:creationId xmlns:a16="http://schemas.microsoft.com/office/drawing/2014/main" id="{9FA86DDC-B460-49C6-AB6F-AE1F85E1FD1D}"/>
                </a:ext>
              </a:extLst>
            </p:cNvPr>
            <p:cNvSpPr>
              <a:spLocks noChangeArrowheads="1"/>
            </p:cNvSpPr>
            <p:nvPr/>
          </p:nvSpPr>
          <p:spPr bwMode="auto">
            <a:xfrm>
              <a:off x="504" y="114"/>
              <a:ext cx="335"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1</a:t>
              </a:r>
            </a:p>
          </p:txBody>
        </p:sp>
        <p:sp>
          <p:nvSpPr>
            <p:cNvPr id="9" name="Oval 7">
              <a:extLst>
                <a:ext uri="{FF2B5EF4-FFF2-40B4-BE49-F238E27FC236}">
                  <a16:creationId xmlns:a16="http://schemas.microsoft.com/office/drawing/2014/main" id="{B1FECB56-4E51-4A67-B63D-0AEC2217E048}"/>
                </a:ext>
              </a:extLst>
            </p:cNvPr>
            <p:cNvSpPr>
              <a:spLocks noChangeArrowheads="1"/>
            </p:cNvSpPr>
            <p:nvPr/>
          </p:nvSpPr>
          <p:spPr bwMode="auto">
            <a:xfrm>
              <a:off x="504" y="131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3</a:t>
              </a:r>
            </a:p>
          </p:txBody>
        </p:sp>
        <p:sp>
          <p:nvSpPr>
            <p:cNvPr id="10" name="Oval 8">
              <a:extLst>
                <a:ext uri="{FF2B5EF4-FFF2-40B4-BE49-F238E27FC236}">
                  <a16:creationId xmlns:a16="http://schemas.microsoft.com/office/drawing/2014/main" id="{A025F0A7-DC52-461A-A6DA-32B3ED8E7BD8}"/>
                </a:ext>
              </a:extLst>
            </p:cNvPr>
            <p:cNvSpPr>
              <a:spLocks noChangeArrowheads="1"/>
            </p:cNvSpPr>
            <p:nvPr/>
          </p:nvSpPr>
          <p:spPr bwMode="auto">
            <a:xfrm>
              <a:off x="1823" y="114"/>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2</a:t>
              </a:r>
            </a:p>
          </p:txBody>
        </p:sp>
        <p:sp>
          <p:nvSpPr>
            <p:cNvPr id="11" name="Oval 9">
              <a:extLst>
                <a:ext uri="{FF2B5EF4-FFF2-40B4-BE49-F238E27FC236}">
                  <a16:creationId xmlns:a16="http://schemas.microsoft.com/office/drawing/2014/main" id="{B5A43E2C-F41F-4DA8-AAF6-A9BB308BF667}"/>
                </a:ext>
              </a:extLst>
            </p:cNvPr>
            <p:cNvSpPr>
              <a:spLocks noChangeArrowheads="1"/>
            </p:cNvSpPr>
            <p:nvPr/>
          </p:nvSpPr>
          <p:spPr bwMode="auto">
            <a:xfrm>
              <a:off x="1823" y="131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4</a:t>
              </a:r>
            </a:p>
          </p:txBody>
        </p:sp>
        <p:sp>
          <p:nvSpPr>
            <p:cNvPr id="12" name="Line 10">
              <a:extLst>
                <a:ext uri="{FF2B5EF4-FFF2-40B4-BE49-F238E27FC236}">
                  <a16:creationId xmlns:a16="http://schemas.microsoft.com/office/drawing/2014/main" id="{A0DCCD7D-86D8-4B69-9E2E-AFA149EA8FCE}"/>
                </a:ext>
              </a:extLst>
            </p:cNvPr>
            <p:cNvSpPr>
              <a:spLocks noChangeShapeType="1"/>
            </p:cNvSpPr>
            <p:nvPr/>
          </p:nvSpPr>
          <p:spPr bwMode="auto">
            <a:xfrm>
              <a:off x="839" y="226"/>
              <a:ext cx="984" cy="21"/>
            </a:xfrm>
            <a:prstGeom prst="line">
              <a:avLst/>
            </a:prstGeom>
            <a:noFill/>
            <a:ln w="38100">
              <a:solidFill>
                <a:srgbClr val="FF3300"/>
              </a:solidFill>
              <a:round/>
              <a:headEnd type="triangle" w="med" len="med"/>
              <a:tailEnd type="non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1">
              <a:extLst>
                <a:ext uri="{FF2B5EF4-FFF2-40B4-BE49-F238E27FC236}">
                  <a16:creationId xmlns:a16="http://schemas.microsoft.com/office/drawing/2014/main" id="{F78FC931-5E0D-40E4-AD2F-D8960CED0823}"/>
                </a:ext>
              </a:extLst>
            </p:cNvPr>
            <p:cNvSpPr>
              <a:spLocks noChangeShapeType="1"/>
            </p:cNvSpPr>
            <p:nvPr/>
          </p:nvSpPr>
          <p:spPr bwMode="auto">
            <a:xfrm>
              <a:off x="658" y="408"/>
              <a:ext cx="18" cy="880"/>
            </a:xfrm>
            <a:prstGeom prst="line">
              <a:avLst/>
            </a:prstGeom>
            <a:noFill/>
            <a:ln w="38100">
              <a:solidFill>
                <a:srgbClr val="FF3300"/>
              </a:solidFill>
              <a:round/>
              <a:headEnd type="non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 name="Line 12">
              <a:extLst>
                <a:ext uri="{FF2B5EF4-FFF2-40B4-BE49-F238E27FC236}">
                  <a16:creationId xmlns:a16="http://schemas.microsoft.com/office/drawing/2014/main" id="{FD4EC71A-2468-4465-84E7-DB5F872CCD86}"/>
                </a:ext>
              </a:extLst>
            </p:cNvPr>
            <p:cNvSpPr>
              <a:spLocks noChangeShapeType="1"/>
            </p:cNvSpPr>
            <p:nvPr/>
          </p:nvSpPr>
          <p:spPr bwMode="auto">
            <a:xfrm>
              <a:off x="848" y="1496"/>
              <a:ext cx="97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3">
              <a:extLst>
                <a:ext uri="{FF2B5EF4-FFF2-40B4-BE49-F238E27FC236}">
                  <a16:creationId xmlns:a16="http://schemas.microsoft.com/office/drawing/2014/main" id="{DF4F150C-F0BA-48B4-84F4-8633AFED3EE9}"/>
                </a:ext>
              </a:extLst>
            </p:cNvPr>
            <p:cNvSpPr>
              <a:spLocks noChangeShapeType="1"/>
            </p:cNvSpPr>
            <p:nvPr/>
          </p:nvSpPr>
          <p:spPr bwMode="auto">
            <a:xfrm>
              <a:off x="1995" y="455"/>
              <a:ext cx="0" cy="833"/>
            </a:xfrm>
            <a:prstGeom prst="line">
              <a:avLst/>
            </a:prstGeom>
            <a:noFill/>
            <a:ln w="38100">
              <a:solidFill>
                <a:srgbClr val="FF3300"/>
              </a:solidFill>
              <a:round/>
              <a:headEnd type="triangle" w="med" len="med"/>
              <a:tailEnd type="non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a:extLst>
                <a:ext uri="{FF2B5EF4-FFF2-40B4-BE49-F238E27FC236}">
                  <a16:creationId xmlns:a16="http://schemas.microsoft.com/office/drawing/2014/main" id="{4F5615D1-66A0-4506-9690-8B999C13AE60}"/>
                </a:ext>
              </a:extLst>
            </p:cNvPr>
            <p:cNvSpPr>
              <a:spLocks noChangeShapeType="1"/>
            </p:cNvSpPr>
            <p:nvPr/>
          </p:nvSpPr>
          <p:spPr bwMode="auto">
            <a:xfrm flipV="1">
              <a:off x="848" y="403"/>
              <a:ext cx="1033" cy="93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5">
              <a:extLst>
                <a:ext uri="{FF2B5EF4-FFF2-40B4-BE49-F238E27FC236}">
                  <a16:creationId xmlns:a16="http://schemas.microsoft.com/office/drawing/2014/main" id="{BB6CD360-FC19-4DCD-9CD7-3EA242FFDFF8}"/>
                </a:ext>
              </a:extLst>
            </p:cNvPr>
            <p:cNvSpPr>
              <a:spLocks noChangeShapeType="1"/>
            </p:cNvSpPr>
            <p:nvPr/>
          </p:nvSpPr>
          <p:spPr bwMode="auto">
            <a:xfrm>
              <a:off x="794" y="362"/>
              <a:ext cx="1087" cy="9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 name="Text Box 16">
              <a:extLst>
                <a:ext uri="{FF2B5EF4-FFF2-40B4-BE49-F238E27FC236}">
                  <a16:creationId xmlns:a16="http://schemas.microsoft.com/office/drawing/2014/main" id="{39DF46C9-6786-4D9C-846D-F1193F6F7E28}"/>
                </a:ext>
              </a:extLst>
            </p:cNvPr>
            <p:cNvSpPr txBox="1">
              <a:spLocks noChangeArrowheads="1"/>
            </p:cNvSpPr>
            <p:nvPr/>
          </p:nvSpPr>
          <p:spPr bwMode="auto">
            <a:xfrm>
              <a:off x="1234" y="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9" name="Text Box 17">
              <a:extLst>
                <a:ext uri="{FF2B5EF4-FFF2-40B4-BE49-F238E27FC236}">
                  <a16:creationId xmlns:a16="http://schemas.microsoft.com/office/drawing/2014/main" id="{E2FCA128-A356-43F6-B769-4A3E837A5560}"/>
                </a:ext>
              </a:extLst>
            </p:cNvPr>
            <p:cNvSpPr txBox="1">
              <a:spLocks noChangeArrowheads="1"/>
            </p:cNvSpPr>
            <p:nvPr/>
          </p:nvSpPr>
          <p:spPr bwMode="auto">
            <a:xfrm>
              <a:off x="658" y="72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20" name="Text Box 18">
              <a:extLst>
                <a:ext uri="{FF2B5EF4-FFF2-40B4-BE49-F238E27FC236}">
                  <a16:creationId xmlns:a16="http://schemas.microsoft.com/office/drawing/2014/main" id="{EAF0FBCF-5EB9-4F0A-B040-1820C05F34AE}"/>
                </a:ext>
              </a:extLst>
            </p:cNvPr>
            <p:cNvSpPr txBox="1">
              <a:spLocks noChangeArrowheads="1"/>
            </p:cNvSpPr>
            <p:nvPr/>
          </p:nvSpPr>
          <p:spPr bwMode="auto">
            <a:xfrm>
              <a:off x="1837" y="6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21" name="Text Box 19">
              <a:extLst>
                <a:ext uri="{FF2B5EF4-FFF2-40B4-BE49-F238E27FC236}">
                  <a16:creationId xmlns:a16="http://schemas.microsoft.com/office/drawing/2014/main" id="{680C1F55-93FF-4FD8-B156-A2E09AFB1CE2}"/>
                </a:ext>
              </a:extLst>
            </p:cNvPr>
            <p:cNvSpPr txBox="1">
              <a:spLocks noChangeArrowheads="1"/>
            </p:cNvSpPr>
            <p:nvPr/>
          </p:nvSpPr>
          <p:spPr bwMode="auto">
            <a:xfrm>
              <a:off x="1293" y="127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2" name="Text Box 20">
              <a:extLst>
                <a:ext uri="{FF2B5EF4-FFF2-40B4-BE49-F238E27FC236}">
                  <a16:creationId xmlns:a16="http://schemas.microsoft.com/office/drawing/2014/main" id="{95211470-9EDF-417B-AF32-0AE3377CBD82}"/>
                </a:ext>
              </a:extLst>
            </p:cNvPr>
            <p:cNvSpPr txBox="1">
              <a:spLocks noChangeArrowheads="1"/>
            </p:cNvSpPr>
            <p:nvPr/>
          </p:nvSpPr>
          <p:spPr bwMode="auto">
            <a:xfrm>
              <a:off x="975" y="4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23" name="Text Box 21">
              <a:extLst>
                <a:ext uri="{FF2B5EF4-FFF2-40B4-BE49-F238E27FC236}">
                  <a16:creationId xmlns:a16="http://schemas.microsoft.com/office/drawing/2014/main" id="{D1F9DF3F-4CFC-4443-82B2-10BC7407743A}"/>
                </a:ext>
              </a:extLst>
            </p:cNvPr>
            <p:cNvSpPr txBox="1">
              <a:spLocks noChangeArrowheads="1"/>
            </p:cNvSpPr>
            <p:nvPr/>
          </p:nvSpPr>
          <p:spPr bwMode="auto">
            <a:xfrm>
              <a:off x="1474" y="4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24" name="Oval 22">
              <a:extLst>
                <a:ext uri="{FF2B5EF4-FFF2-40B4-BE49-F238E27FC236}">
                  <a16:creationId xmlns:a16="http://schemas.microsoft.com/office/drawing/2014/main" id="{CD330F48-9EFC-485C-A37B-54EB92145978}"/>
                </a:ext>
              </a:extLst>
            </p:cNvPr>
            <p:cNvSpPr>
              <a:spLocks noChangeArrowheads="1"/>
            </p:cNvSpPr>
            <p:nvPr/>
          </p:nvSpPr>
          <p:spPr bwMode="auto">
            <a:xfrm>
              <a:off x="1202" y="204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5</a:t>
              </a:r>
            </a:p>
          </p:txBody>
        </p:sp>
        <p:sp>
          <p:nvSpPr>
            <p:cNvPr id="25" name="Line 23">
              <a:extLst>
                <a:ext uri="{FF2B5EF4-FFF2-40B4-BE49-F238E27FC236}">
                  <a16:creationId xmlns:a16="http://schemas.microsoft.com/office/drawing/2014/main" id="{7C0E38E2-0AD2-43A8-9CF1-932DEFFCBE6F}"/>
                </a:ext>
              </a:extLst>
            </p:cNvPr>
            <p:cNvSpPr>
              <a:spLocks noChangeShapeType="1"/>
            </p:cNvSpPr>
            <p:nvPr/>
          </p:nvSpPr>
          <p:spPr bwMode="auto">
            <a:xfrm>
              <a:off x="748" y="1632"/>
              <a:ext cx="499" cy="454"/>
            </a:xfrm>
            <a:prstGeom prst="line">
              <a:avLst/>
            </a:prstGeom>
            <a:noFill/>
            <a:ln w="38100">
              <a:solidFill>
                <a:srgbClr val="FF3300"/>
              </a:solidFill>
              <a:round/>
              <a:headEnd type="non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Line 24">
              <a:extLst>
                <a:ext uri="{FF2B5EF4-FFF2-40B4-BE49-F238E27FC236}">
                  <a16:creationId xmlns:a16="http://schemas.microsoft.com/office/drawing/2014/main" id="{C8D3161E-74B3-4E2E-90C6-1439C1AF9194}"/>
                </a:ext>
              </a:extLst>
            </p:cNvPr>
            <p:cNvSpPr>
              <a:spLocks noChangeShapeType="1"/>
            </p:cNvSpPr>
            <p:nvPr/>
          </p:nvSpPr>
          <p:spPr bwMode="auto">
            <a:xfrm flipH="1">
              <a:off x="1519" y="1632"/>
              <a:ext cx="454" cy="454"/>
            </a:xfrm>
            <a:prstGeom prst="line">
              <a:avLst/>
            </a:prstGeom>
            <a:noFill/>
            <a:ln w="38100">
              <a:solidFill>
                <a:srgbClr val="FF3300"/>
              </a:solidFill>
              <a:round/>
              <a:headEnd type="triangle" w="med" len="med"/>
              <a:tailEnd type="non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Text Box 25">
              <a:extLst>
                <a:ext uri="{FF2B5EF4-FFF2-40B4-BE49-F238E27FC236}">
                  <a16:creationId xmlns:a16="http://schemas.microsoft.com/office/drawing/2014/main" id="{FD1A7BCC-879E-4674-9D45-F9F01AC27D5C}"/>
                </a:ext>
              </a:extLst>
            </p:cNvPr>
            <p:cNvSpPr txBox="1">
              <a:spLocks noChangeArrowheads="1"/>
            </p:cNvSpPr>
            <p:nvPr/>
          </p:nvSpPr>
          <p:spPr bwMode="auto">
            <a:xfrm>
              <a:off x="1008" y="173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28" name="Text Box 26">
              <a:extLst>
                <a:ext uri="{FF2B5EF4-FFF2-40B4-BE49-F238E27FC236}">
                  <a16:creationId xmlns:a16="http://schemas.microsoft.com/office/drawing/2014/main" id="{F745D605-9A47-47D8-BFCB-423DBAFA995A}"/>
                </a:ext>
              </a:extLst>
            </p:cNvPr>
            <p:cNvSpPr txBox="1">
              <a:spLocks noChangeArrowheads="1"/>
            </p:cNvSpPr>
            <p:nvPr/>
          </p:nvSpPr>
          <p:spPr bwMode="auto">
            <a:xfrm>
              <a:off x="1565" y="17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29" name="Freeform 27">
              <a:extLst>
                <a:ext uri="{FF2B5EF4-FFF2-40B4-BE49-F238E27FC236}">
                  <a16:creationId xmlns:a16="http://schemas.microsoft.com/office/drawing/2014/main" id="{6518BE71-BD34-466A-ACD0-EF2C0A94D35A}"/>
                </a:ext>
              </a:extLst>
            </p:cNvPr>
            <p:cNvSpPr>
              <a:spLocks/>
            </p:cNvSpPr>
            <p:nvPr/>
          </p:nvSpPr>
          <p:spPr bwMode="auto">
            <a:xfrm>
              <a:off x="0" y="362"/>
              <a:ext cx="1202" cy="1905"/>
            </a:xfrm>
            <a:custGeom>
              <a:avLst/>
              <a:gdLst>
                <a:gd name="T0" fmla="*/ 522 w 1202"/>
                <a:gd name="T1" fmla="*/ 0 h 1905"/>
                <a:gd name="T2" fmla="*/ 113 w 1202"/>
                <a:gd name="T3" fmla="*/ 1225 h 1905"/>
                <a:gd name="T4" fmla="*/ 1202 w 1202"/>
                <a:gd name="T5" fmla="*/ 1905 h 1905"/>
                <a:gd name="T6" fmla="*/ 0 60000 65536"/>
                <a:gd name="T7" fmla="*/ 0 60000 65536"/>
                <a:gd name="T8" fmla="*/ 0 60000 65536"/>
                <a:gd name="T9" fmla="*/ 0 w 1202"/>
                <a:gd name="T10" fmla="*/ 0 h 1905"/>
                <a:gd name="T11" fmla="*/ 1202 w 1202"/>
                <a:gd name="T12" fmla="*/ 1905 h 1905"/>
              </a:gdLst>
              <a:ahLst/>
              <a:cxnLst>
                <a:cxn ang="T6">
                  <a:pos x="T0" y="T1"/>
                </a:cxn>
                <a:cxn ang="T7">
                  <a:pos x="T2" y="T3"/>
                </a:cxn>
                <a:cxn ang="T8">
                  <a:pos x="T4" y="T5"/>
                </a:cxn>
              </a:cxnLst>
              <a:rect l="T9" t="T10" r="T11" b="T12"/>
              <a:pathLst>
                <a:path w="1202" h="1905">
                  <a:moveTo>
                    <a:pt x="522" y="0"/>
                  </a:moveTo>
                  <a:cubicBezTo>
                    <a:pt x="261" y="454"/>
                    <a:pt x="0" y="908"/>
                    <a:pt x="113" y="1225"/>
                  </a:cubicBezTo>
                  <a:cubicBezTo>
                    <a:pt x="226" y="1542"/>
                    <a:pt x="1020" y="1792"/>
                    <a:pt x="1202" y="1905"/>
                  </a:cubicBezTo>
                </a:path>
              </a:pathLst>
            </a:custGeom>
            <a:noFill/>
            <a:ln w="635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0" name="Text Box 28">
              <a:extLst>
                <a:ext uri="{FF2B5EF4-FFF2-40B4-BE49-F238E27FC236}">
                  <a16:creationId xmlns:a16="http://schemas.microsoft.com/office/drawing/2014/main" id="{ECB46172-D567-4951-B424-8D9B4E91737E}"/>
                </a:ext>
              </a:extLst>
            </p:cNvPr>
            <p:cNvSpPr txBox="1">
              <a:spLocks noChangeArrowheads="1"/>
            </p:cNvSpPr>
            <p:nvPr/>
          </p:nvSpPr>
          <p:spPr bwMode="auto">
            <a:xfrm>
              <a:off x="10" y="91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31" name="Freeform 29">
              <a:extLst>
                <a:ext uri="{FF2B5EF4-FFF2-40B4-BE49-F238E27FC236}">
                  <a16:creationId xmlns:a16="http://schemas.microsoft.com/office/drawing/2014/main" id="{28929E64-04B9-4596-9B5D-6F632D36B55F}"/>
                </a:ext>
              </a:extLst>
            </p:cNvPr>
            <p:cNvSpPr>
              <a:spLocks/>
            </p:cNvSpPr>
            <p:nvPr/>
          </p:nvSpPr>
          <p:spPr bwMode="auto">
            <a:xfrm>
              <a:off x="1565" y="272"/>
              <a:ext cx="877" cy="1995"/>
            </a:xfrm>
            <a:custGeom>
              <a:avLst/>
              <a:gdLst>
                <a:gd name="T0" fmla="*/ 635 w 877"/>
                <a:gd name="T1" fmla="*/ 0 h 1995"/>
                <a:gd name="T2" fmla="*/ 771 w 877"/>
                <a:gd name="T3" fmla="*/ 1360 h 1995"/>
                <a:gd name="T4" fmla="*/ 0 w 877"/>
                <a:gd name="T5" fmla="*/ 1995 h 1995"/>
                <a:gd name="T6" fmla="*/ 0 60000 65536"/>
                <a:gd name="T7" fmla="*/ 0 60000 65536"/>
                <a:gd name="T8" fmla="*/ 0 60000 65536"/>
                <a:gd name="T9" fmla="*/ 0 w 877"/>
                <a:gd name="T10" fmla="*/ 0 h 1995"/>
                <a:gd name="T11" fmla="*/ 877 w 877"/>
                <a:gd name="T12" fmla="*/ 1995 h 1995"/>
              </a:gdLst>
              <a:ahLst/>
              <a:cxnLst>
                <a:cxn ang="T6">
                  <a:pos x="T0" y="T1"/>
                </a:cxn>
                <a:cxn ang="T7">
                  <a:pos x="T2" y="T3"/>
                </a:cxn>
                <a:cxn ang="T8">
                  <a:pos x="T4" y="T5"/>
                </a:cxn>
              </a:cxnLst>
              <a:rect l="T9" t="T10" r="T11" b="T12"/>
              <a:pathLst>
                <a:path w="877" h="1995">
                  <a:moveTo>
                    <a:pt x="635" y="0"/>
                  </a:moveTo>
                  <a:cubicBezTo>
                    <a:pt x="756" y="514"/>
                    <a:pt x="877" y="1028"/>
                    <a:pt x="771" y="1360"/>
                  </a:cubicBezTo>
                  <a:cubicBezTo>
                    <a:pt x="665" y="1692"/>
                    <a:pt x="128" y="1889"/>
                    <a:pt x="0" y="1995"/>
                  </a:cubicBezTo>
                </a:path>
              </a:pathLst>
            </a:custGeom>
            <a:noFill/>
            <a:ln w="635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2" name="Text Box 30">
              <a:extLst>
                <a:ext uri="{FF2B5EF4-FFF2-40B4-BE49-F238E27FC236}">
                  <a16:creationId xmlns:a16="http://schemas.microsoft.com/office/drawing/2014/main" id="{E7E13F9F-146C-4904-9B5A-79EE7481B124}"/>
                </a:ext>
              </a:extLst>
            </p:cNvPr>
            <p:cNvSpPr txBox="1">
              <a:spLocks noChangeArrowheads="1"/>
            </p:cNvSpPr>
            <p:nvPr/>
          </p:nvSpPr>
          <p:spPr bwMode="auto">
            <a:xfrm>
              <a:off x="2154" y="72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cxnSp>
        <p:nvCxnSpPr>
          <p:cNvPr id="33" name="直接箭头连接符 2">
            <a:extLst>
              <a:ext uri="{FF2B5EF4-FFF2-40B4-BE49-F238E27FC236}">
                <a16:creationId xmlns:a16="http://schemas.microsoft.com/office/drawing/2014/main" id="{889C283E-A7CA-48A2-93B9-1C55D9DBDAB7}"/>
              </a:ext>
            </a:extLst>
          </p:cNvPr>
          <p:cNvCxnSpPr>
            <a:cxnSpLocks noChangeShapeType="1"/>
            <a:endCxn id="8" idx="1"/>
          </p:cNvCxnSpPr>
          <p:nvPr/>
        </p:nvCxnSpPr>
        <p:spPr bwMode="auto">
          <a:xfrm>
            <a:off x="5853309" y="2899675"/>
            <a:ext cx="230188" cy="252412"/>
          </a:xfrm>
          <a:prstGeom prst="straightConnector1">
            <a:avLst/>
          </a:prstGeom>
          <a:noFill/>
          <a:ln w="28575" algn="ctr">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35" name="文本框 34">
            <a:extLst>
              <a:ext uri="{FF2B5EF4-FFF2-40B4-BE49-F238E27FC236}">
                <a16:creationId xmlns:a16="http://schemas.microsoft.com/office/drawing/2014/main" id="{E229943D-7C8E-4F59-8D79-A965B61D98E6}"/>
              </a:ext>
            </a:extLst>
          </p:cNvPr>
          <p:cNvSpPr txBox="1"/>
          <p:nvPr/>
        </p:nvSpPr>
        <p:spPr>
          <a:xfrm>
            <a:off x="0" y="5156020"/>
            <a:ext cx="4961331" cy="1200329"/>
          </a:xfrm>
          <a:prstGeom prst="rect">
            <a:avLst/>
          </a:prstGeom>
          <a:solidFill>
            <a:schemeClr val="accent4">
              <a:lumMod val="20000"/>
              <a:lumOff val="80000"/>
            </a:schemeClr>
          </a:solidFill>
        </p:spPr>
        <p:txBody>
          <a:bodyPr wrap="square" rtlCol="0">
            <a:spAutoFit/>
          </a:bodyPr>
          <a:lstStyle/>
          <a:p>
            <a:r>
              <a:rPr lang="zh-CN" altLang="en-US" sz="1800" dirty="0">
                <a:ea typeface="微软雅黑 Light" panose="020B0502040204020203" pitchFamily="34" charset="-122"/>
              </a:rPr>
              <a:t>说明：</a:t>
            </a:r>
            <a:endParaRPr lang="en-US" altLang="zh-CN" sz="1800" dirty="0">
              <a:ea typeface="微软雅黑 Light" panose="020B0502040204020203" pitchFamily="34" charset="-122"/>
            </a:endParaRPr>
          </a:p>
          <a:p>
            <a:r>
              <a:rPr lang="zh-CN" altLang="en-US" sz="1800" dirty="0">
                <a:ea typeface="微软雅黑 Light" panose="020B0502040204020203" pitchFamily="34" charset="-122"/>
              </a:rPr>
              <a:t>如果贪心搜索过程中，当前城市与其它所有没有走过、需要考虑的城市间没有路径可达，则需要进行回溯</a:t>
            </a:r>
          </a:p>
        </p:txBody>
      </p:sp>
    </p:spTree>
    <p:extLst>
      <p:ext uri="{BB962C8B-B14F-4D97-AF65-F5344CB8AC3E}">
        <p14:creationId xmlns:p14="http://schemas.microsoft.com/office/powerpoint/2010/main" val="1344653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68201A0-22EA-435E-9ABC-1C5FA8A6592E}"/>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80C95DA9-8F9D-4D77-BBE1-71F93BB0995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D220589-F9FE-4680-A0C5-1E4356BED2E3}"/>
              </a:ext>
            </a:extLst>
          </p:cNvPr>
          <p:cNvSpPr>
            <a:spLocks noGrp="1"/>
          </p:cNvSpPr>
          <p:nvPr>
            <p:ph type="sldNum" sz="quarter" idx="12"/>
          </p:nvPr>
        </p:nvSpPr>
        <p:spPr/>
        <p:txBody>
          <a:bodyPr/>
          <a:lstStyle/>
          <a:p>
            <a:fld id="{EEA58A3B-43CE-4AA0-90B5-EB47AFAFEB34}" type="slidenum">
              <a:rPr lang="zh-CN" altLang="en-US" smtClean="0"/>
              <a:pPr/>
              <a:t>49</a:t>
            </a:fld>
            <a:endParaRPr lang="zh-CN" altLang="en-US" dirty="0"/>
          </a:p>
        </p:txBody>
      </p:sp>
      <p:sp>
        <p:nvSpPr>
          <p:cNvPr id="6" name="Text Box 32">
            <a:extLst>
              <a:ext uri="{FF2B5EF4-FFF2-40B4-BE49-F238E27FC236}">
                <a16:creationId xmlns:a16="http://schemas.microsoft.com/office/drawing/2014/main" id="{4D4902EA-B2E8-42E9-9F9B-BE8177E2DA26}"/>
              </a:ext>
            </a:extLst>
          </p:cNvPr>
          <p:cNvSpPr txBox="1">
            <a:spLocks noChangeArrowheads="1"/>
          </p:cNvSpPr>
          <p:nvPr/>
        </p:nvSpPr>
        <p:spPr bwMode="auto">
          <a:xfrm>
            <a:off x="358775" y="3932238"/>
            <a:ext cx="403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aseline="0">
                <a:latin typeface="+mn-lt"/>
                <a:ea typeface="微软雅黑 Light" panose="020B0502040204020203" pitchFamily="34" charset="-122"/>
              </a:rPr>
              <a:t>（</a:t>
            </a:r>
            <a:r>
              <a:rPr lang="en-US" altLang="zh-CN" sz="2400" baseline="0">
                <a:latin typeface="+mn-lt"/>
                <a:ea typeface="微软雅黑 Light" panose="020B0502040204020203" pitchFamily="34" charset="-122"/>
              </a:rPr>
              <a:t>a</a:t>
            </a:r>
            <a:r>
              <a:rPr lang="zh-CN" altLang="en-US" sz="2400" baseline="0">
                <a:latin typeface="+mn-lt"/>
                <a:ea typeface="微软雅黑 Light" panose="020B0502040204020203" pitchFamily="34" charset="-122"/>
              </a:rPr>
              <a:t>）</a:t>
            </a:r>
            <a:r>
              <a:rPr lang="en-US" altLang="zh-CN" sz="2400" baseline="0">
                <a:latin typeface="+mn-lt"/>
                <a:ea typeface="微软雅黑 Light" panose="020B0502040204020203" pitchFamily="34" charset="-122"/>
              </a:rPr>
              <a:t>5</a:t>
            </a:r>
            <a:r>
              <a:rPr lang="zh-CN" altLang="en-US" sz="2400" baseline="0">
                <a:latin typeface="+mn-lt"/>
                <a:ea typeface="微软雅黑 Light" panose="020B0502040204020203" pitchFamily="34" charset="-122"/>
              </a:rPr>
              <a:t>个顶点的无向图</a:t>
            </a:r>
          </a:p>
        </p:txBody>
      </p:sp>
      <p:sp>
        <p:nvSpPr>
          <p:cNvPr id="7" name="Text Box 33">
            <a:extLst>
              <a:ext uri="{FF2B5EF4-FFF2-40B4-BE49-F238E27FC236}">
                <a16:creationId xmlns:a16="http://schemas.microsoft.com/office/drawing/2014/main" id="{4327E0BC-23A8-45BA-B0A2-5C4B3A321F16}"/>
              </a:ext>
            </a:extLst>
          </p:cNvPr>
          <p:cNvSpPr txBox="1">
            <a:spLocks noChangeArrowheads="1"/>
          </p:cNvSpPr>
          <p:nvPr/>
        </p:nvSpPr>
        <p:spPr bwMode="auto">
          <a:xfrm>
            <a:off x="5435600" y="3716338"/>
            <a:ext cx="29546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400" baseline="0">
                <a:latin typeface="+mn-lt"/>
                <a:ea typeface="微软雅黑 Light" panose="020B0502040204020203" pitchFamily="34" charset="-122"/>
              </a:rPr>
              <a:t>（</a:t>
            </a:r>
            <a:r>
              <a:rPr lang="en-US" altLang="zh-CN" sz="2400" baseline="0">
                <a:latin typeface="+mn-lt"/>
                <a:ea typeface="微软雅黑 Light" panose="020B0502040204020203" pitchFamily="34" charset="-122"/>
              </a:rPr>
              <a:t>b</a:t>
            </a:r>
            <a:r>
              <a:rPr lang="zh-CN" altLang="en-US" sz="2400" baseline="0">
                <a:latin typeface="+mn-lt"/>
                <a:ea typeface="微软雅黑 Light" panose="020B0502040204020203" pitchFamily="34" charset="-122"/>
              </a:rPr>
              <a:t>）代价矩阵</a:t>
            </a:r>
            <a:r>
              <a:rPr lang="en-US" altLang="zh-CN" sz="2400" baseline="0">
                <a:latin typeface="+mn-lt"/>
                <a:ea typeface="微软雅黑 Light" panose="020B0502040204020203" pitchFamily="34" charset="-122"/>
              </a:rPr>
              <a:t>C</a:t>
            </a:r>
          </a:p>
          <a:p>
            <a:pPr eaLnBrk="1" hangingPunct="1">
              <a:spcBef>
                <a:spcPct val="0"/>
              </a:spcBef>
              <a:buFontTx/>
              <a:buNone/>
            </a:pPr>
            <a:r>
              <a:rPr lang="zh-CN" altLang="en-US" sz="2400" baseline="0">
                <a:latin typeface="+mn-lt"/>
                <a:ea typeface="微软雅黑 Light" panose="020B0502040204020203" pitchFamily="34" charset="-122"/>
              </a:rPr>
              <a:t>表示各城市间的距离</a:t>
            </a:r>
          </a:p>
        </p:txBody>
      </p:sp>
      <p:graphicFrame>
        <p:nvGraphicFramePr>
          <p:cNvPr id="8" name="Object 4">
            <a:extLst>
              <a:ext uri="{FF2B5EF4-FFF2-40B4-BE49-F238E27FC236}">
                <a16:creationId xmlns:a16="http://schemas.microsoft.com/office/drawing/2014/main" id="{544D6275-BEBE-476B-9753-AD9BC8833A09}"/>
              </a:ext>
            </a:extLst>
          </p:cNvPr>
          <p:cNvGraphicFramePr>
            <a:graphicFrameLocks noChangeAspect="1"/>
          </p:cNvGraphicFramePr>
          <p:nvPr>
            <p:extLst>
              <p:ext uri="{D42A27DB-BD31-4B8C-83A1-F6EECF244321}">
                <p14:modId xmlns:p14="http://schemas.microsoft.com/office/powerpoint/2010/main" val="643971831"/>
              </p:ext>
            </p:extLst>
          </p:nvPr>
        </p:nvGraphicFramePr>
        <p:xfrm>
          <a:off x="3851275" y="188913"/>
          <a:ext cx="4643438" cy="3257550"/>
        </p:xfrm>
        <a:graphic>
          <a:graphicData uri="http://schemas.openxmlformats.org/presentationml/2006/ole">
            <mc:AlternateContent xmlns:mc="http://schemas.openxmlformats.org/markup-compatibility/2006">
              <mc:Choice xmlns:v="urn:schemas-microsoft-com:vml" Requires="v">
                <p:oleObj spid="_x0000_s5182" r:id="rId3" imgW="1955800" imgH="1371600" progId="Equation.DSMT4">
                  <p:embed/>
                </p:oleObj>
              </mc:Choice>
              <mc:Fallback>
                <p:oleObj r:id="rId3" imgW="1955800" imgH="1371600" progId="Equation.DSMT4">
                  <p:embed/>
                  <p:pic>
                    <p:nvPicPr>
                      <p:cNvPr id="450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88913"/>
                        <a:ext cx="4643438"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36">
            <a:extLst>
              <a:ext uri="{FF2B5EF4-FFF2-40B4-BE49-F238E27FC236}">
                <a16:creationId xmlns:a16="http://schemas.microsoft.com/office/drawing/2014/main" id="{ACA0C550-39C4-4867-83FE-D92422A2C1AE}"/>
              </a:ext>
            </a:extLst>
          </p:cNvPr>
          <p:cNvSpPr txBox="1">
            <a:spLocks noChangeArrowheads="1"/>
          </p:cNvSpPr>
          <p:nvPr/>
        </p:nvSpPr>
        <p:spPr bwMode="auto">
          <a:xfrm>
            <a:off x="92260" y="4574080"/>
            <a:ext cx="9073008" cy="22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228600" indent="-228600" defTabSz="914400" eaLnBrk="1" hangingPunct="1">
              <a:lnSpc>
                <a:spcPct val="120000"/>
              </a:lnSpc>
              <a:spcBef>
                <a:spcPts val="500"/>
              </a:spcBef>
              <a:buClr>
                <a:srgbClr val="0000FF"/>
              </a:buClr>
              <a:buSzPct val="60000"/>
              <a:buFont typeface="Wingdings" panose="05000000000000000000" pitchFamily="2" charset="2"/>
              <a:buChar char="n"/>
            </a:pPr>
            <a:r>
              <a:rPr lang="zh-CN" altLang="en-US" sz="2400" kern="0" dirty="0">
                <a:latin typeface="+mn-lt"/>
                <a:ea typeface="微软雅黑 Light" panose="020B0502040204020203" pitchFamily="34" charset="-122"/>
                <a:cs typeface="Times New Roman" panose="02020603050405020304" pitchFamily="18" charset="0"/>
              </a:rPr>
              <a:t>代价矩阵特点</a:t>
            </a:r>
            <a:endParaRPr lang="en-US" altLang="zh-CN" sz="2400" kern="0" dirty="0">
              <a:latin typeface="+mn-lt"/>
              <a:ea typeface="微软雅黑 Light" panose="020B0502040204020203" pitchFamily="34" charset="-122"/>
              <a:cs typeface="Times New Roman" panose="02020603050405020304" pitchFamily="18" charset="0"/>
            </a:endParaRPr>
          </a:p>
          <a:p>
            <a:pPr marL="536575" lvl="1" indent="-268288" defTabSz="914400" eaLnBrk="1" hangingPunct="1">
              <a:lnSpc>
                <a:spcPct val="120000"/>
              </a:lnSpc>
              <a:spcBef>
                <a:spcPts val="0"/>
              </a:spcBef>
              <a:buClr>
                <a:srgbClr val="FF0000"/>
              </a:buClr>
              <a:buSzPct val="50000"/>
              <a:buFont typeface="Wingdings" panose="05000000000000000000" pitchFamily="2" charset="2"/>
              <a:buChar char="p"/>
            </a:pPr>
            <a:r>
              <a:rPr lang="zh-CN" altLang="en-US" sz="2400" dirty="0">
                <a:latin typeface="+mn-lt"/>
                <a:ea typeface="微软雅黑 Light" panose="020B0502040204020203" pitchFamily="34" charset="-122"/>
              </a:rPr>
              <a:t>每条满足要求的回路在代价矩阵中的每一行每一列有且只有</a:t>
            </a: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个元素与之对应</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类似</a:t>
            </a:r>
            <a:r>
              <a:rPr lang="en-US" altLang="zh-CN" sz="2400" dirty="0">
                <a:latin typeface="+mn-lt"/>
                <a:ea typeface="微软雅黑 Light" panose="020B0502040204020203" pitchFamily="34" charset="-122"/>
              </a:rPr>
              <a:t>n</a:t>
            </a:r>
            <a:r>
              <a:rPr lang="zh-CN" altLang="en-US" sz="2400" dirty="0">
                <a:latin typeface="+mn-lt"/>
                <a:ea typeface="微软雅黑 Light" panose="020B0502040204020203" pitchFamily="34" charset="-122"/>
              </a:rPr>
              <a:t>后问题？</a:t>
            </a:r>
            <a:r>
              <a:rPr lang="en-US" altLang="zh-CN" sz="2400" dirty="0">
                <a:latin typeface="+mn-lt"/>
                <a:ea typeface="微软雅黑 Light" panose="020B0502040204020203" pitchFamily="34" charset="-122"/>
              </a:rPr>
              <a:t>】</a:t>
            </a:r>
          </a:p>
          <a:p>
            <a:pPr marL="536575" lvl="1" indent="-268288" defTabSz="914400" eaLnBrk="1" hangingPunct="1">
              <a:lnSpc>
                <a:spcPct val="120000"/>
              </a:lnSpc>
              <a:spcBef>
                <a:spcPts val="0"/>
              </a:spcBef>
              <a:buClr>
                <a:srgbClr val="FF0000"/>
              </a:buClr>
              <a:buSzPct val="50000"/>
              <a:buFont typeface="Wingdings" panose="05000000000000000000" pitchFamily="2" charset="2"/>
              <a:buChar char="p"/>
            </a:pPr>
            <a:r>
              <a:rPr lang="en-US" altLang="zh-CN" sz="2400" baseline="0" dirty="0">
                <a:latin typeface="+mn-lt"/>
                <a:ea typeface="微软雅黑 Light" panose="020B0502040204020203" pitchFamily="34" charset="-122"/>
              </a:rPr>
              <a:t>e.g. </a:t>
            </a:r>
            <a:r>
              <a:rPr lang="zh-CN" altLang="en-US" sz="2400" baseline="0" dirty="0">
                <a:latin typeface="+mn-lt"/>
                <a:ea typeface="微软雅黑 Light" panose="020B0502040204020203" pitchFamily="34" charset="-122"/>
              </a:rPr>
              <a:t>回路</a:t>
            </a:r>
            <a:r>
              <a:rPr lang="en-US" altLang="zh-CN" sz="2400" baseline="0" dirty="0">
                <a:latin typeface="+mn-lt"/>
                <a:ea typeface="微软雅黑 Light" panose="020B0502040204020203" pitchFamily="34" charset="-122"/>
              </a:rPr>
              <a:t>1→3 → 5 → 4 → 2 → 1</a:t>
            </a:r>
            <a:r>
              <a:rPr lang="zh-CN" altLang="en-US" sz="2400" baseline="0" dirty="0">
                <a:latin typeface="+mn-lt"/>
                <a:ea typeface="微软雅黑 Light" panose="020B0502040204020203" pitchFamily="34" charset="-122"/>
              </a:rPr>
              <a:t>，对应于</a:t>
            </a:r>
            <a:r>
              <a:rPr lang="en-US" altLang="zh-CN" sz="2400" baseline="0" dirty="0">
                <a:latin typeface="+mn-lt"/>
                <a:ea typeface="微软雅黑 Light" panose="020B0502040204020203" pitchFamily="34" charset="-122"/>
              </a:rPr>
              <a:t>C</a:t>
            </a:r>
            <a:r>
              <a:rPr lang="zh-CN" altLang="en-US" sz="2400" baseline="0" dirty="0">
                <a:latin typeface="+mn-lt"/>
                <a:ea typeface="微软雅黑 Light" panose="020B0502040204020203" pitchFamily="34" charset="-122"/>
              </a:rPr>
              <a:t>中的</a:t>
            </a:r>
          </a:p>
          <a:p>
            <a:pPr eaLnBrk="1" hangingPunct="1">
              <a:lnSpc>
                <a:spcPct val="110000"/>
              </a:lnSpc>
              <a:spcBef>
                <a:spcPct val="0"/>
              </a:spcBef>
              <a:buFontTx/>
              <a:buNone/>
            </a:pPr>
            <a:r>
              <a:rPr lang="en-US" altLang="zh-CN" sz="2400" baseline="0" dirty="0">
                <a:latin typeface="+mn-lt"/>
                <a:ea typeface="微软雅黑 Light" panose="020B0502040204020203" pitchFamily="34" charset="-122"/>
              </a:rPr>
              <a:t>                    c</a:t>
            </a:r>
            <a:r>
              <a:rPr lang="en-US" altLang="zh-CN" sz="2400" baseline="-25000" dirty="0">
                <a:latin typeface="+mn-lt"/>
                <a:ea typeface="微软雅黑 Light" panose="020B0502040204020203" pitchFamily="34" charset="-122"/>
              </a:rPr>
              <a:t>13</a:t>
            </a:r>
            <a:r>
              <a:rPr lang="en-US" altLang="zh-CN" sz="2400" baseline="0" dirty="0">
                <a:latin typeface="+mn-lt"/>
                <a:ea typeface="微软雅黑 Light" panose="020B0502040204020203" pitchFamily="34" charset="-122"/>
              </a:rPr>
              <a:t>, c</a:t>
            </a:r>
            <a:r>
              <a:rPr lang="en-US" altLang="zh-CN" sz="2400" baseline="-25000" dirty="0">
                <a:latin typeface="+mn-lt"/>
                <a:ea typeface="微软雅黑 Light" panose="020B0502040204020203" pitchFamily="34" charset="-122"/>
              </a:rPr>
              <a:t>35</a:t>
            </a:r>
            <a:r>
              <a:rPr lang="en-US" altLang="zh-CN" sz="2400" baseline="0" dirty="0">
                <a:latin typeface="+mn-lt"/>
                <a:ea typeface="微软雅黑 Light" panose="020B0502040204020203" pitchFamily="34" charset="-122"/>
              </a:rPr>
              <a:t>, c</a:t>
            </a:r>
            <a:r>
              <a:rPr lang="en-US" altLang="zh-CN" sz="2400" baseline="-25000" dirty="0">
                <a:latin typeface="+mn-lt"/>
                <a:ea typeface="微软雅黑 Light" panose="020B0502040204020203" pitchFamily="34" charset="-122"/>
              </a:rPr>
              <a:t>54</a:t>
            </a:r>
            <a:r>
              <a:rPr lang="en-US" altLang="zh-CN" sz="2400" baseline="0" dirty="0">
                <a:latin typeface="+mn-lt"/>
                <a:ea typeface="微软雅黑 Light" panose="020B0502040204020203" pitchFamily="34" charset="-122"/>
              </a:rPr>
              <a:t>, c</a:t>
            </a:r>
            <a:r>
              <a:rPr lang="en-US" altLang="zh-CN" sz="2400" baseline="-25000" dirty="0">
                <a:latin typeface="+mn-lt"/>
                <a:ea typeface="微软雅黑 Light" panose="020B0502040204020203" pitchFamily="34" charset="-122"/>
              </a:rPr>
              <a:t>42</a:t>
            </a:r>
            <a:r>
              <a:rPr lang="en-US" altLang="zh-CN" sz="2400" baseline="0" dirty="0">
                <a:latin typeface="+mn-lt"/>
                <a:ea typeface="微软雅黑 Light" panose="020B0502040204020203" pitchFamily="34" charset="-122"/>
              </a:rPr>
              <a:t>, c</a:t>
            </a:r>
            <a:r>
              <a:rPr lang="en-US" altLang="zh-CN" sz="2400" baseline="-25000" dirty="0">
                <a:latin typeface="+mn-lt"/>
                <a:ea typeface="微软雅黑 Light" panose="020B0502040204020203" pitchFamily="34" charset="-122"/>
              </a:rPr>
              <a:t>21</a:t>
            </a:r>
          </a:p>
        </p:txBody>
      </p:sp>
      <p:sp>
        <p:nvSpPr>
          <p:cNvPr id="36" name="Freeform 64">
            <a:extLst>
              <a:ext uri="{FF2B5EF4-FFF2-40B4-BE49-F238E27FC236}">
                <a16:creationId xmlns:a16="http://schemas.microsoft.com/office/drawing/2014/main" id="{07528648-89F8-4AD0-93F7-F16FDA361FA8}"/>
              </a:ext>
            </a:extLst>
          </p:cNvPr>
          <p:cNvSpPr>
            <a:spLocks/>
          </p:cNvSpPr>
          <p:nvPr/>
        </p:nvSpPr>
        <p:spPr bwMode="auto">
          <a:xfrm>
            <a:off x="6516547" y="248722"/>
            <a:ext cx="387752"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37" name="Freeform 65">
            <a:extLst>
              <a:ext uri="{FF2B5EF4-FFF2-40B4-BE49-F238E27FC236}">
                <a16:creationId xmlns:a16="http://schemas.microsoft.com/office/drawing/2014/main" id="{83DB32BE-D37F-48D7-A938-0CAAB3B615D6}"/>
              </a:ext>
            </a:extLst>
          </p:cNvPr>
          <p:cNvSpPr>
            <a:spLocks/>
          </p:cNvSpPr>
          <p:nvPr/>
        </p:nvSpPr>
        <p:spPr bwMode="auto">
          <a:xfrm>
            <a:off x="7891783" y="1388547"/>
            <a:ext cx="498471"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38" name="Freeform 66">
            <a:extLst>
              <a:ext uri="{FF2B5EF4-FFF2-40B4-BE49-F238E27FC236}">
                <a16:creationId xmlns:a16="http://schemas.microsoft.com/office/drawing/2014/main" id="{7258CB2E-3A79-45F9-8013-43F85DD7CFAE}"/>
              </a:ext>
            </a:extLst>
          </p:cNvPr>
          <p:cNvSpPr>
            <a:spLocks/>
          </p:cNvSpPr>
          <p:nvPr/>
        </p:nvSpPr>
        <p:spPr bwMode="auto">
          <a:xfrm>
            <a:off x="7053759" y="2396609"/>
            <a:ext cx="500525"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39" name="Freeform 67">
            <a:extLst>
              <a:ext uri="{FF2B5EF4-FFF2-40B4-BE49-F238E27FC236}">
                <a16:creationId xmlns:a16="http://schemas.microsoft.com/office/drawing/2014/main" id="{CB092655-15F6-4947-BDDB-A831885DFE78}"/>
              </a:ext>
            </a:extLst>
          </p:cNvPr>
          <p:cNvSpPr>
            <a:spLocks/>
          </p:cNvSpPr>
          <p:nvPr/>
        </p:nvSpPr>
        <p:spPr bwMode="auto">
          <a:xfrm>
            <a:off x="5795963" y="1893372"/>
            <a:ext cx="465941"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40" name="Freeform 68">
            <a:extLst>
              <a:ext uri="{FF2B5EF4-FFF2-40B4-BE49-F238E27FC236}">
                <a16:creationId xmlns:a16="http://schemas.microsoft.com/office/drawing/2014/main" id="{7CADAA08-3C7D-444F-BF58-BCAF95B8F1BA}"/>
              </a:ext>
            </a:extLst>
          </p:cNvPr>
          <p:cNvSpPr>
            <a:spLocks/>
          </p:cNvSpPr>
          <p:nvPr/>
        </p:nvSpPr>
        <p:spPr bwMode="auto">
          <a:xfrm>
            <a:off x="5292725" y="812284"/>
            <a:ext cx="402019"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41" name="TextBox 1">
            <a:extLst>
              <a:ext uri="{FF2B5EF4-FFF2-40B4-BE49-F238E27FC236}">
                <a16:creationId xmlns:a16="http://schemas.microsoft.com/office/drawing/2014/main" id="{D68DE045-1D3C-4A44-A59B-62D61A25BC07}"/>
              </a:ext>
            </a:extLst>
          </p:cNvPr>
          <p:cNvSpPr txBox="1">
            <a:spLocks noChangeArrowheads="1"/>
          </p:cNvSpPr>
          <p:nvPr/>
        </p:nvSpPr>
        <p:spPr bwMode="auto">
          <a:xfrm>
            <a:off x="3028066" y="3380205"/>
            <a:ext cx="25138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800" dirty="0">
                <a:solidFill>
                  <a:srgbClr val="FF0000"/>
                </a:solidFill>
                <a:latin typeface="+mn-lt"/>
                <a:ea typeface="微软雅黑 Light" panose="020B0502040204020203" pitchFamily="34" charset="-122"/>
              </a:rPr>
              <a:t>&lt;1,</a:t>
            </a:r>
            <a:r>
              <a:rPr lang="zh-CN" altLang="en-US" sz="2800" dirty="0">
                <a:solidFill>
                  <a:srgbClr val="FF0000"/>
                </a:solidFill>
                <a:latin typeface="+mn-lt"/>
                <a:ea typeface="微软雅黑 Light" panose="020B0502040204020203" pitchFamily="34" charset="-122"/>
              </a:rPr>
              <a:t> </a:t>
            </a:r>
            <a:r>
              <a:rPr lang="en-US" altLang="zh-CN" sz="2800" dirty="0">
                <a:solidFill>
                  <a:srgbClr val="FF0000"/>
                </a:solidFill>
                <a:latin typeface="+mn-lt"/>
                <a:ea typeface="微软雅黑 Light" panose="020B0502040204020203" pitchFamily="34" charset="-122"/>
              </a:rPr>
              <a:t>3,</a:t>
            </a:r>
            <a:r>
              <a:rPr lang="zh-CN" altLang="en-US" sz="2800" dirty="0">
                <a:solidFill>
                  <a:srgbClr val="FF0000"/>
                </a:solidFill>
                <a:latin typeface="+mn-lt"/>
                <a:ea typeface="微软雅黑 Light" panose="020B0502040204020203" pitchFamily="34" charset="-122"/>
              </a:rPr>
              <a:t> </a:t>
            </a:r>
            <a:r>
              <a:rPr lang="en-US" altLang="zh-CN" sz="2800" dirty="0">
                <a:solidFill>
                  <a:srgbClr val="FF0000"/>
                </a:solidFill>
                <a:latin typeface="+mn-lt"/>
                <a:ea typeface="微软雅黑 Light" panose="020B0502040204020203" pitchFamily="34" charset="-122"/>
              </a:rPr>
              <a:t>5,</a:t>
            </a:r>
            <a:r>
              <a:rPr lang="zh-CN" altLang="en-US" sz="2800" dirty="0">
                <a:solidFill>
                  <a:srgbClr val="FF0000"/>
                </a:solidFill>
                <a:latin typeface="+mn-lt"/>
                <a:ea typeface="微软雅黑 Light" panose="020B0502040204020203" pitchFamily="34" charset="-122"/>
              </a:rPr>
              <a:t> </a:t>
            </a:r>
            <a:r>
              <a:rPr lang="en-US" altLang="zh-CN" sz="2800" dirty="0">
                <a:solidFill>
                  <a:srgbClr val="FF0000"/>
                </a:solidFill>
                <a:latin typeface="+mn-lt"/>
                <a:ea typeface="微软雅黑 Light" panose="020B0502040204020203" pitchFamily="34" charset="-122"/>
              </a:rPr>
              <a:t>4,</a:t>
            </a:r>
            <a:r>
              <a:rPr lang="zh-CN" altLang="en-US" sz="2800" dirty="0">
                <a:solidFill>
                  <a:srgbClr val="FF0000"/>
                </a:solidFill>
                <a:latin typeface="+mn-lt"/>
                <a:ea typeface="微软雅黑 Light" panose="020B0502040204020203" pitchFamily="34" charset="-122"/>
              </a:rPr>
              <a:t> </a:t>
            </a:r>
            <a:r>
              <a:rPr lang="en-US" altLang="zh-CN" sz="2800" dirty="0">
                <a:solidFill>
                  <a:srgbClr val="FF0000"/>
                </a:solidFill>
                <a:latin typeface="+mn-lt"/>
                <a:ea typeface="微软雅黑 Light" panose="020B0502040204020203" pitchFamily="34" charset="-122"/>
              </a:rPr>
              <a:t>2,</a:t>
            </a:r>
            <a:r>
              <a:rPr lang="zh-CN" altLang="en-US" sz="2800" dirty="0">
                <a:solidFill>
                  <a:srgbClr val="FF0000"/>
                </a:solidFill>
                <a:latin typeface="+mn-lt"/>
                <a:ea typeface="微软雅黑 Light" panose="020B0502040204020203" pitchFamily="34" charset="-122"/>
              </a:rPr>
              <a:t> </a:t>
            </a:r>
            <a:r>
              <a:rPr lang="en-US" altLang="zh-CN" sz="2800" dirty="0">
                <a:solidFill>
                  <a:srgbClr val="FF0000"/>
                </a:solidFill>
                <a:latin typeface="+mn-lt"/>
                <a:ea typeface="微软雅黑 Light" panose="020B0502040204020203" pitchFamily="34" charset="-122"/>
              </a:rPr>
              <a:t>1&gt;</a:t>
            </a:r>
            <a:endParaRPr lang="zh-CN" altLang="en-US" sz="2800" dirty="0">
              <a:solidFill>
                <a:srgbClr val="FF0000"/>
              </a:solidFill>
              <a:latin typeface="+mn-lt"/>
              <a:ea typeface="微软雅黑 Light" panose="020B0502040204020203" pitchFamily="34" charset="-122"/>
            </a:endParaRPr>
          </a:p>
        </p:txBody>
      </p:sp>
      <p:sp>
        <p:nvSpPr>
          <p:cNvPr id="42" name="Rectangle 3">
            <a:extLst>
              <a:ext uri="{FF2B5EF4-FFF2-40B4-BE49-F238E27FC236}">
                <a16:creationId xmlns:a16="http://schemas.microsoft.com/office/drawing/2014/main" id="{53A09804-219A-404E-A0FD-6DE16B788B5B}"/>
              </a:ext>
            </a:extLst>
          </p:cNvPr>
          <p:cNvSpPr txBox="1">
            <a:spLocks noChangeArrowheads="1"/>
          </p:cNvSpPr>
          <p:nvPr/>
        </p:nvSpPr>
        <p:spPr bwMode="auto">
          <a:xfrm>
            <a:off x="6838470" y="5778500"/>
            <a:ext cx="2303463" cy="1079500"/>
          </a:xfrm>
          <a:prstGeom prst="rect">
            <a:avLst/>
          </a:prstGeom>
          <a:solidFill>
            <a:srgbClr val="FFFF00"/>
          </a:solidFill>
          <a:ln>
            <a:solidFill>
              <a:schemeClr val="tx2"/>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buFontTx/>
              <a:buNone/>
              <a:defRPr/>
            </a:pPr>
            <a:r>
              <a:rPr lang="zh-CN" altLang="en-US" sz="2000" kern="0" baseline="0" dirty="0">
                <a:ea typeface="微软雅黑 Light" panose="020B0502040204020203" pitchFamily="34" charset="-122"/>
              </a:rPr>
              <a:t>关键：</a:t>
            </a:r>
          </a:p>
          <a:p>
            <a:pPr marL="0" indent="0" eaLnBrk="1" hangingPunct="1">
              <a:buFontTx/>
              <a:buNone/>
              <a:defRPr/>
            </a:pPr>
            <a:r>
              <a:rPr lang="zh-CN" altLang="en-US" sz="2000" kern="0" baseline="0" dirty="0">
                <a:ea typeface="微软雅黑 Light" panose="020B0502040204020203" pitchFamily="34" charset="-122"/>
              </a:rPr>
              <a:t>如何估计</a:t>
            </a:r>
            <a:r>
              <a:rPr lang="en-US" altLang="zh-CN" sz="2000" kern="0" baseline="0" dirty="0">
                <a:ea typeface="微软雅黑 Light" panose="020B0502040204020203" pitchFamily="34" charset="-122"/>
              </a:rPr>
              <a:t>TSP</a:t>
            </a:r>
            <a:r>
              <a:rPr lang="zh-CN" altLang="en-US" sz="2000" kern="0" baseline="0" dirty="0">
                <a:ea typeface="微软雅黑 Light" panose="020B0502040204020203" pitchFamily="34" charset="-122"/>
              </a:rPr>
              <a:t>最优解的上下界</a:t>
            </a:r>
          </a:p>
        </p:txBody>
      </p:sp>
      <p:grpSp>
        <p:nvGrpSpPr>
          <p:cNvPr id="44" name="Group 31">
            <a:extLst>
              <a:ext uri="{FF2B5EF4-FFF2-40B4-BE49-F238E27FC236}">
                <a16:creationId xmlns:a16="http://schemas.microsoft.com/office/drawing/2014/main" id="{1888DEA0-5101-4168-9176-EC71F791651A}"/>
              </a:ext>
            </a:extLst>
          </p:cNvPr>
          <p:cNvGrpSpPr>
            <a:grpSpLocks/>
          </p:cNvGrpSpPr>
          <p:nvPr/>
        </p:nvGrpSpPr>
        <p:grpSpPr bwMode="auto">
          <a:xfrm>
            <a:off x="75249" y="127975"/>
            <a:ext cx="3876675" cy="3727450"/>
            <a:chOff x="0" y="0"/>
            <a:chExt cx="2442" cy="2348"/>
          </a:xfrm>
        </p:grpSpPr>
        <p:sp>
          <p:nvSpPr>
            <p:cNvPr id="45" name="Oval 6">
              <a:extLst>
                <a:ext uri="{FF2B5EF4-FFF2-40B4-BE49-F238E27FC236}">
                  <a16:creationId xmlns:a16="http://schemas.microsoft.com/office/drawing/2014/main" id="{ED172621-2D6F-479A-82DA-E362504240BE}"/>
                </a:ext>
              </a:extLst>
            </p:cNvPr>
            <p:cNvSpPr>
              <a:spLocks noChangeArrowheads="1"/>
            </p:cNvSpPr>
            <p:nvPr/>
          </p:nvSpPr>
          <p:spPr bwMode="auto">
            <a:xfrm>
              <a:off x="504" y="114"/>
              <a:ext cx="335"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1</a:t>
              </a:r>
            </a:p>
          </p:txBody>
        </p:sp>
        <p:sp>
          <p:nvSpPr>
            <p:cNvPr id="46" name="Oval 7">
              <a:extLst>
                <a:ext uri="{FF2B5EF4-FFF2-40B4-BE49-F238E27FC236}">
                  <a16:creationId xmlns:a16="http://schemas.microsoft.com/office/drawing/2014/main" id="{E40F3643-759E-4B31-AE84-C735166921D8}"/>
                </a:ext>
              </a:extLst>
            </p:cNvPr>
            <p:cNvSpPr>
              <a:spLocks noChangeArrowheads="1"/>
            </p:cNvSpPr>
            <p:nvPr/>
          </p:nvSpPr>
          <p:spPr bwMode="auto">
            <a:xfrm>
              <a:off x="504" y="131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3</a:t>
              </a:r>
            </a:p>
          </p:txBody>
        </p:sp>
        <p:sp>
          <p:nvSpPr>
            <p:cNvPr id="47" name="Oval 8">
              <a:extLst>
                <a:ext uri="{FF2B5EF4-FFF2-40B4-BE49-F238E27FC236}">
                  <a16:creationId xmlns:a16="http://schemas.microsoft.com/office/drawing/2014/main" id="{4E521127-9067-4FD0-BDE0-0337CC709CC2}"/>
                </a:ext>
              </a:extLst>
            </p:cNvPr>
            <p:cNvSpPr>
              <a:spLocks noChangeArrowheads="1"/>
            </p:cNvSpPr>
            <p:nvPr/>
          </p:nvSpPr>
          <p:spPr bwMode="auto">
            <a:xfrm>
              <a:off x="1823" y="114"/>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2</a:t>
              </a:r>
            </a:p>
          </p:txBody>
        </p:sp>
        <p:sp>
          <p:nvSpPr>
            <p:cNvPr id="48" name="Oval 9">
              <a:extLst>
                <a:ext uri="{FF2B5EF4-FFF2-40B4-BE49-F238E27FC236}">
                  <a16:creationId xmlns:a16="http://schemas.microsoft.com/office/drawing/2014/main" id="{E66AAC3A-86FD-4B81-8CE9-64AE29E79168}"/>
                </a:ext>
              </a:extLst>
            </p:cNvPr>
            <p:cNvSpPr>
              <a:spLocks noChangeArrowheads="1"/>
            </p:cNvSpPr>
            <p:nvPr/>
          </p:nvSpPr>
          <p:spPr bwMode="auto">
            <a:xfrm>
              <a:off x="1823" y="131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4</a:t>
              </a:r>
            </a:p>
          </p:txBody>
        </p:sp>
        <p:sp>
          <p:nvSpPr>
            <p:cNvPr id="49" name="Line 10">
              <a:extLst>
                <a:ext uri="{FF2B5EF4-FFF2-40B4-BE49-F238E27FC236}">
                  <a16:creationId xmlns:a16="http://schemas.microsoft.com/office/drawing/2014/main" id="{70E3447E-4B06-4EFF-9807-892628886A80}"/>
                </a:ext>
              </a:extLst>
            </p:cNvPr>
            <p:cNvSpPr>
              <a:spLocks noChangeShapeType="1"/>
            </p:cNvSpPr>
            <p:nvPr/>
          </p:nvSpPr>
          <p:spPr bwMode="auto">
            <a:xfrm>
              <a:off x="839" y="226"/>
              <a:ext cx="984" cy="21"/>
            </a:xfrm>
            <a:prstGeom prst="line">
              <a:avLst/>
            </a:prstGeom>
            <a:noFill/>
            <a:ln w="38100">
              <a:solidFill>
                <a:srgbClr val="FF3300"/>
              </a:solidFill>
              <a:round/>
              <a:headEnd type="triangle" w="med" len="med"/>
              <a:tailEnd type="non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0" name="Line 11">
              <a:extLst>
                <a:ext uri="{FF2B5EF4-FFF2-40B4-BE49-F238E27FC236}">
                  <a16:creationId xmlns:a16="http://schemas.microsoft.com/office/drawing/2014/main" id="{F834D364-6D3C-4AB4-9A56-A5C9D780443A}"/>
                </a:ext>
              </a:extLst>
            </p:cNvPr>
            <p:cNvSpPr>
              <a:spLocks noChangeShapeType="1"/>
            </p:cNvSpPr>
            <p:nvPr/>
          </p:nvSpPr>
          <p:spPr bwMode="auto">
            <a:xfrm>
              <a:off x="658" y="408"/>
              <a:ext cx="18" cy="880"/>
            </a:xfrm>
            <a:prstGeom prst="line">
              <a:avLst/>
            </a:prstGeom>
            <a:noFill/>
            <a:ln w="38100">
              <a:solidFill>
                <a:srgbClr val="FF3300"/>
              </a:solidFill>
              <a:round/>
              <a:headEnd type="non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1" name="Line 12">
              <a:extLst>
                <a:ext uri="{FF2B5EF4-FFF2-40B4-BE49-F238E27FC236}">
                  <a16:creationId xmlns:a16="http://schemas.microsoft.com/office/drawing/2014/main" id="{95C1F886-4762-4BEE-BAA7-B3FF5E83869D}"/>
                </a:ext>
              </a:extLst>
            </p:cNvPr>
            <p:cNvSpPr>
              <a:spLocks noChangeShapeType="1"/>
            </p:cNvSpPr>
            <p:nvPr/>
          </p:nvSpPr>
          <p:spPr bwMode="auto">
            <a:xfrm>
              <a:off x="848" y="1496"/>
              <a:ext cx="975"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2" name="Line 13">
              <a:extLst>
                <a:ext uri="{FF2B5EF4-FFF2-40B4-BE49-F238E27FC236}">
                  <a16:creationId xmlns:a16="http://schemas.microsoft.com/office/drawing/2014/main" id="{52BE8DE8-121B-4AA9-9D20-6F03D95EA1B9}"/>
                </a:ext>
              </a:extLst>
            </p:cNvPr>
            <p:cNvSpPr>
              <a:spLocks noChangeShapeType="1"/>
            </p:cNvSpPr>
            <p:nvPr/>
          </p:nvSpPr>
          <p:spPr bwMode="auto">
            <a:xfrm>
              <a:off x="1995" y="455"/>
              <a:ext cx="0" cy="833"/>
            </a:xfrm>
            <a:prstGeom prst="line">
              <a:avLst/>
            </a:prstGeom>
            <a:noFill/>
            <a:ln w="38100">
              <a:solidFill>
                <a:srgbClr val="FF3300"/>
              </a:solidFill>
              <a:round/>
              <a:headEnd type="triangle" w="med" len="med"/>
              <a:tailEnd type="non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3" name="Line 14">
              <a:extLst>
                <a:ext uri="{FF2B5EF4-FFF2-40B4-BE49-F238E27FC236}">
                  <a16:creationId xmlns:a16="http://schemas.microsoft.com/office/drawing/2014/main" id="{112FD6B8-5F9E-4F8B-A39F-48799B225E27}"/>
                </a:ext>
              </a:extLst>
            </p:cNvPr>
            <p:cNvSpPr>
              <a:spLocks noChangeShapeType="1"/>
            </p:cNvSpPr>
            <p:nvPr/>
          </p:nvSpPr>
          <p:spPr bwMode="auto">
            <a:xfrm flipV="1">
              <a:off x="848" y="403"/>
              <a:ext cx="1033" cy="93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4" name="Line 15">
              <a:extLst>
                <a:ext uri="{FF2B5EF4-FFF2-40B4-BE49-F238E27FC236}">
                  <a16:creationId xmlns:a16="http://schemas.microsoft.com/office/drawing/2014/main" id="{F3E7327C-DC94-47A5-8F11-F29B72840ADD}"/>
                </a:ext>
              </a:extLst>
            </p:cNvPr>
            <p:cNvSpPr>
              <a:spLocks noChangeShapeType="1"/>
            </p:cNvSpPr>
            <p:nvPr/>
          </p:nvSpPr>
          <p:spPr bwMode="auto">
            <a:xfrm>
              <a:off x="794" y="362"/>
              <a:ext cx="1087" cy="97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5" name="Text Box 16">
              <a:extLst>
                <a:ext uri="{FF2B5EF4-FFF2-40B4-BE49-F238E27FC236}">
                  <a16:creationId xmlns:a16="http://schemas.microsoft.com/office/drawing/2014/main" id="{52F7FDC2-147C-4D16-AFFA-CCA68BDA1A0C}"/>
                </a:ext>
              </a:extLst>
            </p:cNvPr>
            <p:cNvSpPr txBox="1">
              <a:spLocks noChangeArrowheads="1"/>
            </p:cNvSpPr>
            <p:nvPr/>
          </p:nvSpPr>
          <p:spPr bwMode="auto">
            <a:xfrm>
              <a:off x="1234" y="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56" name="Text Box 17">
              <a:extLst>
                <a:ext uri="{FF2B5EF4-FFF2-40B4-BE49-F238E27FC236}">
                  <a16:creationId xmlns:a16="http://schemas.microsoft.com/office/drawing/2014/main" id="{9C933D99-4D49-4C00-81DE-7CA2B5D3C6C8}"/>
                </a:ext>
              </a:extLst>
            </p:cNvPr>
            <p:cNvSpPr txBox="1">
              <a:spLocks noChangeArrowheads="1"/>
            </p:cNvSpPr>
            <p:nvPr/>
          </p:nvSpPr>
          <p:spPr bwMode="auto">
            <a:xfrm>
              <a:off x="658" y="72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57" name="Text Box 18">
              <a:extLst>
                <a:ext uri="{FF2B5EF4-FFF2-40B4-BE49-F238E27FC236}">
                  <a16:creationId xmlns:a16="http://schemas.microsoft.com/office/drawing/2014/main" id="{6DAAD70D-3BCF-4726-8141-5AF80B6B759D}"/>
                </a:ext>
              </a:extLst>
            </p:cNvPr>
            <p:cNvSpPr txBox="1">
              <a:spLocks noChangeArrowheads="1"/>
            </p:cNvSpPr>
            <p:nvPr/>
          </p:nvSpPr>
          <p:spPr bwMode="auto">
            <a:xfrm>
              <a:off x="1837" y="68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58" name="Text Box 19">
              <a:extLst>
                <a:ext uri="{FF2B5EF4-FFF2-40B4-BE49-F238E27FC236}">
                  <a16:creationId xmlns:a16="http://schemas.microsoft.com/office/drawing/2014/main" id="{EAC13690-D6E4-4BDB-A443-5188C88334A8}"/>
                </a:ext>
              </a:extLst>
            </p:cNvPr>
            <p:cNvSpPr txBox="1">
              <a:spLocks noChangeArrowheads="1"/>
            </p:cNvSpPr>
            <p:nvPr/>
          </p:nvSpPr>
          <p:spPr bwMode="auto">
            <a:xfrm>
              <a:off x="1293" y="127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59" name="Text Box 20">
              <a:extLst>
                <a:ext uri="{FF2B5EF4-FFF2-40B4-BE49-F238E27FC236}">
                  <a16:creationId xmlns:a16="http://schemas.microsoft.com/office/drawing/2014/main" id="{5EA6D0A4-996A-4290-8118-B7CD49C02C73}"/>
                </a:ext>
              </a:extLst>
            </p:cNvPr>
            <p:cNvSpPr txBox="1">
              <a:spLocks noChangeArrowheads="1"/>
            </p:cNvSpPr>
            <p:nvPr/>
          </p:nvSpPr>
          <p:spPr bwMode="auto">
            <a:xfrm>
              <a:off x="975" y="4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60" name="Text Box 21">
              <a:extLst>
                <a:ext uri="{FF2B5EF4-FFF2-40B4-BE49-F238E27FC236}">
                  <a16:creationId xmlns:a16="http://schemas.microsoft.com/office/drawing/2014/main" id="{8772F670-4E94-498B-9FEE-274561933C9C}"/>
                </a:ext>
              </a:extLst>
            </p:cNvPr>
            <p:cNvSpPr txBox="1">
              <a:spLocks noChangeArrowheads="1"/>
            </p:cNvSpPr>
            <p:nvPr/>
          </p:nvSpPr>
          <p:spPr bwMode="auto">
            <a:xfrm>
              <a:off x="1474" y="40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61" name="Oval 22">
              <a:extLst>
                <a:ext uri="{FF2B5EF4-FFF2-40B4-BE49-F238E27FC236}">
                  <a16:creationId xmlns:a16="http://schemas.microsoft.com/office/drawing/2014/main" id="{4A7E11DA-37EA-42AB-AB91-9D15F9060E69}"/>
                </a:ext>
              </a:extLst>
            </p:cNvPr>
            <p:cNvSpPr>
              <a:spLocks noChangeArrowheads="1"/>
            </p:cNvSpPr>
            <p:nvPr/>
          </p:nvSpPr>
          <p:spPr bwMode="auto">
            <a:xfrm>
              <a:off x="1202" y="2041"/>
              <a:ext cx="377"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5</a:t>
              </a:r>
            </a:p>
          </p:txBody>
        </p:sp>
        <p:sp>
          <p:nvSpPr>
            <p:cNvPr id="62" name="Line 23">
              <a:extLst>
                <a:ext uri="{FF2B5EF4-FFF2-40B4-BE49-F238E27FC236}">
                  <a16:creationId xmlns:a16="http://schemas.microsoft.com/office/drawing/2014/main" id="{2AD23992-E350-4F89-A66C-6017CA267D68}"/>
                </a:ext>
              </a:extLst>
            </p:cNvPr>
            <p:cNvSpPr>
              <a:spLocks noChangeShapeType="1"/>
            </p:cNvSpPr>
            <p:nvPr/>
          </p:nvSpPr>
          <p:spPr bwMode="auto">
            <a:xfrm>
              <a:off x="748" y="1632"/>
              <a:ext cx="499" cy="454"/>
            </a:xfrm>
            <a:prstGeom prst="line">
              <a:avLst/>
            </a:prstGeom>
            <a:noFill/>
            <a:ln w="38100">
              <a:solidFill>
                <a:srgbClr val="FF3300"/>
              </a:solidFill>
              <a:round/>
              <a:headEnd type="none" w="med" len="me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3" name="Line 24">
              <a:extLst>
                <a:ext uri="{FF2B5EF4-FFF2-40B4-BE49-F238E27FC236}">
                  <a16:creationId xmlns:a16="http://schemas.microsoft.com/office/drawing/2014/main" id="{6EDC5873-D841-462F-AA3B-52FB13141461}"/>
                </a:ext>
              </a:extLst>
            </p:cNvPr>
            <p:cNvSpPr>
              <a:spLocks noChangeShapeType="1"/>
            </p:cNvSpPr>
            <p:nvPr/>
          </p:nvSpPr>
          <p:spPr bwMode="auto">
            <a:xfrm flipH="1">
              <a:off x="1519" y="1632"/>
              <a:ext cx="454" cy="454"/>
            </a:xfrm>
            <a:prstGeom prst="line">
              <a:avLst/>
            </a:prstGeom>
            <a:noFill/>
            <a:ln w="38100">
              <a:solidFill>
                <a:srgbClr val="FF3300"/>
              </a:solidFill>
              <a:round/>
              <a:headEnd type="triangle" w="med" len="med"/>
              <a:tailEnd type="non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 name="Text Box 25">
              <a:extLst>
                <a:ext uri="{FF2B5EF4-FFF2-40B4-BE49-F238E27FC236}">
                  <a16:creationId xmlns:a16="http://schemas.microsoft.com/office/drawing/2014/main" id="{F6681313-58A5-49E4-B2AC-19A8DB8C1AAC}"/>
                </a:ext>
              </a:extLst>
            </p:cNvPr>
            <p:cNvSpPr txBox="1">
              <a:spLocks noChangeArrowheads="1"/>
            </p:cNvSpPr>
            <p:nvPr/>
          </p:nvSpPr>
          <p:spPr bwMode="auto">
            <a:xfrm>
              <a:off x="1008" y="173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65" name="Text Box 26">
              <a:extLst>
                <a:ext uri="{FF2B5EF4-FFF2-40B4-BE49-F238E27FC236}">
                  <a16:creationId xmlns:a16="http://schemas.microsoft.com/office/drawing/2014/main" id="{1ECF8C45-4B99-4BB9-BC1E-79ABD3D103BB}"/>
                </a:ext>
              </a:extLst>
            </p:cNvPr>
            <p:cNvSpPr txBox="1">
              <a:spLocks noChangeArrowheads="1"/>
            </p:cNvSpPr>
            <p:nvPr/>
          </p:nvSpPr>
          <p:spPr bwMode="auto">
            <a:xfrm>
              <a:off x="1565" y="172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66" name="Freeform 27">
              <a:extLst>
                <a:ext uri="{FF2B5EF4-FFF2-40B4-BE49-F238E27FC236}">
                  <a16:creationId xmlns:a16="http://schemas.microsoft.com/office/drawing/2014/main" id="{BD78304F-BEF1-4E84-B568-15E2107017C2}"/>
                </a:ext>
              </a:extLst>
            </p:cNvPr>
            <p:cNvSpPr>
              <a:spLocks/>
            </p:cNvSpPr>
            <p:nvPr/>
          </p:nvSpPr>
          <p:spPr bwMode="auto">
            <a:xfrm>
              <a:off x="0" y="362"/>
              <a:ext cx="1202" cy="1905"/>
            </a:xfrm>
            <a:custGeom>
              <a:avLst/>
              <a:gdLst>
                <a:gd name="T0" fmla="*/ 522 w 1202"/>
                <a:gd name="T1" fmla="*/ 0 h 1905"/>
                <a:gd name="T2" fmla="*/ 113 w 1202"/>
                <a:gd name="T3" fmla="*/ 1225 h 1905"/>
                <a:gd name="T4" fmla="*/ 1202 w 1202"/>
                <a:gd name="T5" fmla="*/ 1905 h 1905"/>
                <a:gd name="T6" fmla="*/ 0 60000 65536"/>
                <a:gd name="T7" fmla="*/ 0 60000 65536"/>
                <a:gd name="T8" fmla="*/ 0 60000 65536"/>
                <a:gd name="T9" fmla="*/ 0 w 1202"/>
                <a:gd name="T10" fmla="*/ 0 h 1905"/>
                <a:gd name="T11" fmla="*/ 1202 w 1202"/>
                <a:gd name="T12" fmla="*/ 1905 h 1905"/>
              </a:gdLst>
              <a:ahLst/>
              <a:cxnLst>
                <a:cxn ang="T6">
                  <a:pos x="T0" y="T1"/>
                </a:cxn>
                <a:cxn ang="T7">
                  <a:pos x="T2" y="T3"/>
                </a:cxn>
                <a:cxn ang="T8">
                  <a:pos x="T4" y="T5"/>
                </a:cxn>
              </a:cxnLst>
              <a:rect l="T9" t="T10" r="T11" b="T12"/>
              <a:pathLst>
                <a:path w="1202" h="1905">
                  <a:moveTo>
                    <a:pt x="522" y="0"/>
                  </a:moveTo>
                  <a:cubicBezTo>
                    <a:pt x="261" y="454"/>
                    <a:pt x="0" y="908"/>
                    <a:pt x="113" y="1225"/>
                  </a:cubicBezTo>
                  <a:cubicBezTo>
                    <a:pt x="226" y="1542"/>
                    <a:pt x="1020" y="1792"/>
                    <a:pt x="1202" y="1905"/>
                  </a:cubicBezTo>
                </a:path>
              </a:pathLst>
            </a:custGeom>
            <a:noFill/>
            <a:ln w="635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7" name="Text Box 28">
              <a:extLst>
                <a:ext uri="{FF2B5EF4-FFF2-40B4-BE49-F238E27FC236}">
                  <a16:creationId xmlns:a16="http://schemas.microsoft.com/office/drawing/2014/main" id="{F9A87E11-413C-4935-BFF7-B55190F8B8E3}"/>
                </a:ext>
              </a:extLst>
            </p:cNvPr>
            <p:cNvSpPr txBox="1">
              <a:spLocks noChangeArrowheads="1"/>
            </p:cNvSpPr>
            <p:nvPr/>
          </p:nvSpPr>
          <p:spPr bwMode="auto">
            <a:xfrm>
              <a:off x="10" y="91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68" name="Freeform 29">
              <a:extLst>
                <a:ext uri="{FF2B5EF4-FFF2-40B4-BE49-F238E27FC236}">
                  <a16:creationId xmlns:a16="http://schemas.microsoft.com/office/drawing/2014/main" id="{4772835C-FC57-4EB0-94EC-CD407F06D07A}"/>
                </a:ext>
              </a:extLst>
            </p:cNvPr>
            <p:cNvSpPr>
              <a:spLocks/>
            </p:cNvSpPr>
            <p:nvPr/>
          </p:nvSpPr>
          <p:spPr bwMode="auto">
            <a:xfrm>
              <a:off x="1565" y="272"/>
              <a:ext cx="877" cy="1995"/>
            </a:xfrm>
            <a:custGeom>
              <a:avLst/>
              <a:gdLst>
                <a:gd name="T0" fmla="*/ 635 w 877"/>
                <a:gd name="T1" fmla="*/ 0 h 1995"/>
                <a:gd name="T2" fmla="*/ 771 w 877"/>
                <a:gd name="T3" fmla="*/ 1360 h 1995"/>
                <a:gd name="T4" fmla="*/ 0 w 877"/>
                <a:gd name="T5" fmla="*/ 1995 h 1995"/>
                <a:gd name="T6" fmla="*/ 0 60000 65536"/>
                <a:gd name="T7" fmla="*/ 0 60000 65536"/>
                <a:gd name="T8" fmla="*/ 0 60000 65536"/>
                <a:gd name="T9" fmla="*/ 0 w 877"/>
                <a:gd name="T10" fmla="*/ 0 h 1995"/>
                <a:gd name="T11" fmla="*/ 877 w 877"/>
                <a:gd name="T12" fmla="*/ 1995 h 1995"/>
              </a:gdLst>
              <a:ahLst/>
              <a:cxnLst>
                <a:cxn ang="T6">
                  <a:pos x="T0" y="T1"/>
                </a:cxn>
                <a:cxn ang="T7">
                  <a:pos x="T2" y="T3"/>
                </a:cxn>
                <a:cxn ang="T8">
                  <a:pos x="T4" y="T5"/>
                </a:cxn>
              </a:cxnLst>
              <a:rect l="T9" t="T10" r="T11" b="T12"/>
              <a:pathLst>
                <a:path w="877" h="1995">
                  <a:moveTo>
                    <a:pt x="635" y="0"/>
                  </a:moveTo>
                  <a:cubicBezTo>
                    <a:pt x="756" y="514"/>
                    <a:pt x="877" y="1028"/>
                    <a:pt x="771" y="1360"/>
                  </a:cubicBezTo>
                  <a:cubicBezTo>
                    <a:pt x="665" y="1692"/>
                    <a:pt x="128" y="1889"/>
                    <a:pt x="0" y="1995"/>
                  </a:cubicBezTo>
                </a:path>
              </a:pathLst>
            </a:custGeom>
            <a:noFill/>
            <a:ln w="635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9" name="Text Box 30">
              <a:extLst>
                <a:ext uri="{FF2B5EF4-FFF2-40B4-BE49-F238E27FC236}">
                  <a16:creationId xmlns:a16="http://schemas.microsoft.com/office/drawing/2014/main" id="{DEB37BD3-ED41-43D4-873C-8966767064CB}"/>
                </a:ext>
              </a:extLst>
            </p:cNvPr>
            <p:cNvSpPr txBox="1">
              <a:spLocks noChangeArrowheads="1"/>
            </p:cNvSpPr>
            <p:nvPr/>
          </p:nvSpPr>
          <p:spPr bwMode="auto">
            <a:xfrm>
              <a:off x="2154" y="72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cxnSp>
        <p:nvCxnSpPr>
          <p:cNvPr id="70" name="直接箭头连接符 2">
            <a:extLst>
              <a:ext uri="{FF2B5EF4-FFF2-40B4-BE49-F238E27FC236}">
                <a16:creationId xmlns:a16="http://schemas.microsoft.com/office/drawing/2014/main" id="{35AE8035-0CE4-4284-8AA3-E298DAF37B09}"/>
              </a:ext>
            </a:extLst>
          </p:cNvPr>
          <p:cNvCxnSpPr>
            <a:cxnSpLocks noChangeShapeType="1"/>
            <a:endCxn id="45" idx="1"/>
          </p:cNvCxnSpPr>
          <p:nvPr/>
        </p:nvCxnSpPr>
        <p:spPr bwMode="auto">
          <a:xfrm>
            <a:off x="722949" y="127975"/>
            <a:ext cx="230188" cy="252412"/>
          </a:xfrm>
          <a:prstGeom prst="straightConnector1">
            <a:avLst/>
          </a:prstGeom>
          <a:noFill/>
          <a:ln w="28575" algn="ctr">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3161893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2B45E22-A8F3-4C7D-8D82-6AE5180A2AB1}"/>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AB01537E-A720-4224-B469-220D2F3FA37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DA28B82-BB7B-45C2-A32B-5ABCB7AD528D}"/>
              </a:ext>
            </a:extLst>
          </p:cNvPr>
          <p:cNvSpPr>
            <a:spLocks noGrp="1"/>
          </p:cNvSpPr>
          <p:nvPr>
            <p:ph type="sldNum" sz="quarter" idx="12"/>
          </p:nvPr>
        </p:nvSpPr>
        <p:spPr/>
        <p:txBody>
          <a:bodyPr/>
          <a:lstStyle/>
          <a:p>
            <a:fld id="{EEA58A3B-43CE-4AA0-90B5-EB47AFAFEB34}" type="slidenum">
              <a:rPr lang="zh-CN" altLang="en-US" smtClean="0"/>
              <a:pPr/>
              <a:t>5</a:t>
            </a:fld>
            <a:endParaRPr lang="zh-CN" altLang="en-US" dirty="0"/>
          </a:p>
        </p:txBody>
      </p:sp>
      <p:sp>
        <p:nvSpPr>
          <p:cNvPr id="60" name="Text Box 4">
            <a:extLst>
              <a:ext uri="{FF2B5EF4-FFF2-40B4-BE49-F238E27FC236}">
                <a16:creationId xmlns:a16="http://schemas.microsoft.com/office/drawing/2014/main" id="{8E6F2BC1-5B35-4BC8-AF9A-6BC405BE7768}"/>
              </a:ext>
            </a:extLst>
          </p:cNvPr>
          <p:cNvSpPr txBox="1">
            <a:spLocks noChangeArrowheads="1"/>
          </p:cNvSpPr>
          <p:nvPr/>
        </p:nvSpPr>
        <p:spPr bwMode="auto">
          <a:xfrm>
            <a:off x="181376" y="184432"/>
            <a:ext cx="8569325" cy="50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0000"/>
              </a:lnSpc>
            </a:pPr>
            <a:r>
              <a:rPr lang="en-US" altLang="zh-CN" sz="2400" dirty="0">
                <a:latin typeface="+mn-lt"/>
                <a:ea typeface="微软雅黑 Light" panose="020B0502040204020203" pitchFamily="34" charset="-122"/>
              </a:rPr>
              <a:t>E.g. 4</a:t>
            </a:r>
            <a:r>
              <a:rPr lang="zh-CN" altLang="en-US" sz="2400" dirty="0">
                <a:latin typeface="+mn-lt"/>
                <a:ea typeface="微软雅黑 Light" panose="020B0502040204020203" pitchFamily="34" charset="-122"/>
              </a:rPr>
              <a:t>个城市的旅行商问题</a:t>
            </a:r>
          </a:p>
        </p:txBody>
      </p:sp>
      <p:sp>
        <p:nvSpPr>
          <p:cNvPr id="71" name="Oval 6">
            <a:extLst>
              <a:ext uri="{FF2B5EF4-FFF2-40B4-BE49-F238E27FC236}">
                <a16:creationId xmlns:a16="http://schemas.microsoft.com/office/drawing/2014/main" id="{D480A955-A43D-4D08-8362-B4414E0E9C03}"/>
              </a:ext>
            </a:extLst>
          </p:cNvPr>
          <p:cNvSpPr>
            <a:spLocks noChangeArrowheads="1"/>
          </p:cNvSpPr>
          <p:nvPr/>
        </p:nvSpPr>
        <p:spPr bwMode="auto">
          <a:xfrm>
            <a:off x="4089697" y="1163058"/>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B</a:t>
            </a:r>
          </a:p>
        </p:txBody>
      </p:sp>
      <p:sp>
        <p:nvSpPr>
          <p:cNvPr id="72" name="Oval 7">
            <a:extLst>
              <a:ext uri="{FF2B5EF4-FFF2-40B4-BE49-F238E27FC236}">
                <a16:creationId xmlns:a16="http://schemas.microsoft.com/office/drawing/2014/main" id="{FDEA7BC9-06C7-4F30-977D-4AD799E18CC9}"/>
              </a:ext>
            </a:extLst>
          </p:cNvPr>
          <p:cNvSpPr>
            <a:spLocks noChangeArrowheads="1"/>
          </p:cNvSpPr>
          <p:nvPr/>
        </p:nvSpPr>
        <p:spPr bwMode="auto">
          <a:xfrm>
            <a:off x="2124137" y="2171438"/>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C</a:t>
            </a:r>
          </a:p>
        </p:txBody>
      </p:sp>
      <p:sp>
        <p:nvSpPr>
          <p:cNvPr id="73" name="Oval 8">
            <a:extLst>
              <a:ext uri="{FF2B5EF4-FFF2-40B4-BE49-F238E27FC236}">
                <a16:creationId xmlns:a16="http://schemas.microsoft.com/office/drawing/2014/main" id="{58EE502D-CFBF-45ED-8D7B-3F855A809142}"/>
              </a:ext>
            </a:extLst>
          </p:cNvPr>
          <p:cNvSpPr>
            <a:spLocks noChangeArrowheads="1"/>
          </p:cNvSpPr>
          <p:nvPr/>
        </p:nvSpPr>
        <p:spPr bwMode="auto">
          <a:xfrm>
            <a:off x="1326813" y="3246671"/>
            <a:ext cx="508988"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F</a:t>
            </a:r>
          </a:p>
        </p:txBody>
      </p:sp>
      <p:sp>
        <p:nvSpPr>
          <p:cNvPr id="74" name="Oval 10">
            <a:extLst>
              <a:ext uri="{FF2B5EF4-FFF2-40B4-BE49-F238E27FC236}">
                <a16:creationId xmlns:a16="http://schemas.microsoft.com/office/drawing/2014/main" id="{E5623FB4-57FE-4ECA-9E2C-FE2C58A0B850}"/>
              </a:ext>
            </a:extLst>
          </p:cNvPr>
          <p:cNvSpPr>
            <a:spLocks noChangeArrowheads="1"/>
          </p:cNvSpPr>
          <p:nvPr/>
        </p:nvSpPr>
        <p:spPr bwMode="auto">
          <a:xfrm>
            <a:off x="6730749" y="2174223"/>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E</a:t>
            </a:r>
          </a:p>
        </p:txBody>
      </p:sp>
      <p:sp>
        <p:nvSpPr>
          <p:cNvPr id="75" name="Oval 13">
            <a:extLst>
              <a:ext uri="{FF2B5EF4-FFF2-40B4-BE49-F238E27FC236}">
                <a16:creationId xmlns:a16="http://schemas.microsoft.com/office/drawing/2014/main" id="{981C8AB2-4068-47DD-B59D-90DF57E5C6D4}"/>
              </a:ext>
            </a:extLst>
          </p:cNvPr>
          <p:cNvSpPr>
            <a:spLocks noChangeArrowheads="1"/>
          </p:cNvSpPr>
          <p:nvPr/>
        </p:nvSpPr>
        <p:spPr bwMode="auto">
          <a:xfrm>
            <a:off x="1328167" y="4448648"/>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L</a:t>
            </a:r>
          </a:p>
        </p:txBody>
      </p:sp>
      <p:sp>
        <p:nvSpPr>
          <p:cNvPr id="76" name="Line 21">
            <a:extLst>
              <a:ext uri="{FF2B5EF4-FFF2-40B4-BE49-F238E27FC236}">
                <a16:creationId xmlns:a16="http://schemas.microsoft.com/office/drawing/2014/main" id="{BD7616D5-615F-4159-9663-16D571F24076}"/>
              </a:ext>
            </a:extLst>
          </p:cNvPr>
          <p:cNvSpPr>
            <a:spLocks noChangeShapeType="1"/>
          </p:cNvSpPr>
          <p:nvPr/>
        </p:nvSpPr>
        <p:spPr bwMode="auto">
          <a:xfrm flipH="1">
            <a:off x="2600636" y="1528120"/>
            <a:ext cx="1500955" cy="74924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77" name="Line 22">
            <a:extLst>
              <a:ext uri="{FF2B5EF4-FFF2-40B4-BE49-F238E27FC236}">
                <a16:creationId xmlns:a16="http://schemas.microsoft.com/office/drawing/2014/main" id="{8C72982C-040D-4DC5-AF37-73FE03A19832}"/>
              </a:ext>
            </a:extLst>
          </p:cNvPr>
          <p:cNvSpPr>
            <a:spLocks noChangeShapeType="1"/>
          </p:cNvSpPr>
          <p:nvPr/>
        </p:nvSpPr>
        <p:spPr bwMode="auto">
          <a:xfrm>
            <a:off x="4581087" y="1525183"/>
            <a:ext cx="2211932" cy="75907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ea typeface="微软雅黑 Light" panose="020B0502040204020203" pitchFamily="34" charset="-122"/>
            </a:endParaRPr>
          </a:p>
        </p:txBody>
      </p:sp>
      <p:sp>
        <p:nvSpPr>
          <p:cNvPr id="78" name="Line 23">
            <a:extLst>
              <a:ext uri="{FF2B5EF4-FFF2-40B4-BE49-F238E27FC236}">
                <a16:creationId xmlns:a16="http://schemas.microsoft.com/office/drawing/2014/main" id="{1C625E31-FCB6-4B3E-8BF3-7C070C8CD3F1}"/>
              </a:ext>
            </a:extLst>
          </p:cNvPr>
          <p:cNvSpPr>
            <a:spLocks noChangeShapeType="1"/>
          </p:cNvSpPr>
          <p:nvPr/>
        </p:nvSpPr>
        <p:spPr bwMode="auto">
          <a:xfrm flipH="1">
            <a:off x="1589429" y="2664485"/>
            <a:ext cx="634881" cy="580793"/>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79" name="Line 27">
            <a:extLst>
              <a:ext uri="{FF2B5EF4-FFF2-40B4-BE49-F238E27FC236}">
                <a16:creationId xmlns:a16="http://schemas.microsoft.com/office/drawing/2014/main" id="{9A5B4578-2E97-496F-B416-51B5ADFFB9A9}"/>
              </a:ext>
            </a:extLst>
          </p:cNvPr>
          <p:cNvSpPr>
            <a:spLocks noChangeShapeType="1"/>
          </p:cNvSpPr>
          <p:nvPr/>
        </p:nvSpPr>
        <p:spPr bwMode="auto">
          <a:xfrm>
            <a:off x="1570477" y="3791252"/>
            <a:ext cx="2707" cy="704751"/>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80" name="Text Box 35">
            <a:extLst>
              <a:ext uri="{FF2B5EF4-FFF2-40B4-BE49-F238E27FC236}">
                <a16:creationId xmlns:a16="http://schemas.microsoft.com/office/drawing/2014/main" id="{D2322120-283D-4BCF-BD8C-C0A1302CC07A}"/>
              </a:ext>
            </a:extLst>
          </p:cNvPr>
          <p:cNvSpPr txBox="1">
            <a:spLocks noChangeArrowheads="1"/>
          </p:cNvSpPr>
          <p:nvPr/>
        </p:nvSpPr>
        <p:spPr bwMode="auto">
          <a:xfrm>
            <a:off x="3159735" y="1583808"/>
            <a:ext cx="311349"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latin typeface="+mn-lt"/>
                <a:ea typeface="微软雅黑 Light" panose="020B0502040204020203" pitchFamily="34" charset="-122"/>
              </a:rPr>
              <a:t>2</a:t>
            </a:r>
          </a:p>
        </p:txBody>
      </p:sp>
      <p:sp>
        <p:nvSpPr>
          <p:cNvPr id="81" name="Text Box 36">
            <a:extLst>
              <a:ext uri="{FF2B5EF4-FFF2-40B4-BE49-F238E27FC236}">
                <a16:creationId xmlns:a16="http://schemas.microsoft.com/office/drawing/2014/main" id="{2D8B90FF-F988-4C28-A10C-6DA58405AC3A}"/>
              </a:ext>
            </a:extLst>
          </p:cNvPr>
          <p:cNvSpPr txBox="1">
            <a:spLocks noChangeArrowheads="1"/>
          </p:cNvSpPr>
          <p:nvPr/>
        </p:nvSpPr>
        <p:spPr bwMode="auto">
          <a:xfrm>
            <a:off x="1696371" y="2725768"/>
            <a:ext cx="311349"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3</a:t>
            </a:r>
          </a:p>
        </p:txBody>
      </p:sp>
      <p:sp>
        <p:nvSpPr>
          <p:cNvPr id="82" name="Text Box 37">
            <a:extLst>
              <a:ext uri="{FF2B5EF4-FFF2-40B4-BE49-F238E27FC236}">
                <a16:creationId xmlns:a16="http://schemas.microsoft.com/office/drawing/2014/main" id="{823F4C96-C473-43A7-96AD-7261021AB524}"/>
              </a:ext>
            </a:extLst>
          </p:cNvPr>
          <p:cNvSpPr txBox="1">
            <a:spLocks noChangeArrowheads="1"/>
          </p:cNvSpPr>
          <p:nvPr/>
        </p:nvSpPr>
        <p:spPr bwMode="auto">
          <a:xfrm>
            <a:off x="1328167" y="3927745"/>
            <a:ext cx="301873"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4</a:t>
            </a:r>
          </a:p>
        </p:txBody>
      </p:sp>
      <p:sp>
        <p:nvSpPr>
          <p:cNvPr id="83" name="Text Box 42">
            <a:extLst>
              <a:ext uri="{FF2B5EF4-FFF2-40B4-BE49-F238E27FC236}">
                <a16:creationId xmlns:a16="http://schemas.microsoft.com/office/drawing/2014/main" id="{284383EA-AFE9-4D5C-8E06-BD19CCC1EB82}"/>
              </a:ext>
            </a:extLst>
          </p:cNvPr>
          <p:cNvSpPr txBox="1">
            <a:spLocks noChangeArrowheads="1"/>
          </p:cNvSpPr>
          <p:nvPr/>
        </p:nvSpPr>
        <p:spPr bwMode="auto">
          <a:xfrm>
            <a:off x="5685699" y="1653320"/>
            <a:ext cx="301873"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4</a:t>
            </a:r>
          </a:p>
        </p:txBody>
      </p:sp>
      <p:sp>
        <p:nvSpPr>
          <p:cNvPr id="84" name="Oval 48">
            <a:extLst>
              <a:ext uri="{FF2B5EF4-FFF2-40B4-BE49-F238E27FC236}">
                <a16:creationId xmlns:a16="http://schemas.microsoft.com/office/drawing/2014/main" id="{EA7B311C-E45D-4282-B2C2-F998236E10C6}"/>
              </a:ext>
            </a:extLst>
          </p:cNvPr>
          <p:cNvSpPr>
            <a:spLocks noChangeArrowheads="1"/>
          </p:cNvSpPr>
          <p:nvPr/>
        </p:nvSpPr>
        <p:spPr bwMode="auto">
          <a:xfrm>
            <a:off x="4094425" y="262829"/>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A</a:t>
            </a:r>
          </a:p>
        </p:txBody>
      </p:sp>
      <p:sp>
        <p:nvSpPr>
          <p:cNvPr id="85" name="Line 49">
            <a:extLst>
              <a:ext uri="{FF2B5EF4-FFF2-40B4-BE49-F238E27FC236}">
                <a16:creationId xmlns:a16="http://schemas.microsoft.com/office/drawing/2014/main" id="{D2378B4A-092E-486A-8290-059CA6B02BAB}"/>
              </a:ext>
            </a:extLst>
          </p:cNvPr>
          <p:cNvSpPr>
            <a:spLocks noChangeShapeType="1"/>
          </p:cNvSpPr>
          <p:nvPr/>
        </p:nvSpPr>
        <p:spPr bwMode="auto">
          <a:xfrm>
            <a:off x="4348452" y="825516"/>
            <a:ext cx="0" cy="337541"/>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86" name="Text Box 50">
            <a:extLst>
              <a:ext uri="{FF2B5EF4-FFF2-40B4-BE49-F238E27FC236}">
                <a16:creationId xmlns:a16="http://schemas.microsoft.com/office/drawing/2014/main" id="{917F309F-488C-4FBB-BEF2-217BBE0DF187}"/>
              </a:ext>
            </a:extLst>
          </p:cNvPr>
          <p:cNvSpPr txBox="1">
            <a:spLocks noChangeArrowheads="1"/>
          </p:cNvSpPr>
          <p:nvPr/>
        </p:nvSpPr>
        <p:spPr bwMode="auto">
          <a:xfrm>
            <a:off x="3960222" y="790318"/>
            <a:ext cx="301873"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1</a:t>
            </a:r>
          </a:p>
        </p:txBody>
      </p:sp>
      <p:sp>
        <p:nvSpPr>
          <p:cNvPr id="87" name="Oval 51">
            <a:extLst>
              <a:ext uri="{FF2B5EF4-FFF2-40B4-BE49-F238E27FC236}">
                <a16:creationId xmlns:a16="http://schemas.microsoft.com/office/drawing/2014/main" id="{70832AC7-80B2-4FF5-BD11-E0794F13C452}"/>
              </a:ext>
            </a:extLst>
          </p:cNvPr>
          <p:cNvSpPr>
            <a:spLocks noChangeArrowheads="1"/>
          </p:cNvSpPr>
          <p:nvPr/>
        </p:nvSpPr>
        <p:spPr bwMode="auto">
          <a:xfrm>
            <a:off x="2432779" y="3248064"/>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G</a:t>
            </a:r>
          </a:p>
        </p:txBody>
      </p:sp>
      <p:sp>
        <p:nvSpPr>
          <p:cNvPr id="88" name="Oval 52">
            <a:extLst>
              <a:ext uri="{FF2B5EF4-FFF2-40B4-BE49-F238E27FC236}">
                <a16:creationId xmlns:a16="http://schemas.microsoft.com/office/drawing/2014/main" id="{F4C7D583-6CD9-4007-9FC3-5B871ED1FE5C}"/>
              </a:ext>
            </a:extLst>
          </p:cNvPr>
          <p:cNvSpPr>
            <a:spLocks noChangeArrowheads="1"/>
          </p:cNvSpPr>
          <p:nvPr/>
        </p:nvSpPr>
        <p:spPr bwMode="auto">
          <a:xfrm>
            <a:off x="2432779" y="4450041"/>
            <a:ext cx="511695"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M</a:t>
            </a:r>
          </a:p>
        </p:txBody>
      </p:sp>
      <p:sp>
        <p:nvSpPr>
          <p:cNvPr id="89" name="Line 53">
            <a:extLst>
              <a:ext uri="{FF2B5EF4-FFF2-40B4-BE49-F238E27FC236}">
                <a16:creationId xmlns:a16="http://schemas.microsoft.com/office/drawing/2014/main" id="{91075D3C-B81A-4F41-A1BB-AB326C59D83D}"/>
              </a:ext>
            </a:extLst>
          </p:cNvPr>
          <p:cNvSpPr>
            <a:spLocks noChangeShapeType="1"/>
          </p:cNvSpPr>
          <p:nvPr/>
        </p:nvSpPr>
        <p:spPr bwMode="auto">
          <a:xfrm>
            <a:off x="2676443" y="3809358"/>
            <a:ext cx="2707" cy="68803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90" name="Text Box 54">
            <a:extLst>
              <a:ext uri="{FF2B5EF4-FFF2-40B4-BE49-F238E27FC236}">
                <a16:creationId xmlns:a16="http://schemas.microsoft.com/office/drawing/2014/main" id="{5F3F184A-DD78-4B1C-8D93-7192F74762B3}"/>
              </a:ext>
            </a:extLst>
          </p:cNvPr>
          <p:cNvSpPr txBox="1">
            <a:spLocks noChangeArrowheads="1"/>
          </p:cNvSpPr>
          <p:nvPr/>
        </p:nvSpPr>
        <p:spPr bwMode="auto">
          <a:xfrm>
            <a:off x="2432779" y="3929138"/>
            <a:ext cx="311349"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3</a:t>
            </a:r>
          </a:p>
        </p:txBody>
      </p:sp>
      <p:sp>
        <p:nvSpPr>
          <p:cNvPr id="91" name="Line 55">
            <a:extLst>
              <a:ext uri="{FF2B5EF4-FFF2-40B4-BE49-F238E27FC236}">
                <a16:creationId xmlns:a16="http://schemas.microsoft.com/office/drawing/2014/main" id="{738181B5-7958-411F-A54B-7872FBA470AE}"/>
              </a:ext>
            </a:extLst>
          </p:cNvPr>
          <p:cNvSpPr>
            <a:spLocks noChangeShapeType="1"/>
          </p:cNvSpPr>
          <p:nvPr/>
        </p:nvSpPr>
        <p:spPr bwMode="auto">
          <a:xfrm>
            <a:off x="2449023" y="2714626"/>
            <a:ext cx="230128" cy="580793"/>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92" name="Text Box 56">
            <a:extLst>
              <a:ext uri="{FF2B5EF4-FFF2-40B4-BE49-F238E27FC236}">
                <a16:creationId xmlns:a16="http://schemas.microsoft.com/office/drawing/2014/main" id="{86012524-F11F-4ADC-9CDD-05F163092E96}"/>
              </a:ext>
            </a:extLst>
          </p:cNvPr>
          <p:cNvSpPr txBox="1">
            <a:spLocks noChangeArrowheads="1"/>
          </p:cNvSpPr>
          <p:nvPr/>
        </p:nvSpPr>
        <p:spPr bwMode="auto">
          <a:xfrm>
            <a:off x="2600637" y="2809335"/>
            <a:ext cx="301873"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4</a:t>
            </a:r>
          </a:p>
        </p:txBody>
      </p:sp>
      <p:sp>
        <p:nvSpPr>
          <p:cNvPr id="93" name="Oval 57">
            <a:extLst>
              <a:ext uri="{FF2B5EF4-FFF2-40B4-BE49-F238E27FC236}">
                <a16:creationId xmlns:a16="http://schemas.microsoft.com/office/drawing/2014/main" id="{BC87AF55-3EE2-4F7A-890C-4A5F327EA589}"/>
              </a:ext>
            </a:extLst>
          </p:cNvPr>
          <p:cNvSpPr>
            <a:spLocks noChangeArrowheads="1"/>
          </p:cNvSpPr>
          <p:nvPr/>
        </p:nvSpPr>
        <p:spPr bwMode="auto">
          <a:xfrm>
            <a:off x="4398339" y="2174223"/>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D</a:t>
            </a:r>
          </a:p>
        </p:txBody>
      </p:sp>
      <p:sp>
        <p:nvSpPr>
          <p:cNvPr id="94" name="Oval 58">
            <a:extLst>
              <a:ext uri="{FF2B5EF4-FFF2-40B4-BE49-F238E27FC236}">
                <a16:creationId xmlns:a16="http://schemas.microsoft.com/office/drawing/2014/main" id="{043AF1D8-FACC-4A75-9F01-069C72BAC7CE}"/>
              </a:ext>
            </a:extLst>
          </p:cNvPr>
          <p:cNvSpPr>
            <a:spLocks noChangeArrowheads="1"/>
          </p:cNvSpPr>
          <p:nvPr/>
        </p:nvSpPr>
        <p:spPr bwMode="auto">
          <a:xfrm>
            <a:off x="3602368" y="3248064"/>
            <a:ext cx="508988"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H</a:t>
            </a:r>
          </a:p>
        </p:txBody>
      </p:sp>
      <p:sp>
        <p:nvSpPr>
          <p:cNvPr id="95" name="Oval 59">
            <a:extLst>
              <a:ext uri="{FF2B5EF4-FFF2-40B4-BE49-F238E27FC236}">
                <a16:creationId xmlns:a16="http://schemas.microsoft.com/office/drawing/2014/main" id="{80CDCC91-3999-4D08-B698-BB0CD5761BD8}"/>
              </a:ext>
            </a:extLst>
          </p:cNvPr>
          <p:cNvSpPr>
            <a:spLocks noChangeArrowheads="1"/>
          </p:cNvSpPr>
          <p:nvPr/>
        </p:nvSpPr>
        <p:spPr bwMode="auto">
          <a:xfrm>
            <a:off x="3602368" y="4450041"/>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N</a:t>
            </a:r>
          </a:p>
        </p:txBody>
      </p:sp>
      <p:sp>
        <p:nvSpPr>
          <p:cNvPr id="96" name="Line 60">
            <a:extLst>
              <a:ext uri="{FF2B5EF4-FFF2-40B4-BE49-F238E27FC236}">
                <a16:creationId xmlns:a16="http://schemas.microsoft.com/office/drawing/2014/main" id="{58AF4C3A-99B3-4409-882F-A5C1DEA281C7}"/>
              </a:ext>
            </a:extLst>
          </p:cNvPr>
          <p:cNvSpPr>
            <a:spLocks noChangeShapeType="1"/>
          </p:cNvSpPr>
          <p:nvPr/>
        </p:nvSpPr>
        <p:spPr bwMode="auto">
          <a:xfrm flipH="1">
            <a:off x="3969219" y="2664485"/>
            <a:ext cx="552306" cy="630934"/>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ea typeface="微软雅黑 Light" panose="020B0502040204020203" pitchFamily="34" charset="-122"/>
            </a:endParaRPr>
          </a:p>
        </p:txBody>
      </p:sp>
      <p:sp>
        <p:nvSpPr>
          <p:cNvPr id="97" name="Line 61">
            <a:extLst>
              <a:ext uri="{FF2B5EF4-FFF2-40B4-BE49-F238E27FC236}">
                <a16:creationId xmlns:a16="http://schemas.microsoft.com/office/drawing/2014/main" id="{32E4D6D6-4764-4195-B0C5-1A978711EAD3}"/>
              </a:ext>
            </a:extLst>
          </p:cNvPr>
          <p:cNvSpPr>
            <a:spLocks noChangeShapeType="1"/>
          </p:cNvSpPr>
          <p:nvPr/>
        </p:nvSpPr>
        <p:spPr bwMode="auto">
          <a:xfrm>
            <a:off x="3871887" y="3809356"/>
            <a:ext cx="9335" cy="653797"/>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98" name="Text Box 62">
            <a:extLst>
              <a:ext uri="{FF2B5EF4-FFF2-40B4-BE49-F238E27FC236}">
                <a16:creationId xmlns:a16="http://schemas.microsoft.com/office/drawing/2014/main" id="{C330CBFD-2224-461A-BD2C-FAABACE9B568}"/>
              </a:ext>
            </a:extLst>
          </p:cNvPr>
          <p:cNvSpPr txBox="1">
            <a:spLocks noChangeArrowheads="1"/>
          </p:cNvSpPr>
          <p:nvPr/>
        </p:nvSpPr>
        <p:spPr bwMode="auto">
          <a:xfrm>
            <a:off x="3970572" y="2727161"/>
            <a:ext cx="311349" cy="36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2</a:t>
            </a:r>
          </a:p>
        </p:txBody>
      </p:sp>
      <p:sp>
        <p:nvSpPr>
          <p:cNvPr id="99" name="Text Box 63">
            <a:extLst>
              <a:ext uri="{FF2B5EF4-FFF2-40B4-BE49-F238E27FC236}">
                <a16:creationId xmlns:a16="http://schemas.microsoft.com/office/drawing/2014/main" id="{2672974A-C323-43D6-820B-B963D2A583FF}"/>
              </a:ext>
            </a:extLst>
          </p:cNvPr>
          <p:cNvSpPr txBox="1">
            <a:spLocks noChangeArrowheads="1"/>
          </p:cNvSpPr>
          <p:nvPr/>
        </p:nvSpPr>
        <p:spPr bwMode="auto">
          <a:xfrm>
            <a:off x="3602368" y="3929138"/>
            <a:ext cx="301873"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4</a:t>
            </a:r>
          </a:p>
        </p:txBody>
      </p:sp>
      <p:sp>
        <p:nvSpPr>
          <p:cNvPr id="100" name="Oval 64">
            <a:extLst>
              <a:ext uri="{FF2B5EF4-FFF2-40B4-BE49-F238E27FC236}">
                <a16:creationId xmlns:a16="http://schemas.microsoft.com/office/drawing/2014/main" id="{30592BC8-6CCF-4A32-8451-D53B299FA3D5}"/>
              </a:ext>
            </a:extLst>
          </p:cNvPr>
          <p:cNvSpPr>
            <a:spLocks noChangeArrowheads="1"/>
          </p:cNvSpPr>
          <p:nvPr/>
        </p:nvSpPr>
        <p:spPr bwMode="auto">
          <a:xfrm>
            <a:off x="4706980" y="3248064"/>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I</a:t>
            </a:r>
          </a:p>
        </p:txBody>
      </p:sp>
      <p:sp>
        <p:nvSpPr>
          <p:cNvPr id="101" name="Oval 65">
            <a:extLst>
              <a:ext uri="{FF2B5EF4-FFF2-40B4-BE49-F238E27FC236}">
                <a16:creationId xmlns:a16="http://schemas.microsoft.com/office/drawing/2014/main" id="{84CA4097-ACEF-4ED2-8607-75DFFBC8F9EB}"/>
              </a:ext>
            </a:extLst>
          </p:cNvPr>
          <p:cNvSpPr>
            <a:spLocks noChangeArrowheads="1"/>
          </p:cNvSpPr>
          <p:nvPr/>
        </p:nvSpPr>
        <p:spPr bwMode="auto">
          <a:xfrm>
            <a:off x="4741118" y="4451434"/>
            <a:ext cx="508988"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O</a:t>
            </a:r>
          </a:p>
        </p:txBody>
      </p:sp>
      <p:sp>
        <p:nvSpPr>
          <p:cNvPr id="102" name="Line 66">
            <a:extLst>
              <a:ext uri="{FF2B5EF4-FFF2-40B4-BE49-F238E27FC236}">
                <a16:creationId xmlns:a16="http://schemas.microsoft.com/office/drawing/2014/main" id="{160379DF-A77A-4607-BE17-BD05CACB80F6}"/>
              </a:ext>
            </a:extLst>
          </p:cNvPr>
          <p:cNvSpPr>
            <a:spLocks noChangeShapeType="1"/>
          </p:cNvSpPr>
          <p:nvPr/>
        </p:nvSpPr>
        <p:spPr bwMode="auto">
          <a:xfrm>
            <a:off x="4979209" y="3786735"/>
            <a:ext cx="9337" cy="661914"/>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03" name="Text Box 67">
            <a:extLst>
              <a:ext uri="{FF2B5EF4-FFF2-40B4-BE49-F238E27FC236}">
                <a16:creationId xmlns:a16="http://schemas.microsoft.com/office/drawing/2014/main" id="{592D72C5-B228-4741-9F1B-8F9B9B6A18A5}"/>
              </a:ext>
            </a:extLst>
          </p:cNvPr>
          <p:cNvSpPr txBox="1">
            <a:spLocks noChangeArrowheads="1"/>
          </p:cNvSpPr>
          <p:nvPr/>
        </p:nvSpPr>
        <p:spPr bwMode="auto">
          <a:xfrm>
            <a:off x="4708334" y="3930531"/>
            <a:ext cx="311349" cy="36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2</a:t>
            </a:r>
          </a:p>
        </p:txBody>
      </p:sp>
      <p:sp>
        <p:nvSpPr>
          <p:cNvPr id="104" name="Line 68">
            <a:extLst>
              <a:ext uri="{FF2B5EF4-FFF2-40B4-BE49-F238E27FC236}">
                <a16:creationId xmlns:a16="http://schemas.microsoft.com/office/drawing/2014/main" id="{353E79C4-EA26-44D2-88A1-8FD6E050AD7E}"/>
              </a:ext>
            </a:extLst>
          </p:cNvPr>
          <p:cNvSpPr>
            <a:spLocks noChangeShapeType="1"/>
          </p:cNvSpPr>
          <p:nvPr/>
        </p:nvSpPr>
        <p:spPr bwMode="auto">
          <a:xfrm>
            <a:off x="4739963" y="2739696"/>
            <a:ext cx="226923" cy="5255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05" name="Text Box 69">
            <a:extLst>
              <a:ext uri="{FF2B5EF4-FFF2-40B4-BE49-F238E27FC236}">
                <a16:creationId xmlns:a16="http://schemas.microsoft.com/office/drawing/2014/main" id="{A5D2B056-0322-492B-B012-A5A542B55919}"/>
              </a:ext>
            </a:extLst>
          </p:cNvPr>
          <p:cNvSpPr txBox="1">
            <a:spLocks noChangeArrowheads="1"/>
          </p:cNvSpPr>
          <p:nvPr/>
        </p:nvSpPr>
        <p:spPr bwMode="auto">
          <a:xfrm>
            <a:off x="4874838" y="2809335"/>
            <a:ext cx="301873"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4</a:t>
            </a:r>
          </a:p>
        </p:txBody>
      </p:sp>
      <p:sp>
        <p:nvSpPr>
          <p:cNvPr id="106" name="Line 70">
            <a:extLst>
              <a:ext uri="{FF2B5EF4-FFF2-40B4-BE49-F238E27FC236}">
                <a16:creationId xmlns:a16="http://schemas.microsoft.com/office/drawing/2014/main" id="{DC485DD0-A20F-42EA-AF83-7AF1325F1CBF}"/>
              </a:ext>
            </a:extLst>
          </p:cNvPr>
          <p:cNvSpPr>
            <a:spLocks noChangeShapeType="1"/>
          </p:cNvSpPr>
          <p:nvPr/>
        </p:nvSpPr>
        <p:spPr bwMode="auto">
          <a:xfrm>
            <a:off x="4394278" y="1715996"/>
            <a:ext cx="188163" cy="505583"/>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07" name="Text Box 71">
            <a:extLst>
              <a:ext uri="{FF2B5EF4-FFF2-40B4-BE49-F238E27FC236}">
                <a16:creationId xmlns:a16="http://schemas.microsoft.com/office/drawing/2014/main" id="{1D9A906D-CDA6-42DC-9D1F-08B3BC3123E7}"/>
              </a:ext>
            </a:extLst>
          </p:cNvPr>
          <p:cNvSpPr txBox="1">
            <a:spLocks noChangeArrowheads="1"/>
          </p:cNvSpPr>
          <p:nvPr/>
        </p:nvSpPr>
        <p:spPr bwMode="auto">
          <a:xfrm>
            <a:off x="4503927" y="1732709"/>
            <a:ext cx="311349"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3</a:t>
            </a:r>
          </a:p>
        </p:txBody>
      </p:sp>
      <p:sp>
        <p:nvSpPr>
          <p:cNvPr id="108" name="Oval 72">
            <a:extLst>
              <a:ext uri="{FF2B5EF4-FFF2-40B4-BE49-F238E27FC236}">
                <a16:creationId xmlns:a16="http://schemas.microsoft.com/office/drawing/2014/main" id="{AD06D79B-CAAC-4576-9311-35C8C9E9CCC2}"/>
              </a:ext>
            </a:extLst>
          </p:cNvPr>
          <p:cNvSpPr>
            <a:spLocks noChangeArrowheads="1"/>
          </p:cNvSpPr>
          <p:nvPr/>
        </p:nvSpPr>
        <p:spPr bwMode="auto">
          <a:xfrm>
            <a:off x="5948315" y="3291240"/>
            <a:ext cx="511695"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H</a:t>
            </a:r>
          </a:p>
        </p:txBody>
      </p:sp>
      <p:sp>
        <p:nvSpPr>
          <p:cNvPr id="109" name="Oval 73">
            <a:extLst>
              <a:ext uri="{FF2B5EF4-FFF2-40B4-BE49-F238E27FC236}">
                <a16:creationId xmlns:a16="http://schemas.microsoft.com/office/drawing/2014/main" id="{DE1A9551-0D71-4116-A996-E4A13A839161}"/>
              </a:ext>
            </a:extLst>
          </p:cNvPr>
          <p:cNvSpPr>
            <a:spLocks noChangeArrowheads="1"/>
          </p:cNvSpPr>
          <p:nvPr/>
        </p:nvSpPr>
        <p:spPr bwMode="auto">
          <a:xfrm>
            <a:off x="5974894" y="4493645"/>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N</a:t>
            </a:r>
          </a:p>
        </p:txBody>
      </p:sp>
      <p:sp>
        <p:nvSpPr>
          <p:cNvPr id="110" name="Line 74">
            <a:extLst>
              <a:ext uri="{FF2B5EF4-FFF2-40B4-BE49-F238E27FC236}">
                <a16:creationId xmlns:a16="http://schemas.microsoft.com/office/drawing/2014/main" id="{BA74404C-7B91-4CD3-84F7-9B195665EEFF}"/>
              </a:ext>
            </a:extLst>
          </p:cNvPr>
          <p:cNvSpPr>
            <a:spLocks noChangeShapeType="1"/>
          </p:cNvSpPr>
          <p:nvPr/>
        </p:nvSpPr>
        <p:spPr bwMode="auto">
          <a:xfrm flipH="1">
            <a:off x="6316519" y="2706269"/>
            <a:ext cx="548245" cy="63232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11" name="Line 75">
            <a:extLst>
              <a:ext uri="{FF2B5EF4-FFF2-40B4-BE49-F238E27FC236}">
                <a16:creationId xmlns:a16="http://schemas.microsoft.com/office/drawing/2014/main" id="{E97CAACD-C18E-4CE0-A667-BCDD63EDA036}"/>
              </a:ext>
            </a:extLst>
          </p:cNvPr>
          <p:cNvSpPr>
            <a:spLocks noChangeShapeType="1"/>
          </p:cNvSpPr>
          <p:nvPr/>
        </p:nvSpPr>
        <p:spPr bwMode="auto">
          <a:xfrm>
            <a:off x="6206860" y="3853926"/>
            <a:ext cx="27935" cy="653797"/>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12" name="Text Box 76">
            <a:extLst>
              <a:ext uri="{FF2B5EF4-FFF2-40B4-BE49-F238E27FC236}">
                <a16:creationId xmlns:a16="http://schemas.microsoft.com/office/drawing/2014/main" id="{4F64804E-D372-46CD-A660-D30EA0BB2393}"/>
              </a:ext>
            </a:extLst>
          </p:cNvPr>
          <p:cNvSpPr txBox="1">
            <a:spLocks noChangeArrowheads="1"/>
          </p:cNvSpPr>
          <p:nvPr/>
        </p:nvSpPr>
        <p:spPr bwMode="auto">
          <a:xfrm>
            <a:off x="6317873" y="2770337"/>
            <a:ext cx="311349"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2</a:t>
            </a:r>
          </a:p>
        </p:txBody>
      </p:sp>
      <p:sp>
        <p:nvSpPr>
          <p:cNvPr id="113" name="Text Box 77">
            <a:extLst>
              <a:ext uri="{FF2B5EF4-FFF2-40B4-BE49-F238E27FC236}">
                <a16:creationId xmlns:a16="http://schemas.microsoft.com/office/drawing/2014/main" id="{E0DEF1B1-BE9D-4224-A1B3-033F79E5E931}"/>
              </a:ext>
            </a:extLst>
          </p:cNvPr>
          <p:cNvSpPr txBox="1">
            <a:spLocks noChangeArrowheads="1"/>
          </p:cNvSpPr>
          <p:nvPr/>
        </p:nvSpPr>
        <p:spPr bwMode="auto">
          <a:xfrm>
            <a:off x="5949669" y="3972314"/>
            <a:ext cx="311349"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3</a:t>
            </a:r>
          </a:p>
        </p:txBody>
      </p:sp>
      <p:sp>
        <p:nvSpPr>
          <p:cNvPr id="114" name="Oval 78">
            <a:extLst>
              <a:ext uri="{FF2B5EF4-FFF2-40B4-BE49-F238E27FC236}">
                <a16:creationId xmlns:a16="http://schemas.microsoft.com/office/drawing/2014/main" id="{6558CAEF-327D-411D-904F-7E025987E201}"/>
              </a:ext>
            </a:extLst>
          </p:cNvPr>
          <p:cNvSpPr>
            <a:spLocks noChangeArrowheads="1"/>
          </p:cNvSpPr>
          <p:nvPr/>
        </p:nvSpPr>
        <p:spPr bwMode="auto">
          <a:xfrm>
            <a:off x="7054281" y="3292633"/>
            <a:ext cx="510342"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I</a:t>
            </a:r>
          </a:p>
        </p:txBody>
      </p:sp>
      <p:sp>
        <p:nvSpPr>
          <p:cNvPr id="115" name="Oval 79">
            <a:extLst>
              <a:ext uri="{FF2B5EF4-FFF2-40B4-BE49-F238E27FC236}">
                <a16:creationId xmlns:a16="http://schemas.microsoft.com/office/drawing/2014/main" id="{B50784B7-C2A7-4ADC-880F-E3147C02CF0C}"/>
              </a:ext>
            </a:extLst>
          </p:cNvPr>
          <p:cNvSpPr>
            <a:spLocks noChangeArrowheads="1"/>
          </p:cNvSpPr>
          <p:nvPr/>
        </p:nvSpPr>
        <p:spPr bwMode="auto">
          <a:xfrm>
            <a:off x="7085416" y="4496003"/>
            <a:ext cx="508988" cy="562687"/>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ea typeface="微软雅黑 Light" panose="020B0502040204020203" pitchFamily="34" charset="-122"/>
              </a:rPr>
              <a:t>O</a:t>
            </a:r>
          </a:p>
        </p:txBody>
      </p:sp>
      <p:sp>
        <p:nvSpPr>
          <p:cNvPr id="116" name="Line 80">
            <a:extLst>
              <a:ext uri="{FF2B5EF4-FFF2-40B4-BE49-F238E27FC236}">
                <a16:creationId xmlns:a16="http://schemas.microsoft.com/office/drawing/2014/main" id="{1DB003D6-B52F-46D7-BC8C-67765EDC794C}"/>
              </a:ext>
            </a:extLst>
          </p:cNvPr>
          <p:cNvSpPr>
            <a:spLocks noChangeShapeType="1"/>
          </p:cNvSpPr>
          <p:nvPr/>
        </p:nvSpPr>
        <p:spPr bwMode="auto">
          <a:xfrm>
            <a:off x="7322312" y="3865070"/>
            <a:ext cx="23013" cy="62814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17" name="Text Box 81">
            <a:extLst>
              <a:ext uri="{FF2B5EF4-FFF2-40B4-BE49-F238E27FC236}">
                <a16:creationId xmlns:a16="http://schemas.microsoft.com/office/drawing/2014/main" id="{D9865404-4CF1-4139-87F8-C9CC505473A8}"/>
              </a:ext>
            </a:extLst>
          </p:cNvPr>
          <p:cNvSpPr txBox="1">
            <a:spLocks noChangeArrowheads="1"/>
          </p:cNvSpPr>
          <p:nvPr/>
        </p:nvSpPr>
        <p:spPr bwMode="auto">
          <a:xfrm>
            <a:off x="7056989" y="3973707"/>
            <a:ext cx="309995"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2</a:t>
            </a:r>
          </a:p>
        </p:txBody>
      </p:sp>
      <p:sp>
        <p:nvSpPr>
          <p:cNvPr id="118" name="Line 82">
            <a:extLst>
              <a:ext uri="{FF2B5EF4-FFF2-40B4-BE49-F238E27FC236}">
                <a16:creationId xmlns:a16="http://schemas.microsoft.com/office/drawing/2014/main" id="{07361299-BA1B-4925-8432-123FBDADA721}"/>
              </a:ext>
            </a:extLst>
          </p:cNvPr>
          <p:cNvSpPr>
            <a:spLocks noChangeShapeType="1"/>
          </p:cNvSpPr>
          <p:nvPr/>
        </p:nvSpPr>
        <p:spPr bwMode="auto">
          <a:xfrm>
            <a:off x="7075940" y="2734125"/>
            <a:ext cx="224713" cy="55711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endParaRPr lang="zh-CN" altLang="en-US">
              <a:ea typeface="微软雅黑 Light" panose="020B0502040204020203" pitchFamily="34" charset="-122"/>
            </a:endParaRPr>
          </a:p>
        </p:txBody>
      </p:sp>
      <p:sp>
        <p:nvSpPr>
          <p:cNvPr id="119" name="Text Box 83">
            <a:extLst>
              <a:ext uri="{FF2B5EF4-FFF2-40B4-BE49-F238E27FC236}">
                <a16:creationId xmlns:a16="http://schemas.microsoft.com/office/drawing/2014/main" id="{2931A0DC-D946-4081-A656-037802548612}"/>
              </a:ext>
            </a:extLst>
          </p:cNvPr>
          <p:cNvSpPr txBox="1">
            <a:spLocks noChangeArrowheads="1"/>
          </p:cNvSpPr>
          <p:nvPr/>
        </p:nvSpPr>
        <p:spPr bwMode="auto">
          <a:xfrm>
            <a:off x="7200480" y="2852512"/>
            <a:ext cx="309995" cy="36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mn-lt"/>
                <a:ea typeface="微软雅黑 Light" panose="020B0502040204020203" pitchFamily="34" charset="-122"/>
              </a:rPr>
              <a:t>3</a:t>
            </a:r>
          </a:p>
        </p:txBody>
      </p:sp>
      <p:sp>
        <p:nvSpPr>
          <p:cNvPr id="63" name="Line 85">
            <a:extLst>
              <a:ext uri="{FF2B5EF4-FFF2-40B4-BE49-F238E27FC236}">
                <a16:creationId xmlns:a16="http://schemas.microsoft.com/office/drawing/2014/main" id="{B3A85A8B-0E69-4E6F-97BB-3CB031A212FD}"/>
              </a:ext>
            </a:extLst>
          </p:cNvPr>
          <p:cNvSpPr>
            <a:spLocks noChangeShapeType="1"/>
          </p:cNvSpPr>
          <p:nvPr/>
        </p:nvSpPr>
        <p:spPr bwMode="auto">
          <a:xfrm>
            <a:off x="356163" y="1376304"/>
            <a:ext cx="3254274"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ea typeface="微软雅黑 Light" panose="020B0502040204020203" pitchFamily="34" charset="-122"/>
            </a:endParaRPr>
          </a:p>
        </p:txBody>
      </p:sp>
      <p:sp>
        <p:nvSpPr>
          <p:cNvPr id="64" name="Line 86">
            <a:extLst>
              <a:ext uri="{FF2B5EF4-FFF2-40B4-BE49-F238E27FC236}">
                <a16:creationId xmlns:a16="http://schemas.microsoft.com/office/drawing/2014/main" id="{6C6E1348-796E-4104-9F5A-21DB152939DF}"/>
              </a:ext>
            </a:extLst>
          </p:cNvPr>
          <p:cNvSpPr>
            <a:spLocks noChangeShapeType="1"/>
          </p:cNvSpPr>
          <p:nvPr/>
        </p:nvSpPr>
        <p:spPr bwMode="auto">
          <a:xfrm>
            <a:off x="418433" y="2387469"/>
            <a:ext cx="1719188"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ea typeface="微软雅黑 Light" panose="020B0502040204020203" pitchFamily="34" charset="-122"/>
            </a:endParaRPr>
          </a:p>
        </p:txBody>
      </p:sp>
      <p:sp>
        <p:nvSpPr>
          <p:cNvPr id="65" name="Line 87">
            <a:extLst>
              <a:ext uri="{FF2B5EF4-FFF2-40B4-BE49-F238E27FC236}">
                <a16:creationId xmlns:a16="http://schemas.microsoft.com/office/drawing/2014/main" id="{D5B011DF-E61E-4933-AF3F-4951D7DD9380}"/>
              </a:ext>
            </a:extLst>
          </p:cNvPr>
          <p:cNvSpPr>
            <a:spLocks noChangeShapeType="1"/>
          </p:cNvSpPr>
          <p:nvPr/>
        </p:nvSpPr>
        <p:spPr bwMode="auto">
          <a:xfrm>
            <a:off x="232977" y="3461310"/>
            <a:ext cx="1107319"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ea typeface="微软雅黑 Light" panose="020B0502040204020203" pitchFamily="34" charset="-122"/>
            </a:endParaRPr>
          </a:p>
        </p:txBody>
      </p:sp>
      <p:sp>
        <p:nvSpPr>
          <p:cNvPr id="66" name="Line 88">
            <a:extLst>
              <a:ext uri="{FF2B5EF4-FFF2-40B4-BE49-F238E27FC236}">
                <a16:creationId xmlns:a16="http://schemas.microsoft.com/office/drawing/2014/main" id="{38DE14AF-6A56-45F0-B29C-8E9844E61D55}"/>
              </a:ext>
            </a:extLst>
          </p:cNvPr>
          <p:cNvSpPr>
            <a:spLocks noChangeShapeType="1"/>
          </p:cNvSpPr>
          <p:nvPr/>
        </p:nvSpPr>
        <p:spPr bwMode="auto">
          <a:xfrm>
            <a:off x="232977" y="4724570"/>
            <a:ext cx="1105966"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ea typeface="微软雅黑 Light" panose="020B0502040204020203" pitchFamily="34" charset="-122"/>
            </a:endParaRPr>
          </a:p>
        </p:txBody>
      </p:sp>
      <p:sp>
        <p:nvSpPr>
          <p:cNvPr id="67" name="Text Box 89">
            <a:extLst>
              <a:ext uri="{FF2B5EF4-FFF2-40B4-BE49-F238E27FC236}">
                <a16:creationId xmlns:a16="http://schemas.microsoft.com/office/drawing/2014/main" id="{8993E71A-5B46-42F2-A397-DB34216FEC28}"/>
              </a:ext>
            </a:extLst>
          </p:cNvPr>
          <p:cNvSpPr txBox="1">
            <a:spLocks noChangeArrowheads="1"/>
          </p:cNvSpPr>
          <p:nvPr/>
        </p:nvSpPr>
        <p:spPr bwMode="auto">
          <a:xfrm>
            <a:off x="602535" y="870722"/>
            <a:ext cx="763482"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latin typeface="+mn-lt"/>
                <a:ea typeface="微软雅黑 Light" panose="020B0502040204020203" pitchFamily="34" charset="-122"/>
              </a:rPr>
              <a:t>第</a:t>
            </a:r>
            <a:r>
              <a:rPr lang="en-US" altLang="zh-CN">
                <a:solidFill>
                  <a:srgbClr val="FF3300"/>
                </a:solidFill>
                <a:latin typeface="+mn-lt"/>
                <a:ea typeface="微软雅黑 Light" panose="020B0502040204020203" pitchFamily="34" charset="-122"/>
              </a:rPr>
              <a:t>1</a:t>
            </a:r>
            <a:r>
              <a:rPr lang="zh-CN" altLang="en-US">
                <a:solidFill>
                  <a:srgbClr val="FF3300"/>
                </a:solidFill>
                <a:latin typeface="+mn-lt"/>
                <a:ea typeface="微软雅黑 Light" panose="020B0502040204020203" pitchFamily="34" charset="-122"/>
              </a:rPr>
              <a:t>步</a:t>
            </a:r>
          </a:p>
        </p:txBody>
      </p:sp>
      <p:sp>
        <p:nvSpPr>
          <p:cNvPr id="68" name="Text Box 90">
            <a:extLst>
              <a:ext uri="{FF2B5EF4-FFF2-40B4-BE49-F238E27FC236}">
                <a16:creationId xmlns:a16="http://schemas.microsoft.com/office/drawing/2014/main" id="{77AE83C0-9F9F-4867-93FC-F92C2DCE849E}"/>
              </a:ext>
            </a:extLst>
          </p:cNvPr>
          <p:cNvSpPr txBox="1">
            <a:spLocks noChangeArrowheads="1"/>
          </p:cNvSpPr>
          <p:nvPr/>
        </p:nvSpPr>
        <p:spPr bwMode="auto">
          <a:xfrm>
            <a:off x="541619" y="1692468"/>
            <a:ext cx="767543" cy="36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latin typeface="+mn-lt"/>
                <a:ea typeface="微软雅黑 Light" panose="020B0502040204020203" pitchFamily="34" charset="-122"/>
              </a:rPr>
              <a:t>第</a:t>
            </a:r>
            <a:r>
              <a:rPr lang="en-US" altLang="zh-CN">
                <a:solidFill>
                  <a:srgbClr val="FF3300"/>
                </a:solidFill>
                <a:latin typeface="+mn-lt"/>
                <a:ea typeface="微软雅黑 Light" panose="020B0502040204020203" pitchFamily="34" charset="-122"/>
              </a:rPr>
              <a:t>2</a:t>
            </a:r>
            <a:r>
              <a:rPr lang="zh-CN" altLang="en-US">
                <a:solidFill>
                  <a:srgbClr val="FF3300"/>
                </a:solidFill>
                <a:latin typeface="+mn-lt"/>
                <a:ea typeface="微软雅黑 Light" panose="020B0502040204020203" pitchFamily="34" charset="-122"/>
              </a:rPr>
              <a:t>步</a:t>
            </a:r>
          </a:p>
        </p:txBody>
      </p:sp>
      <p:sp>
        <p:nvSpPr>
          <p:cNvPr id="69" name="Text Box 91">
            <a:extLst>
              <a:ext uri="{FF2B5EF4-FFF2-40B4-BE49-F238E27FC236}">
                <a16:creationId xmlns:a16="http://schemas.microsoft.com/office/drawing/2014/main" id="{13C66D05-CC85-4B90-92D3-6A0ACA6B73FA}"/>
              </a:ext>
            </a:extLst>
          </p:cNvPr>
          <p:cNvSpPr txBox="1">
            <a:spLocks noChangeArrowheads="1"/>
          </p:cNvSpPr>
          <p:nvPr/>
        </p:nvSpPr>
        <p:spPr bwMode="auto">
          <a:xfrm>
            <a:off x="356163" y="2766308"/>
            <a:ext cx="768897" cy="36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latin typeface="+mn-lt"/>
                <a:ea typeface="微软雅黑 Light" panose="020B0502040204020203" pitchFamily="34" charset="-122"/>
              </a:rPr>
              <a:t>第</a:t>
            </a:r>
            <a:r>
              <a:rPr lang="en-US" altLang="zh-CN">
                <a:solidFill>
                  <a:srgbClr val="FF3300"/>
                </a:solidFill>
                <a:latin typeface="+mn-lt"/>
                <a:ea typeface="微软雅黑 Light" panose="020B0502040204020203" pitchFamily="34" charset="-122"/>
              </a:rPr>
              <a:t>3</a:t>
            </a:r>
            <a:r>
              <a:rPr lang="zh-CN" altLang="en-US">
                <a:solidFill>
                  <a:srgbClr val="FF3300"/>
                </a:solidFill>
                <a:latin typeface="+mn-lt"/>
                <a:ea typeface="微软雅黑 Light" panose="020B0502040204020203" pitchFamily="34" charset="-122"/>
              </a:rPr>
              <a:t>步</a:t>
            </a:r>
          </a:p>
        </p:txBody>
      </p:sp>
      <p:sp>
        <p:nvSpPr>
          <p:cNvPr id="70" name="Text Box 92">
            <a:extLst>
              <a:ext uri="{FF2B5EF4-FFF2-40B4-BE49-F238E27FC236}">
                <a16:creationId xmlns:a16="http://schemas.microsoft.com/office/drawing/2014/main" id="{CCB74FA7-1DBA-4AF1-96F0-139F7B1BE65C}"/>
              </a:ext>
            </a:extLst>
          </p:cNvPr>
          <p:cNvSpPr txBox="1">
            <a:spLocks noChangeArrowheads="1"/>
          </p:cNvSpPr>
          <p:nvPr/>
        </p:nvSpPr>
        <p:spPr bwMode="auto">
          <a:xfrm>
            <a:off x="295247" y="3965500"/>
            <a:ext cx="779726" cy="36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latin typeface="+mn-lt"/>
                <a:ea typeface="微软雅黑 Light" panose="020B0502040204020203" pitchFamily="34" charset="-122"/>
              </a:rPr>
              <a:t>第</a:t>
            </a:r>
            <a:r>
              <a:rPr lang="en-US" altLang="zh-CN">
                <a:solidFill>
                  <a:srgbClr val="FF3300"/>
                </a:solidFill>
                <a:latin typeface="+mn-lt"/>
                <a:ea typeface="微软雅黑 Light" panose="020B0502040204020203" pitchFamily="34" charset="-122"/>
              </a:rPr>
              <a:t>4</a:t>
            </a:r>
            <a:r>
              <a:rPr lang="zh-CN" altLang="en-US">
                <a:solidFill>
                  <a:srgbClr val="FF3300"/>
                </a:solidFill>
                <a:latin typeface="+mn-lt"/>
                <a:ea typeface="微软雅黑 Light" panose="020B0502040204020203" pitchFamily="34" charset="-122"/>
              </a:rPr>
              <a:t>步</a:t>
            </a:r>
          </a:p>
        </p:txBody>
      </p:sp>
      <p:sp>
        <p:nvSpPr>
          <p:cNvPr id="120" name="AutoShape 93">
            <a:hlinkClick r:id="rId2" action="ppaction://hlinksldjump" highlightClick="1"/>
            <a:extLst>
              <a:ext uri="{FF2B5EF4-FFF2-40B4-BE49-F238E27FC236}">
                <a16:creationId xmlns:a16="http://schemas.microsoft.com/office/drawing/2014/main" id="{9CA9F146-39C0-4175-BB2F-0F160287E35A}"/>
              </a:ext>
            </a:extLst>
          </p:cNvPr>
          <p:cNvSpPr>
            <a:spLocks noChangeArrowheads="1"/>
          </p:cNvSpPr>
          <p:nvPr/>
        </p:nvSpPr>
        <p:spPr bwMode="auto">
          <a:xfrm>
            <a:off x="7711751" y="202292"/>
            <a:ext cx="392838" cy="166268"/>
          </a:xfrm>
          <a:prstGeom prst="actionButtonForwardNext">
            <a:avLst/>
          </a:prstGeom>
          <a:solidFill>
            <a:schemeClr val="bg1">
              <a:lumMod val="95000"/>
            </a:schemeClr>
          </a:solidFill>
          <a:ln>
            <a:noFill/>
          </a:ln>
          <a:effectLst/>
        </p:spPr>
        <p:txBody>
          <a:bodyPr wrap="square" anchor="ctr">
            <a:spAutoFit/>
          </a:bodyPr>
          <a:lstStyle/>
          <a:p>
            <a:endParaRPr lang="zh-CN" altLang="en-US">
              <a:ea typeface="微软雅黑 Light" panose="020B0502040204020203" pitchFamily="34" charset="-122"/>
            </a:endParaRPr>
          </a:p>
        </p:txBody>
      </p:sp>
      <p:sp>
        <p:nvSpPr>
          <p:cNvPr id="121" name="Text Box 95">
            <a:extLst>
              <a:ext uri="{FF2B5EF4-FFF2-40B4-BE49-F238E27FC236}">
                <a16:creationId xmlns:a16="http://schemas.microsoft.com/office/drawing/2014/main" id="{04545F96-83D6-4EFF-9750-ED67D342857A}"/>
              </a:ext>
            </a:extLst>
          </p:cNvPr>
          <p:cNvSpPr txBox="1">
            <a:spLocks noChangeArrowheads="1"/>
          </p:cNvSpPr>
          <p:nvPr/>
        </p:nvSpPr>
        <p:spPr bwMode="auto">
          <a:xfrm>
            <a:off x="217999" y="5510331"/>
            <a:ext cx="8747939" cy="94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536575" lvl="1" indent="-268288" defTabSz="914400" eaLnBrk="1" hangingPunct="1">
              <a:lnSpc>
                <a:spcPct val="120000"/>
              </a:lnSpc>
              <a:buClr>
                <a:srgbClr val="FF0000"/>
              </a:buClr>
              <a:buSzPct val="50000"/>
              <a:buFont typeface="Wingdings" panose="05000000000000000000" pitchFamily="2" charset="2"/>
              <a:buChar char="p"/>
            </a:pPr>
            <a:r>
              <a:rPr lang="zh-CN" altLang="en-US" sz="2400" dirty="0">
                <a:latin typeface="+mn-lt"/>
                <a:ea typeface="微软雅黑 Light" panose="020B0502040204020203" pitchFamily="34" charset="-122"/>
              </a:rPr>
              <a:t>非叶结点对应部分解</a:t>
            </a:r>
          </a:p>
          <a:p>
            <a:pPr marL="536575" lvl="1" indent="-268288" defTabSz="914400" eaLnBrk="1" hangingPunct="1">
              <a:lnSpc>
                <a:spcPct val="120000"/>
              </a:lnSpc>
              <a:buClr>
                <a:srgbClr val="FF0000"/>
              </a:buClr>
              <a:buSzPct val="50000"/>
              <a:buFont typeface="Wingdings" panose="05000000000000000000" pitchFamily="2" charset="2"/>
              <a:buChar char="p"/>
            </a:pPr>
            <a:r>
              <a:rPr lang="zh-CN" altLang="en-US" sz="2400" dirty="0">
                <a:latin typeface="+mn-lt"/>
                <a:ea typeface="微软雅黑 Light" panose="020B0502040204020203" pitchFamily="34" charset="-122"/>
              </a:rPr>
              <a:t>叶节点对应最优解、可行解、不可行解</a:t>
            </a:r>
          </a:p>
        </p:txBody>
      </p:sp>
      <p:sp>
        <p:nvSpPr>
          <p:cNvPr id="122" name="TextBox 63">
            <a:extLst>
              <a:ext uri="{FF2B5EF4-FFF2-40B4-BE49-F238E27FC236}">
                <a16:creationId xmlns:a16="http://schemas.microsoft.com/office/drawing/2014/main" id="{CD3BFB5D-A620-420A-AFC9-1A3E407920A0}"/>
              </a:ext>
            </a:extLst>
          </p:cNvPr>
          <p:cNvSpPr txBox="1">
            <a:spLocks noChangeArrowheads="1"/>
          </p:cNvSpPr>
          <p:nvPr/>
        </p:nvSpPr>
        <p:spPr bwMode="auto">
          <a:xfrm>
            <a:off x="8509005" y="159534"/>
            <a:ext cx="496789" cy="48021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dirty="0">
                <a:latin typeface="+mn-lt"/>
                <a:ea typeface="微软雅黑 Light" panose="020B0502040204020203" pitchFamily="34" charset="-122"/>
              </a:rPr>
              <a:t>层：</a:t>
            </a:r>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1</a:t>
            </a: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2</a:t>
            </a: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3</a:t>
            </a: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4</a:t>
            </a: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5</a:t>
            </a:r>
          </a:p>
        </p:txBody>
      </p:sp>
      <p:sp>
        <p:nvSpPr>
          <p:cNvPr id="123" name="TextBox 64">
            <a:extLst>
              <a:ext uri="{FF2B5EF4-FFF2-40B4-BE49-F238E27FC236}">
                <a16:creationId xmlns:a16="http://schemas.microsoft.com/office/drawing/2014/main" id="{21A418F1-731B-4854-965A-4ED7DED7E960}"/>
              </a:ext>
            </a:extLst>
          </p:cNvPr>
          <p:cNvSpPr txBox="1"/>
          <p:nvPr/>
        </p:nvSpPr>
        <p:spPr>
          <a:xfrm>
            <a:off x="4632240" y="321445"/>
            <a:ext cx="2403222" cy="369332"/>
          </a:xfrm>
          <a:prstGeom prst="rect">
            <a:avLst/>
          </a:prstGeom>
          <a:noFill/>
        </p:spPr>
        <p:txBody>
          <a:bodyPr wrap="none" rtlCol="0">
            <a:spAutoFit/>
          </a:bodyPr>
          <a:lstStyle/>
          <a:p>
            <a:r>
              <a:rPr lang="en-US" altLang="zh-CN" dirty="0">
                <a:ea typeface="微软雅黑 Light" panose="020B0502040204020203" pitchFamily="34" charset="-122"/>
              </a:rPr>
              <a:t>&lt;x1,x2,x3,x4&gt;=</a:t>
            </a:r>
            <a:r>
              <a:rPr lang="en-US" altLang="zh-CN" dirty="0">
                <a:solidFill>
                  <a:srgbClr val="FF0000"/>
                </a:solidFill>
                <a:ea typeface="微软雅黑 Light" panose="020B0502040204020203" pitchFamily="34" charset="-122"/>
              </a:rPr>
              <a:t>&lt;?,?,?,?&gt;</a:t>
            </a:r>
            <a:endParaRPr lang="zh-CN" altLang="en-US" dirty="0">
              <a:solidFill>
                <a:srgbClr val="FF0000"/>
              </a:solidFill>
              <a:ea typeface="微软雅黑 Light" panose="020B0502040204020203" pitchFamily="34" charset="-122"/>
            </a:endParaRPr>
          </a:p>
        </p:txBody>
      </p:sp>
      <p:sp>
        <p:nvSpPr>
          <p:cNvPr id="124" name="TextBox 65">
            <a:extLst>
              <a:ext uri="{FF2B5EF4-FFF2-40B4-BE49-F238E27FC236}">
                <a16:creationId xmlns:a16="http://schemas.microsoft.com/office/drawing/2014/main" id="{3D88CBBC-EAB6-4C6D-B4E4-31DC99BD3D96}"/>
              </a:ext>
            </a:extLst>
          </p:cNvPr>
          <p:cNvSpPr txBox="1"/>
          <p:nvPr/>
        </p:nvSpPr>
        <p:spPr>
          <a:xfrm>
            <a:off x="4586460" y="1064130"/>
            <a:ext cx="1027845"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&lt;1,?,?,?&gt;</a:t>
            </a:r>
            <a:endParaRPr lang="zh-CN" altLang="en-US" dirty="0">
              <a:solidFill>
                <a:srgbClr val="FF0000"/>
              </a:solidFill>
              <a:ea typeface="微软雅黑 Light" panose="020B0502040204020203" pitchFamily="34" charset="-122"/>
            </a:endParaRPr>
          </a:p>
        </p:txBody>
      </p:sp>
      <p:sp>
        <p:nvSpPr>
          <p:cNvPr id="125" name="TextBox 66">
            <a:extLst>
              <a:ext uri="{FF2B5EF4-FFF2-40B4-BE49-F238E27FC236}">
                <a16:creationId xmlns:a16="http://schemas.microsoft.com/office/drawing/2014/main" id="{3CCBE29C-4E7C-4BB2-902E-465F625F4154}"/>
              </a:ext>
            </a:extLst>
          </p:cNvPr>
          <p:cNvSpPr txBox="1"/>
          <p:nvPr/>
        </p:nvSpPr>
        <p:spPr>
          <a:xfrm>
            <a:off x="2651003" y="2213059"/>
            <a:ext cx="1037463"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&lt;1,2,?,?&gt;</a:t>
            </a:r>
            <a:endParaRPr lang="zh-CN" altLang="en-US" dirty="0">
              <a:solidFill>
                <a:srgbClr val="FF0000"/>
              </a:solidFill>
              <a:ea typeface="微软雅黑 Light" panose="020B0502040204020203" pitchFamily="34" charset="-122"/>
            </a:endParaRPr>
          </a:p>
        </p:txBody>
      </p:sp>
      <p:sp>
        <p:nvSpPr>
          <p:cNvPr id="126" name="TextBox 67">
            <a:extLst>
              <a:ext uri="{FF2B5EF4-FFF2-40B4-BE49-F238E27FC236}">
                <a16:creationId xmlns:a16="http://schemas.microsoft.com/office/drawing/2014/main" id="{D1DCA5A7-77DF-468E-B44B-3AB9A9D5BD73}"/>
              </a:ext>
            </a:extLst>
          </p:cNvPr>
          <p:cNvSpPr txBox="1"/>
          <p:nvPr/>
        </p:nvSpPr>
        <p:spPr>
          <a:xfrm>
            <a:off x="4907039" y="2254843"/>
            <a:ext cx="1037463"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&lt;1,3,?,?&gt;</a:t>
            </a:r>
            <a:endParaRPr lang="zh-CN" altLang="en-US" dirty="0">
              <a:solidFill>
                <a:srgbClr val="FF0000"/>
              </a:solidFill>
              <a:ea typeface="微软雅黑 Light" panose="020B0502040204020203" pitchFamily="34" charset="-122"/>
            </a:endParaRPr>
          </a:p>
        </p:txBody>
      </p:sp>
      <p:sp>
        <p:nvSpPr>
          <p:cNvPr id="127" name="TextBox 68">
            <a:extLst>
              <a:ext uri="{FF2B5EF4-FFF2-40B4-BE49-F238E27FC236}">
                <a16:creationId xmlns:a16="http://schemas.microsoft.com/office/drawing/2014/main" id="{4A4636D3-9081-4EEA-B74C-9188BBCF035F}"/>
              </a:ext>
            </a:extLst>
          </p:cNvPr>
          <p:cNvSpPr txBox="1"/>
          <p:nvPr/>
        </p:nvSpPr>
        <p:spPr>
          <a:xfrm>
            <a:off x="7201545" y="2270982"/>
            <a:ext cx="1037463"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&lt;1,4,?,?&gt;</a:t>
            </a:r>
            <a:endParaRPr lang="zh-CN" altLang="en-US" dirty="0">
              <a:solidFill>
                <a:srgbClr val="FF0000"/>
              </a:solidFill>
              <a:ea typeface="微软雅黑 Light" panose="020B0502040204020203" pitchFamily="34" charset="-122"/>
            </a:endParaRPr>
          </a:p>
        </p:txBody>
      </p:sp>
      <p:sp>
        <p:nvSpPr>
          <p:cNvPr id="128" name="TextBox 69">
            <a:extLst>
              <a:ext uri="{FF2B5EF4-FFF2-40B4-BE49-F238E27FC236}">
                <a16:creationId xmlns:a16="http://schemas.microsoft.com/office/drawing/2014/main" id="{C068BCE5-88C3-4279-B207-B05C4F0190D2}"/>
              </a:ext>
            </a:extLst>
          </p:cNvPr>
          <p:cNvSpPr txBox="1"/>
          <p:nvPr/>
        </p:nvSpPr>
        <p:spPr>
          <a:xfrm>
            <a:off x="254402" y="3316022"/>
            <a:ext cx="1047082"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&lt;1,2,3,?&gt;</a:t>
            </a:r>
            <a:endParaRPr lang="zh-CN" altLang="en-US" dirty="0">
              <a:solidFill>
                <a:srgbClr val="FF0000"/>
              </a:solidFill>
              <a:ea typeface="微软雅黑 Light" panose="020B0502040204020203" pitchFamily="34" charset="-122"/>
            </a:endParaRPr>
          </a:p>
        </p:txBody>
      </p:sp>
      <p:sp>
        <p:nvSpPr>
          <p:cNvPr id="129" name="TextBox 70">
            <a:extLst>
              <a:ext uri="{FF2B5EF4-FFF2-40B4-BE49-F238E27FC236}">
                <a16:creationId xmlns:a16="http://schemas.microsoft.com/office/drawing/2014/main" id="{8F7BCD1B-56FA-483A-A5A8-18FD01D01E17}"/>
              </a:ext>
            </a:extLst>
          </p:cNvPr>
          <p:cNvSpPr txBox="1"/>
          <p:nvPr/>
        </p:nvSpPr>
        <p:spPr>
          <a:xfrm>
            <a:off x="700443" y="4981349"/>
            <a:ext cx="1231427"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&lt;1,2,3,4,1&gt;</a:t>
            </a:r>
            <a:endParaRPr lang="zh-CN" altLang="en-US" dirty="0">
              <a:solidFill>
                <a:srgbClr val="FF0000"/>
              </a:solidFill>
              <a:ea typeface="微软雅黑 Light" panose="020B0502040204020203" pitchFamily="34" charset="-122"/>
            </a:endParaRPr>
          </a:p>
        </p:txBody>
      </p:sp>
      <p:sp>
        <p:nvSpPr>
          <p:cNvPr id="130" name="TextBox 71">
            <a:extLst>
              <a:ext uri="{FF2B5EF4-FFF2-40B4-BE49-F238E27FC236}">
                <a16:creationId xmlns:a16="http://schemas.microsoft.com/office/drawing/2014/main" id="{88A2C73A-471C-406F-81B8-AD9A449ABB02}"/>
              </a:ext>
            </a:extLst>
          </p:cNvPr>
          <p:cNvSpPr txBox="1"/>
          <p:nvPr/>
        </p:nvSpPr>
        <p:spPr>
          <a:xfrm>
            <a:off x="7497692" y="3398898"/>
            <a:ext cx="1047082"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&lt;1,4,3,?&gt;</a:t>
            </a:r>
            <a:endParaRPr lang="zh-CN" altLang="en-US" dirty="0">
              <a:solidFill>
                <a:srgbClr val="FF0000"/>
              </a:solidFill>
              <a:ea typeface="微软雅黑 Light" panose="020B0502040204020203" pitchFamily="34" charset="-122"/>
            </a:endParaRPr>
          </a:p>
        </p:txBody>
      </p:sp>
      <p:sp>
        <p:nvSpPr>
          <p:cNvPr id="131" name="TextBox 72">
            <a:extLst>
              <a:ext uri="{FF2B5EF4-FFF2-40B4-BE49-F238E27FC236}">
                <a16:creationId xmlns:a16="http://schemas.microsoft.com/office/drawing/2014/main" id="{BC8ADA97-295F-4345-8DDC-2772D3DD616D}"/>
              </a:ext>
            </a:extLst>
          </p:cNvPr>
          <p:cNvSpPr txBox="1"/>
          <p:nvPr/>
        </p:nvSpPr>
        <p:spPr>
          <a:xfrm>
            <a:off x="6994058" y="4992414"/>
            <a:ext cx="1231427"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&lt;1,4,3,2,1&gt;</a:t>
            </a:r>
            <a:endParaRPr lang="zh-CN" altLang="en-US" dirty="0">
              <a:solidFill>
                <a:srgbClr val="FF0000"/>
              </a:solidFill>
              <a:ea typeface="微软雅黑 Light" panose="020B0502040204020203" pitchFamily="34" charset="-122"/>
            </a:endParaRPr>
          </a:p>
        </p:txBody>
      </p:sp>
      <p:sp>
        <p:nvSpPr>
          <p:cNvPr id="132" name="TextBox 73">
            <a:extLst>
              <a:ext uri="{FF2B5EF4-FFF2-40B4-BE49-F238E27FC236}">
                <a16:creationId xmlns:a16="http://schemas.microsoft.com/office/drawing/2014/main" id="{9349857E-DD5A-465E-A440-2ADC57E40E75}"/>
              </a:ext>
            </a:extLst>
          </p:cNvPr>
          <p:cNvSpPr txBox="1"/>
          <p:nvPr/>
        </p:nvSpPr>
        <p:spPr>
          <a:xfrm>
            <a:off x="1951380" y="4984135"/>
            <a:ext cx="1231427"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&lt;1,2,4,3,1&gt;</a:t>
            </a:r>
            <a:endParaRPr lang="zh-CN" altLang="en-US" dirty="0">
              <a:solidFill>
                <a:srgbClr val="FF0000"/>
              </a:solidFill>
              <a:ea typeface="微软雅黑 Light" panose="020B0502040204020203" pitchFamily="34" charset="-122"/>
            </a:endParaRPr>
          </a:p>
        </p:txBody>
      </p:sp>
      <p:sp>
        <p:nvSpPr>
          <p:cNvPr id="133" name="TextBox 74">
            <a:extLst>
              <a:ext uri="{FF2B5EF4-FFF2-40B4-BE49-F238E27FC236}">
                <a16:creationId xmlns:a16="http://schemas.microsoft.com/office/drawing/2014/main" id="{E1880D60-7697-4856-9149-5D1A6120C5B3}"/>
              </a:ext>
            </a:extLst>
          </p:cNvPr>
          <p:cNvSpPr txBox="1"/>
          <p:nvPr/>
        </p:nvSpPr>
        <p:spPr>
          <a:xfrm>
            <a:off x="3196681" y="4980685"/>
            <a:ext cx="1231427"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&lt;1,3,2,4,1&gt;</a:t>
            </a:r>
            <a:endParaRPr lang="zh-CN" altLang="en-US" dirty="0">
              <a:solidFill>
                <a:srgbClr val="FF0000"/>
              </a:solidFill>
              <a:ea typeface="微软雅黑 Light" panose="020B0502040204020203" pitchFamily="34" charset="-122"/>
            </a:endParaRPr>
          </a:p>
        </p:txBody>
      </p:sp>
      <p:sp>
        <p:nvSpPr>
          <p:cNvPr id="134" name="TextBox 75">
            <a:extLst>
              <a:ext uri="{FF2B5EF4-FFF2-40B4-BE49-F238E27FC236}">
                <a16:creationId xmlns:a16="http://schemas.microsoft.com/office/drawing/2014/main" id="{FB25CBC4-ACF9-4292-A45F-E77A09163412}"/>
              </a:ext>
            </a:extLst>
          </p:cNvPr>
          <p:cNvSpPr txBox="1"/>
          <p:nvPr/>
        </p:nvSpPr>
        <p:spPr>
          <a:xfrm>
            <a:off x="4466039" y="4973311"/>
            <a:ext cx="1231427"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&lt;1,3,4,2,1&gt;</a:t>
            </a:r>
            <a:endParaRPr lang="zh-CN" altLang="en-US" dirty="0">
              <a:solidFill>
                <a:srgbClr val="FF0000"/>
              </a:solidFill>
              <a:ea typeface="微软雅黑 Light" panose="020B0502040204020203" pitchFamily="34" charset="-122"/>
            </a:endParaRPr>
          </a:p>
        </p:txBody>
      </p:sp>
      <p:sp>
        <p:nvSpPr>
          <p:cNvPr id="135" name="TextBox 76">
            <a:extLst>
              <a:ext uri="{FF2B5EF4-FFF2-40B4-BE49-F238E27FC236}">
                <a16:creationId xmlns:a16="http://schemas.microsoft.com/office/drawing/2014/main" id="{12D7C919-C720-4111-8197-1CE282D05E0E}"/>
              </a:ext>
            </a:extLst>
          </p:cNvPr>
          <p:cNvSpPr txBox="1"/>
          <p:nvPr/>
        </p:nvSpPr>
        <p:spPr>
          <a:xfrm>
            <a:off x="5745752" y="4992414"/>
            <a:ext cx="1231427"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&lt;1,4,2,3,1&gt;</a:t>
            </a:r>
            <a:endParaRPr lang="zh-CN" altLang="en-US" dirty="0">
              <a:solidFill>
                <a:srgbClr val="FF0000"/>
              </a:solidFill>
              <a:ea typeface="微软雅黑 Light" panose="020B0502040204020203" pitchFamily="34" charset="-122"/>
            </a:endParaRPr>
          </a:p>
        </p:txBody>
      </p:sp>
    </p:spTree>
    <p:extLst>
      <p:ext uri="{BB962C8B-B14F-4D97-AF65-F5344CB8AC3E}">
        <p14:creationId xmlns:p14="http://schemas.microsoft.com/office/powerpoint/2010/main" val="15215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31F30-4D1D-4EC8-9BFE-BC1A00B227C7}"/>
              </a:ext>
            </a:extLst>
          </p:cNvPr>
          <p:cNvSpPr>
            <a:spLocks noGrp="1"/>
          </p:cNvSpPr>
          <p:nvPr>
            <p:ph type="title"/>
          </p:nvPr>
        </p:nvSpPr>
        <p:spPr/>
        <p:txBody>
          <a:bodyPr/>
          <a:lstStyle/>
          <a:p>
            <a:r>
              <a:rPr lang="en-US" altLang="zh-CN" sz="2800" dirty="0"/>
              <a:t>TSP</a:t>
            </a:r>
            <a:r>
              <a:rPr lang="zh-CN" altLang="en-US" sz="2800" dirty="0"/>
              <a:t>问题上下界</a:t>
            </a:r>
            <a:endParaRPr lang="zh-CN" altLang="en-US" dirty="0"/>
          </a:p>
        </p:txBody>
      </p:sp>
      <p:sp>
        <p:nvSpPr>
          <p:cNvPr id="3" name="内容占位符 2">
            <a:extLst>
              <a:ext uri="{FF2B5EF4-FFF2-40B4-BE49-F238E27FC236}">
                <a16:creationId xmlns:a16="http://schemas.microsoft.com/office/drawing/2014/main" id="{F569D6F3-FD09-4598-B389-D9A02F18D1B7}"/>
              </a:ext>
            </a:extLst>
          </p:cNvPr>
          <p:cNvSpPr>
            <a:spLocks noGrp="1"/>
          </p:cNvSpPr>
          <p:nvPr>
            <p:ph idx="1"/>
          </p:nvPr>
        </p:nvSpPr>
        <p:spPr/>
        <p:txBody>
          <a:bodyPr/>
          <a:lstStyle/>
          <a:p>
            <a:pPr marL="0" indent="0">
              <a:buNone/>
            </a:pPr>
            <a:r>
              <a:rPr lang="en-US" altLang="zh-CN" sz="2400" baseline="0" dirty="0"/>
              <a:t>2. TSP </a:t>
            </a:r>
            <a:r>
              <a:rPr lang="zh-CN" altLang="en-US" sz="2400" baseline="0" dirty="0"/>
              <a:t>下界</a:t>
            </a:r>
            <a:r>
              <a:rPr lang="en-US" altLang="zh-CN" sz="2400" i="1" baseline="0" dirty="0"/>
              <a:t>down</a:t>
            </a:r>
          </a:p>
          <a:p>
            <a:r>
              <a:rPr lang="zh-CN" altLang="en-US" sz="2400" b="1" baseline="0" dirty="0"/>
              <a:t>下界</a:t>
            </a:r>
            <a:r>
              <a:rPr lang="en-US" altLang="zh-CN" sz="2400" b="1" baseline="0" dirty="0"/>
              <a:t>1</a:t>
            </a:r>
            <a:endParaRPr lang="en-US" altLang="zh-CN" b="1" dirty="0"/>
          </a:p>
          <a:p>
            <a:pPr lvl="1"/>
            <a:r>
              <a:rPr lang="zh-CN" altLang="en-US" baseline="0" dirty="0"/>
              <a:t>矩阵中每一行的最小元素相加（从每个城市走向下一个</a:t>
            </a:r>
            <a:r>
              <a:rPr lang="zh-CN" altLang="en-US" baseline="0" dirty="0">
                <a:solidFill>
                  <a:srgbClr val="FF0000"/>
                </a:solidFill>
              </a:rPr>
              <a:t>最近</a:t>
            </a:r>
            <a:r>
              <a:rPr lang="zh-CN" altLang="en-US" baseline="0" dirty="0"/>
              <a:t>城市），其路径长度为</a:t>
            </a:r>
          </a:p>
          <a:p>
            <a:pPr eaLnBrk="1" hangingPunct="1">
              <a:lnSpc>
                <a:spcPct val="115000"/>
              </a:lnSpc>
              <a:spcBef>
                <a:spcPct val="0"/>
              </a:spcBef>
              <a:buFontTx/>
              <a:buNone/>
            </a:pPr>
            <a:r>
              <a:rPr lang="zh-CN" altLang="en-US" sz="2400" baseline="0" dirty="0"/>
              <a:t>               </a:t>
            </a:r>
            <a:r>
              <a:rPr lang="en-US" altLang="zh-CN" sz="2400" baseline="0" dirty="0"/>
              <a:t>1 + 3 + 1 +3 + 2 = 10</a:t>
            </a:r>
          </a:p>
          <a:p>
            <a:pPr lvl="1"/>
            <a:r>
              <a:rPr lang="zh-CN" altLang="en-US" dirty="0"/>
              <a:t>说明：最小元素代表每一步可能走的最短距离</a:t>
            </a:r>
            <a:endParaRPr lang="en-US" altLang="zh-CN" dirty="0"/>
          </a:p>
          <a:p>
            <a:endParaRPr lang="zh-CN" altLang="en-US" dirty="0"/>
          </a:p>
        </p:txBody>
      </p:sp>
      <p:sp>
        <p:nvSpPr>
          <p:cNvPr id="4" name="日期占位符 3">
            <a:extLst>
              <a:ext uri="{FF2B5EF4-FFF2-40B4-BE49-F238E27FC236}">
                <a16:creationId xmlns:a16="http://schemas.microsoft.com/office/drawing/2014/main" id="{9FAD662B-A4EB-4876-A28D-7848A5BE687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23506FEC-99FD-42FB-817D-F48D7F7757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49A767-843C-4143-A9E8-71232C565953}"/>
              </a:ext>
            </a:extLst>
          </p:cNvPr>
          <p:cNvSpPr>
            <a:spLocks noGrp="1"/>
          </p:cNvSpPr>
          <p:nvPr>
            <p:ph type="sldNum" sz="quarter" idx="12"/>
          </p:nvPr>
        </p:nvSpPr>
        <p:spPr/>
        <p:txBody>
          <a:bodyPr/>
          <a:lstStyle/>
          <a:p>
            <a:fld id="{EEA58A3B-43CE-4AA0-90B5-EB47AFAFEB34}" type="slidenum">
              <a:rPr lang="zh-CN" altLang="en-US" smtClean="0"/>
              <a:pPr/>
              <a:t>50</a:t>
            </a:fld>
            <a:endParaRPr lang="zh-CN" altLang="en-US" dirty="0"/>
          </a:p>
        </p:txBody>
      </p:sp>
      <p:graphicFrame>
        <p:nvGraphicFramePr>
          <p:cNvPr id="7" name="Object 4">
            <a:extLst>
              <a:ext uri="{FF2B5EF4-FFF2-40B4-BE49-F238E27FC236}">
                <a16:creationId xmlns:a16="http://schemas.microsoft.com/office/drawing/2014/main" id="{7AD617AD-43A6-4A27-B2DF-41C3E7CC0DE8}"/>
              </a:ext>
            </a:extLst>
          </p:cNvPr>
          <p:cNvGraphicFramePr>
            <a:graphicFrameLocks noChangeAspect="1"/>
          </p:cNvGraphicFramePr>
          <p:nvPr>
            <p:extLst>
              <p:ext uri="{D42A27DB-BD31-4B8C-83A1-F6EECF244321}">
                <p14:modId xmlns:p14="http://schemas.microsoft.com/office/powerpoint/2010/main" val="47450338"/>
              </p:ext>
            </p:extLst>
          </p:nvPr>
        </p:nvGraphicFramePr>
        <p:xfrm>
          <a:off x="3793331" y="3463926"/>
          <a:ext cx="4643438" cy="3257550"/>
        </p:xfrm>
        <a:graphic>
          <a:graphicData uri="http://schemas.openxmlformats.org/presentationml/2006/ole">
            <mc:AlternateContent xmlns:mc="http://schemas.openxmlformats.org/markup-compatibility/2006">
              <mc:Choice xmlns:v="urn:schemas-microsoft-com:vml" Requires="v">
                <p:oleObj spid="_x0000_s6204" r:id="rId3" imgW="1955800" imgH="1371600" progId="Equation.DSMT4">
                  <p:embed/>
                </p:oleObj>
              </mc:Choice>
              <mc:Fallback>
                <p:oleObj r:id="rId3" imgW="1955800" imgH="1371600" progId="Equation.DSMT4">
                  <p:embed/>
                  <p:pic>
                    <p:nvPicPr>
                      <p:cNvPr id="8" name="Object 4">
                        <a:extLst>
                          <a:ext uri="{FF2B5EF4-FFF2-40B4-BE49-F238E27FC236}">
                            <a16:creationId xmlns:a16="http://schemas.microsoft.com/office/drawing/2014/main" id="{544D6275-BEBE-476B-9753-AD9BC8833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331" y="3463926"/>
                        <a:ext cx="4643438"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Freeform 64">
            <a:extLst>
              <a:ext uri="{FF2B5EF4-FFF2-40B4-BE49-F238E27FC236}">
                <a16:creationId xmlns:a16="http://schemas.microsoft.com/office/drawing/2014/main" id="{AAA33CDB-6070-48D3-B328-86B4D867F087}"/>
              </a:ext>
            </a:extLst>
          </p:cNvPr>
          <p:cNvSpPr>
            <a:spLocks/>
          </p:cNvSpPr>
          <p:nvPr/>
        </p:nvSpPr>
        <p:spPr bwMode="auto">
          <a:xfrm>
            <a:off x="6458603" y="3523735"/>
            <a:ext cx="387752"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9" name="Freeform 65">
            <a:extLst>
              <a:ext uri="{FF2B5EF4-FFF2-40B4-BE49-F238E27FC236}">
                <a16:creationId xmlns:a16="http://schemas.microsoft.com/office/drawing/2014/main" id="{2779A682-1CDD-4F45-B932-A99D1D1987DD}"/>
              </a:ext>
            </a:extLst>
          </p:cNvPr>
          <p:cNvSpPr>
            <a:spLocks/>
          </p:cNvSpPr>
          <p:nvPr/>
        </p:nvSpPr>
        <p:spPr bwMode="auto">
          <a:xfrm>
            <a:off x="5186554" y="4637238"/>
            <a:ext cx="498471"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10" name="Freeform 66">
            <a:extLst>
              <a:ext uri="{FF2B5EF4-FFF2-40B4-BE49-F238E27FC236}">
                <a16:creationId xmlns:a16="http://schemas.microsoft.com/office/drawing/2014/main" id="{EDC592BD-88D5-4F6B-9A33-1421AE992310}"/>
              </a:ext>
            </a:extLst>
          </p:cNvPr>
          <p:cNvSpPr>
            <a:spLocks/>
          </p:cNvSpPr>
          <p:nvPr/>
        </p:nvSpPr>
        <p:spPr bwMode="auto">
          <a:xfrm>
            <a:off x="6249248" y="5683197"/>
            <a:ext cx="500525"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11" name="Freeform 67">
            <a:extLst>
              <a:ext uri="{FF2B5EF4-FFF2-40B4-BE49-F238E27FC236}">
                <a16:creationId xmlns:a16="http://schemas.microsoft.com/office/drawing/2014/main" id="{5BD9E376-FE8E-4E98-8C4F-FDB98DB7509C}"/>
              </a:ext>
            </a:extLst>
          </p:cNvPr>
          <p:cNvSpPr>
            <a:spLocks/>
          </p:cNvSpPr>
          <p:nvPr/>
        </p:nvSpPr>
        <p:spPr bwMode="auto">
          <a:xfrm>
            <a:off x="7799574" y="5151023"/>
            <a:ext cx="465941"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
        <p:nvSpPr>
          <p:cNvPr id="12" name="Freeform 68">
            <a:extLst>
              <a:ext uri="{FF2B5EF4-FFF2-40B4-BE49-F238E27FC236}">
                <a16:creationId xmlns:a16="http://schemas.microsoft.com/office/drawing/2014/main" id="{710C69A1-D1AA-4158-B120-BA65526F4405}"/>
              </a:ext>
            </a:extLst>
          </p:cNvPr>
          <p:cNvSpPr>
            <a:spLocks/>
          </p:cNvSpPr>
          <p:nvPr/>
        </p:nvSpPr>
        <p:spPr bwMode="auto">
          <a:xfrm>
            <a:off x="5234781" y="4087297"/>
            <a:ext cx="402019" cy="369332"/>
          </a:xfrm>
          <a:custGeom>
            <a:avLst/>
            <a:gdLst>
              <a:gd name="T0" fmla="*/ 2147483647 w 329"/>
              <a:gd name="T1" fmla="*/ 0 h 384"/>
              <a:gd name="T2" fmla="*/ 2147483647 w 329"/>
              <a:gd name="T3" fmla="*/ 2147483647 h 384"/>
              <a:gd name="T4" fmla="*/ 2147483647 w 329"/>
              <a:gd name="T5" fmla="*/ 2147483647 h 384"/>
              <a:gd name="T6" fmla="*/ 2147483647 w 329"/>
              <a:gd name="T7" fmla="*/ 2147483647 h 384"/>
              <a:gd name="T8" fmla="*/ 2147483647 w 329"/>
              <a:gd name="T9" fmla="*/ 2147483647 h 384"/>
              <a:gd name="T10" fmla="*/ 2147483647 w 329"/>
              <a:gd name="T11" fmla="*/ 2147483647 h 384"/>
              <a:gd name="T12" fmla="*/ 2147483647 w 329"/>
              <a:gd name="T13" fmla="*/ 2147483647 h 384"/>
              <a:gd name="T14" fmla="*/ 2147483647 w 329"/>
              <a:gd name="T15" fmla="*/ 2147483647 h 384"/>
              <a:gd name="T16" fmla="*/ 2147483647 w 329"/>
              <a:gd name="T17" fmla="*/ 2147483647 h 384"/>
              <a:gd name="T18" fmla="*/ 2147483647 w 329"/>
              <a:gd name="T19" fmla="*/ 2147483647 h 384"/>
              <a:gd name="T20" fmla="*/ 2147483647 w 329"/>
              <a:gd name="T21" fmla="*/ 2147483647 h 384"/>
              <a:gd name="T22" fmla="*/ 2147483647 w 329"/>
              <a:gd name="T23" fmla="*/ 2147483647 h 3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9"/>
              <a:gd name="T37" fmla="*/ 0 h 384"/>
              <a:gd name="T38" fmla="*/ 329 w 329"/>
              <a:gd name="T39" fmla="*/ 384 h 3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9" h="384">
                <a:moveTo>
                  <a:pt x="26" y="0"/>
                </a:moveTo>
                <a:cubicBezTo>
                  <a:pt x="93" y="22"/>
                  <a:pt x="158" y="20"/>
                  <a:pt x="218" y="60"/>
                </a:cubicBezTo>
                <a:cubicBezTo>
                  <a:pt x="235" y="113"/>
                  <a:pt x="253" y="87"/>
                  <a:pt x="289" y="131"/>
                </a:cubicBezTo>
                <a:cubicBezTo>
                  <a:pt x="305" y="151"/>
                  <a:pt x="318" y="180"/>
                  <a:pt x="329" y="202"/>
                </a:cubicBezTo>
                <a:cubicBezTo>
                  <a:pt x="326" y="222"/>
                  <a:pt x="327" y="244"/>
                  <a:pt x="319" y="263"/>
                </a:cubicBezTo>
                <a:cubicBezTo>
                  <a:pt x="310" y="285"/>
                  <a:pt x="279" y="323"/>
                  <a:pt x="279" y="323"/>
                </a:cubicBezTo>
                <a:cubicBezTo>
                  <a:pt x="276" y="337"/>
                  <a:pt x="279" y="354"/>
                  <a:pt x="269" y="364"/>
                </a:cubicBezTo>
                <a:cubicBezTo>
                  <a:pt x="252" y="381"/>
                  <a:pt x="221" y="376"/>
                  <a:pt x="198" y="384"/>
                </a:cubicBezTo>
                <a:cubicBezTo>
                  <a:pt x="146" y="374"/>
                  <a:pt x="100" y="362"/>
                  <a:pt x="47" y="354"/>
                </a:cubicBezTo>
                <a:cubicBezTo>
                  <a:pt x="0" y="307"/>
                  <a:pt x="7" y="305"/>
                  <a:pt x="16" y="232"/>
                </a:cubicBezTo>
                <a:cubicBezTo>
                  <a:pt x="25" y="155"/>
                  <a:pt x="9" y="97"/>
                  <a:pt x="87" y="71"/>
                </a:cubicBezTo>
                <a:cubicBezTo>
                  <a:pt x="112" y="32"/>
                  <a:pt x="107" y="52"/>
                  <a:pt x="107" y="10"/>
                </a:cubicBezTo>
              </a:path>
            </a:pathLst>
          </a:custGeom>
          <a:noFill/>
          <a:ln w="6350" cmpd="sng">
            <a:solidFill>
              <a:srgbClr val="FF33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2984163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0D9DD-4C7B-4DE0-8042-09F134A7061D}"/>
              </a:ext>
            </a:extLst>
          </p:cNvPr>
          <p:cNvSpPr>
            <a:spLocks noGrp="1"/>
          </p:cNvSpPr>
          <p:nvPr>
            <p:ph type="title"/>
          </p:nvPr>
        </p:nvSpPr>
        <p:spPr/>
        <p:txBody>
          <a:bodyPr/>
          <a:lstStyle/>
          <a:p>
            <a:r>
              <a:rPr lang="en-US" altLang="zh-CN" sz="2800" dirty="0"/>
              <a:t>TSP</a:t>
            </a:r>
            <a:r>
              <a:rPr lang="zh-CN" altLang="en-US" sz="2800" dirty="0"/>
              <a:t>问题上下界</a:t>
            </a:r>
            <a:endParaRPr lang="zh-CN" altLang="en-US" dirty="0"/>
          </a:p>
        </p:txBody>
      </p:sp>
      <p:sp>
        <p:nvSpPr>
          <p:cNvPr id="3" name="内容占位符 2">
            <a:extLst>
              <a:ext uri="{FF2B5EF4-FFF2-40B4-BE49-F238E27FC236}">
                <a16:creationId xmlns:a16="http://schemas.microsoft.com/office/drawing/2014/main" id="{03020A60-A3A8-45CF-92C7-74751C5EC962}"/>
              </a:ext>
            </a:extLst>
          </p:cNvPr>
          <p:cNvSpPr>
            <a:spLocks noGrp="1"/>
          </p:cNvSpPr>
          <p:nvPr>
            <p:ph idx="1"/>
          </p:nvPr>
        </p:nvSpPr>
        <p:spPr/>
        <p:txBody>
          <a:bodyPr/>
          <a:lstStyle/>
          <a:p>
            <a:r>
              <a:rPr lang="zh-CN" altLang="en-US" b="1" dirty="0"/>
              <a:t>下界</a:t>
            </a:r>
            <a:r>
              <a:rPr lang="en-US" altLang="zh-CN" b="1" dirty="0"/>
              <a:t>2</a:t>
            </a:r>
          </a:p>
          <a:p>
            <a:pPr marL="0" indent="0">
              <a:buNone/>
            </a:pPr>
            <a:r>
              <a:rPr lang="en-US" altLang="zh-CN" sz="2400" b="1" baseline="0" dirty="0"/>
              <a:t>    </a:t>
            </a:r>
            <a:r>
              <a:rPr lang="zh-CN" altLang="en-US" b="1" dirty="0"/>
              <a:t>  </a:t>
            </a:r>
            <a:r>
              <a:rPr lang="zh-CN" altLang="en-US" sz="2400" baseline="0" dirty="0"/>
              <a:t>更准确，信息量更大</a:t>
            </a:r>
            <a:endParaRPr lang="en-US" altLang="zh-CN" sz="2400" baseline="0" dirty="0"/>
          </a:p>
          <a:p>
            <a:pPr lvl="1"/>
            <a:r>
              <a:rPr lang="zh-CN" altLang="en-US" baseline="0" dirty="0"/>
              <a:t>在一条路径上，每个城市</a:t>
            </a:r>
            <a:r>
              <a:rPr lang="en-US" altLang="zh-CN" i="1" baseline="0" dirty="0" err="1"/>
              <a:t>i</a:t>
            </a:r>
            <a:r>
              <a:rPr lang="zh-CN" altLang="en-US" baseline="0" dirty="0"/>
              <a:t>有</a:t>
            </a:r>
            <a:r>
              <a:rPr lang="en-US" altLang="zh-CN" baseline="0" dirty="0"/>
              <a:t>2</a:t>
            </a:r>
            <a:r>
              <a:rPr lang="zh-CN" altLang="en-US" baseline="0" dirty="0"/>
              <a:t>条邻接边：进入该城市、离开该城市</a:t>
            </a:r>
            <a:endParaRPr lang="en-US" altLang="zh-CN" dirty="0"/>
          </a:p>
          <a:p>
            <a:pPr lvl="1"/>
            <a:r>
              <a:rPr lang="zh-CN" altLang="en-US" sz="2400" baseline="0" dirty="0"/>
              <a:t>第</a:t>
            </a:r>
            <a:r>
              <a:rPr lang="en-US" altLang="zh-CN" sz="2400" i="1" baseline="0" dirty="0" err="1"/>
              <a:t>i</a:t>
            </a:r>
            <a:r>
              <a:rPr lang="zh-CN" altLang="en-US" sz="2400" baseline="0" dirty="0"/>
              <a:t>个城市对应矩阵中第</a:t>
            </a:r>
            <a:r>
              <a:rPr lang="en-US" altLang="zh-CN" sz="2400" i="1" baseline="0" dirty="0" err="1"/>
              <a:t>i</a:t>
            </a:r>
            <a:r>
              <a:rPr lang="zh-CN" altLang="en-US" sz="2400" baseline="0" dirty="0"/>
              <a:t>行</a:t>
            </a:r>
            <a:endParaRPr lang="en-US" altLang="zh-CN" sz="2400" baseline="0" dirty="0"/>
          </a:p>
          <a:p>
            <a:pPr lvl="1"/>
            <a:r>
              <a:rPr lang="zh-CN" altLang="en-US" sz="2400" baseline="0" dirty="0"/>
              <a:t>将每一行最小的</a:t>
            </a:r>
            <a:r>
              <a:rPr lang="en-US" altLang="zh-CN" sz="2400" baseline="0" dirty="0"/>
              <a:t>2</a:t>
            </a:r>
            <a:r>
              <a:rPr lang="zh-CN" altLang="en-US" sz="2400" baseline="0" dirty="0"/>
              <a:t>个元素相加除以</a:t>
            </a:r>
            <a:r>
              <a:rPr lang="en-US" altLang="zh-CN" sz="2400" baseline="0" dirty="0"/>
              <a:t>2</a:t>
            </a:r>
            <a:r>
              <a:rPr lang="zh-CN" altLang="en-US" sz="2400" baseline="0" dirty="0"/>
              <a:t>，并向上取整，就得到一个合理下界</a:t>
            </a:r>
            <a:endParaRPr lang="en-US" altLang="zh-CN" sz="2400" baseline="0" dirty="0"/>
          </a:p>
          <a:p>
            <a:pPr lvl="1"/>
            <a:r>
              <a:rPr lang="zh-CN" altLang="en-US" sz="2400" baseline="0" dirty="0"/>
              <a:t>解释</a:t>
            </a:r>
            <a:endParaRPr lang="en-US" altLang="zh-CN" sz="2400" baseline="0" dirty="0"/>
          </a:p>
          <a:p>
            <a:pPr lvl="2"/>
            <a:r>
              <a:rPr lang="zh-CN" altLang="en-US" baseline="0" dirty="0"/>
              <a:t>对第</a:t>
            </a:r>
            <a:r>
              <a:rPr lang="en-US" altLang="zh-CN" i="1" baseline="0" dirty="0" err="1"/>
              <a:t>i</a:t>
            </a:r>
            <a:r>
              <a:rPr lang="zh-CN" altLang="en-US" baseline="0" dirty="0"/>
              <a:t>个城市对应的矩阵第</a:t>
            </a:r>
            <a:r>
              <a:rPr lang="en-US" altLang="zh-CN" i="1" baseline="0" dirty="0" err="1"/>
              <a:t>i</a:t>
            </a:r>
            <a:r>
              <a:rPr lang="zh-CN" altLang="en-US" baseline="0" dirty="0"/>
              <a:t>行，</a:t>
            </a:r>
            <a:r>
              <a:rPr lang="en-US" altLang="zh-CN" baseline="0" dirty="0"/>
              <a:t>2</a:t>
            </a:r>
            <a:r>
              <a:rPr lang="zh-CN" altLang="en-US" baseline="0" dirty="0"/>
              <a:t>个最小元素为</a:t>
            </a:r>
            <a:r>
              <a:rPr lang="en-US" altLang="zh-CN" baseline="0" dirty="0"/>
              <a:t>c(</a:t>
            </a:r>
            <a:r>
              <a:rPr lang="en-US" altLang="zh-CN" i="1" baseline="0" dirty="0" err="1"/>
              <a:t>i</a:t>
            </a:r>
            <a:r>
              <a:rPr lang="en-US" altLang="zh-CN" baseline="0" dirty="0"/>
              <a:t>, </a:t>
            </a:r>
            <a:r>
              <a:rPr lang="en-US" altLang="zh-CN" i="1" baseline="0" dirty="0"/>
              <a:t>j</a:t>
            </a:r>
            <a:r>
              <a:rPr lang="en-US" altLang="zh-CN" baseline="-25000" dirty="0"/>
              <a:t>1</a:t>
            </a:r>
            <a:r>
              <a:rPr lang="en-US" altLang="zh-CN" baseline="0" dirty="0"/>
              <a:t>)</a:t>
            </a:r>
            <a:r>
              <a:rPr lang="zh-CN" altLang="en-US" baseline="0" dirty="0"/>
              <a:t>、</a:t>
            </a:r>
            <a:r>
              <a:rPr lang="en-US" altLang="zh-CN" baseline="0" dirty="0"/>
              <a:t> c(</a:t>
            </a:r>
            <a:r>
              <a:rPr lang="en-US" altLang="zh-CN" i="1" baseline="0" dirty="0" err="1"/>
              <a:t>i</a:t>
            </a:r>
            <a:r>
              <a:rPr lang="en-US" altLang="zh-CN" baseline="0" dirty="0"/>
              <a:t>, </a:t>
            </a:r>
            <a:r>
              <a:rPr lang="en-US" altLang="zh-CN" i="1" baseline="0" dirty="0"/>
              <a:t>j</a:t>
            </a:r>
            <a:r>
              <a:rPr lang="en-US" altLang="zh-CN" baseline="-25000" dirty="0"/>
              <a:t>2</a:t>
            </a:r>
            <a:r>
              <a:rPr lang="en-US" altLang="zh-CN" baseline="0" dirty="0"/>
              <a:t>)</a:t>
            </a:r>
          </a:p>
          <a:p>
            <a:pPr lvl="2"/>
            <a:r>
              <a:rPr lang="zh-CN" altLang="en-US" baseline="0" dirty="0"/>
              <a:t>由于</a:t>
            </a:r>
            <a:r>
              <a:rPr lang="en-US" altLang="zh-CN" baseline="0" dirty="0"/>
              <a:t>c(</a:t>
            </a:r>
            <a:r>
              <a:rPr lang="en-US" altLang="zh-CN" i="1" baseline="0" dirty="0" err="1"/>
              <a:t>i</a:t>
            </a:r>
            <a:r>
              <a:rPr lang="en-US" altLang="zh-CN" baseline="0" dirty="0"/>
              <a:t>, </a:t>
            </a:r>
            <a:r>
              <a:rPr lang="en-US" altLang="zh-CN" i="1" baseline="0" dirty="0"/>
              <a:t>j</a:t>
            </a:r>
            <a:r>
              <a:rPr lang="en-US" altLang="zh-CN" baseline="-25000" dirty="0"/>
              <a:t>1</a:t>
            </a:r>
            <a:r>
              <a:rPr lang="en-US" altLang="zh-CN" baseline="0" dirty="0"/>
              <a:t>)= c( </a:t>
            </a:r>
            <a:r>
              <a:rPr lang="en-US" altLang="zh-CN" i="1" baseline="0" dirty="0"/>
              <a:t>j</a:t>
            </a:r>
            <a:r>
              <a:rPr lang="en-US" altLang="zh-CN" baseline="-25000" dirty="0"/>
              <a:t>1</a:t>
            </a:r>
            <a:r>
              <a:rPr lang="en-US" altLang="zh-CN" baseline="0" dirty="0"/>
              <a:t>,</a:t>
            </a:r>
            <a:r>
              <a:rPr lang="en-US" altLang="zh-CN" i="1" baseline="0" dirty="0"/>
              <a:t> </a:t>
            </a:r>
            <a:r>
              <a:rPr lang="en-US" altLang="zh-CN" i="1" baseline="0" dirty="0" err="1"/>
              <a:t>i</a:t>
            </a:r>
            <a:r>
              <a:rPr lang="en-US" altLang="zh-CN" baseline="0" dirty="0"/>
              <a:t>)</a:t>
            </a:r>
            <a:r>
              <a:rPr lang="zh-CN" altLang="en-US" baseline="0" dirty="0"/>
              <a:t>，</a:t>
            </a:r>
            <a:r>
              <a:rPr lang="en-US" altLang="zh-CN" baseline="0" dirty="0"/>
              <a:t> c(</a:t>
            </a:r>
            <a:r>
              <a:rPr lang="en-US" altLang="zh-CN" i="1" baseline="0" dirty="0" err="1"/>
              <a:t>i</a:t>
            </a:r>
            <a:r>
              <a:rPr lang="en-US" altLang="zh-CN" baseline="0" dirty="0"/>
              <a:t>, </a:t>
            </a:r>
            <a:r>
              <a:rPr lang="en-US" altLang="zh-CN" i="1" baseline="0" dirty="0"/>
              <a:t>j</a:t>
            </a:r>
            <a:r>
              <a:rPr lang="en-US" altLang="zh-CN" baseline="-25000" dirty="0"/>
              <a:t>1</a:t>
            </a:r>
            <a:r>
              <a:rPr lang="en-US" altLang="zh-CN" baseline="0" dirty="0"/>
              <a:t>)+ c(</a:t>
            </a:r>
            <a:r>
              <a:rPr lang="en-US" altLang="zh-CN" i="1" baseline="0" dirty="0" err="1"/>
              <a:t>i</a:t>
            </a:r>
            <a:r>
              <a:rPr lang="en-US" altLang="zh-CN" baseline="0" dirty="0"/>
              <a:t>, </a:t>
            </a:r>
            <a:r>
              <a:rPr lang="en-US" altLang="zh-CN" i="1" baseline="0" dirty="0"/>
              <a:t>j</a:t>
            </a:r>
            <a:r>
              <a:rPr lang="en-US" altLang="zh-CN" baseline="-25000" dirty="0"/>
              <a:t>2</a:t>
            </a:r>
            <a:r>
              <a:rPr lang="en-US" altLang="zh-CN" baseline="0" dirty="0"/>
              <a:t>)= c( </a:t>
            </a:r>
            <a:r>
              <a:rPr lang="en-US" altLang="zh-CN" i="1" baseline="0" dirty="0"/>
              <a:t>j</a:t>
            </a:r>
            <a:r>
              <a:rPr lang="en-US" altLang="zh-CN" baseline="-25000" dirty="0"/>
              <a:t>1</a:t>
            </a:r>
            <a:r>
              <a:rPr lang="en-US" altLang="zh-CN" baseline="0" dirty="0"/>
              <a:t>,</a:t>
            </a:r>
            <a:r>
              <a:rPr lang="en-US" altLang="zh-CN" i="1" baseline="0" dirty="0"/>
              <a:t> </a:t>
            </a:r>
            <a:r>
              <a:rPr lang="en-US" altLang="zh-CN" i="1" baseline="0" dirty="0" err="1"/>
              <a:t>i</a:t>
            </a:r>
            <a:r>
              <a:rPr lang="en-US" altLang="zh-CN" baseline="0" dirty="0"/>
              <a:t>)+ c(</a:t>
            </a:r>
            <a:r>
              <a:rPr lang="en-US" altLang="zh-CN" i="1" baseline="0" dirty="0" err="1"/>
              <a:t>i</a:t>
            </a:r>
            <a:r>
              <a:rPr lang="en-US" altLang="zh-CN" baseline="0" dirty="0"/>
              <a:t>, </a:t>
            </a:r>
            <a:r>
              <a:rPr lang="en-US" altLang="zh-CN" i="1" baseline="0" dirty="0"/>
              <a:t>j</a:t>
            </a:r>
            <a:r>
              <a:rPr lang="en-US" altLang="zh-CN" baseline="-25000" dirty="0"/>
              <a:t>2</a:t>
            </a:r>
            <a:r>
              <a:rPr lang="en-US" altLang="zh-CN" baseline="0" dirty="0"/>
              <a:t>)</a:t>
            </a:r>
            <a:r>
              <a:rPr lang="zh-CN" altLang="en-US" baseline="0" dirty="0"/>
              <a:t>，  对应于从最近的上一个城市</a:t>
            </a:r>
            <a:r>
              <a:rPr lang="en-US" altLang="zh-CN" i="1" baseline="0" dirty="0"/>
              <a:t>j</a:t>
            </a:r>
            <a:r>
              <a:rPr lang="en-US" altLang="zh-CN" baseline="-25000" dirty="0"/>
              <a:t>1</a:t>
            </a:r>
            <a:r>
              <a:rPr lang="en-US" altLang="zh-CN" dirty="0"/>
              <a:t> </a:t>
            </a:r>
            <a:r>
              <a:rPr lang="zh-CN" altLang="en-US" baseline="0" dirty="0"/>
              <a:t>到达城市</a:t>
            </a:r>
            <a:r>
              <a:rPr lang="en-US" altLang="zh-CN" i="1" baseline="0" dirty="0" err="1"/>
              <a:t>i</a:t>
            </a:r>
            <a:r>
              <a:rPr lang="zh-CN" altLang="en-US" baseline="0" dirty="0"/>
              <a:t>，再到下一个最近城市</a:t>
            </a:r>
            <a:r>
              <a:rPr lang="en-US" altLang="zh-CN" i="1" baseline="0" dirty="0"/>
              <a:t>j</a:t>
            </a:r>
            <a:r>
              <a:rPr lang="en-US" altLang="zh-CN" baseline="-25000" dirty="0"/>
              <a:t>2</a:t>
            </a:r>
            <a:r>
              <a:rPr lang="zh-CN" altLang="en-US" baseline="0" dirty="0"/>
              <a:t>去，即</a:t>
            </a:r>
            <a:r>
              <a:rPr lang="en-US" altLang="zh-CN" i="1" baseline="0" dirty="0">
                <a:solidFill>
                  <a:srgbClr val="FF0000"/>
                </a:solidFill>
              </a:rPr>
              <a:t>j</a:t>
            </a:r>
            <a:r>
              <a:rPr lang="en-US" altLang="zh-CN" baseline="-25000" dirty="0">
                <a:solidFill>
                  <a:srgbClr val="FF0000"/>
                </a:solidFill>
              </a:rPr>
              <a:t>1</a:t>
            </a:r>
            <a:r>
              <a:rPr lang="en-US" altLang="zh-CN" baseline="0" dirty="0">
                <a:solidFill>
                  <a:srgbClr val="FF0000"/>
                </a:solidFill>
              </a:rPr>
              <a:t>→ </a:t>
            </a:r>
            <a:r>
              <a:rPr lang="en-US" altLang="zh-CN" i="1" baseline="0" dirty="0" err="1">
                <a:solidFill>
                  <a:srgbClr val="FF0000"/>
                </a:solidFill>
              </a:rPr>
              <a:t>i</a:t>
            </a:r>
            <a:r>
              <a:rPr lang="en-US" altLang="zh-CN" baseline="0" dirty="0">
                <a:solidFill>
                  <a:srgbClr val="FF0000"/>
                </a:solidFill>
              </a:rPr>
              <a:t> →  </a:t>
            </a:r>
            <a:r>
              <a:rPr lang="en-US" altLang="zh-CN" i="1" baseline="0" dirty="0">
                <a:solidFill>
                  <a:srgbClr val="FF0000"/>
                </a:solidFill>
              </a:rPr>
              <a:t>j</a:t>
            </a:r>
            <a:r>
              <a:rPr lang="en-US" altLang="zh-CN" baseline="-25000" dirty="0">
                <a:solidFill>
                  <a:srgbClr val="FF0000"/>
                </a:solidFill>
              </a:rPr>
              <a:t>2</a:t>
            </a:r>
            <a:r>
              <a:rPr lang="zh-CN" altLang="en-US" baseline="0" dirty="0"/>
              <a:t>，或者：</a:t>
            </a:r>
            <a:r>
              <a:rPr lang="en-US" altLang="zh-CN" i="1" baseline="0" dirty="0">
                <a:solidFill>
                  <a:srgbClr val="FF0000"/>
                </a:solidFill>
              </a:rPr>
              <a:t>j</a:t>
            </a:r>
            <a:r>
              <a:rPr lang="en-US" altLang="zh-CN" baseline="-25000" dirty="0">
                <a:solidFill>
                  <a:srgbClr val="FF0000"/>
                </a:solidFill>
              </a:rPr>
              <a:t>2</a:t>
            </a:r>
            <a:r>
              <a:rPr lang="en-US" altLang="zh-CN" baseline="0" dirty="0">
                <a:solidFill>
                  <a:srgbClr val="FF0000"/>
                </a:solidFill>
              </a:rPr>
              <a:t>→ </a:t>
            </a:r>
            <a:r>
              <a:rPr lang="en-US" altLang="zh-CN" i="1" baseline="0" dirty="0" err="1">
                <a:solidFill>
                  <a:srgbClr val="FF0000"/>
                </a:solidFill>
              </a:rPr>
              <a:t>i</a:t>
            </a:r>
            <a:r>
              <a:rPr lang="en-US" altLang="zh-CN" baseline="0" dirty="0">
                <a:solidFill>
                  <a:srgbClr val="FF0000"/>
                </a:solidFill>
              </a:rPr>
              <a:t> →  </a:t>
            </a:r>
            <a:r>
              <a:rPr lang="en-US" altLang="zh-CN" i="1" baseline="0" dirty="0">
                <a:solidFill>
                  <a:srgbClr val="FF0000"/>
                </a:solidFill>
              </a:rPr>
              <a:t>j</a:t>
            </a:r>
            <a:r>
              <a:rPr lang="en-US" altLang="zh-CN" baseline="-25000" dirty="0">
                <a:solidFill>
                  <a:srgbClr val="FF0000"/>
                </a:solidFill>
              </a:rPr>
              <a:t>1</a:t>
            </a:r>
            <a:r>
              <a:rPr lang="en-US" altLang="zh-CN" baseline="0" dirty="0"/>
              <a:t> </a:t>
            </a:r>
            <a:endParaRPr lang="en-US" altLang="zh-CN" baseline="0" dirty="0">
              <a:solidFill>
                <a:srgbClr val="FF0000"/>
              </a:solidFill>
            </a:endParaRPr>
          </a:p>
          <a:p>
            <a:endParaRPr lang="zh-CN" altLang="en-US" dirty="0"/>
          </a:p>
        </p:txBody>
      </p:sp>
      <p:sp>
        <p:nvSpPr>
          <p:cNvPr id="4" name="日期占位符 3">
            <a:extLst>
              <a:ext uri="{FF2B5EF4-FFF2-40B4-BE49-F238E27FC236}">
                <a16:creationId xmlns:a16="http://schemas.microsoft.com/office/drawing/2014/main" id="{D48E00AD-55A3-4B31-A94E-D80CFA9A4A3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2EF0C97A-5B71-414C-B02C-522C9650F1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A686C7-C338-407F-89E0-21FB56CE620E}"/>
              </a:ext>
            </a:extLst>
          </p:cNvPr>
          <p:cNvSpPr>
            <a:spLocks noGrp="1"/>
          </p:cNvSpPr>
          <p:nvPr>
            <p:ph type="sldNum" sz="quarter" idx="12"/>
          </p:nvPr>
        </p:nvSpPr>
        <p:spPr/>
        <p:txBody>
          <a:bodyPr/>
          <a:lstStyle/>
          <a:p>
            <a:fld id="{EEA58A3B-43CE-4AA0-90B5-EB47AFAFEB34}" type="slidenum">
              <a:rPr lang="zh-CN" altLang="en-US" smtClean="0"/>
              <a:pPr/>
              <a:t>51</a:t>
            </a:fld>
            <a:endParaRPr lang="zh-CN" altLang="en-US" dirty="0"/>
          </a:p>
        </p:txBody>
      </p:sp>
    </p:spTree>
    <p:extLst>
      <p:ext uri="{BB962C8B-B14F-4D97-AF65-F5344CB8AC3E}">
        <p14:creationId xmlns:p14="http://schemas.microsoft.com/office/powerpoint/2010/main" val="1244145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B7A99B-578A-49CA-9A84-9273B69DFC7E}"/>
              </a:ext>
            </a:extLst>
          </p:cNvPr>
          <p:cNvSpPr>
            <a:spLocks noGrp="1"/>
          </p:cNvSpPr>
          <p:nvPr>
            <p:ph idx="1"/>
          </p:nvPr>
        </p:nvSpPr>
        <p:spPr/>
        <p:txBody>
          <a:bodyPr/>
          <a:lstStyle/>
          <a:p>
            <a:r>
              <a:rPr lang="en-US" altLang="zh-CN" dirty="0">
                <a:latin typeface="+mn-lt"/>
              </a:rPr>
              <a:t>E</a:t>
            </a:r>
            <a:r>
              <a:rPr lang="en-US" altLang="zh-CN" sz="2400" baseline="0" dirty="0">
                <a:latin typeface="+mn-lt"/>
              </a:rPr>
              <a:t>.g. </a:t>
            </a:r>
            <a:r>
              <a:rPr lang="zh-CN" altLang="en-US" sz="2400" baseline="0" dirty="0">
                <a:latin typeface="+mn-lt"/>
              </a:rPr>
              <a:t>对上图所示</a:t>
            </a:r>
            <a:r>
              <a:rPr lang="en-US" altLang="zh-CN" sz="2400" baseline="0" dirty="0">
                <a:latin typeface="+mn-lt"/>
              </a:rPr>
              <a:t>TSP</a:t>
            </a:r>
            <a:r>
              <a:rPr lang="zh-CN" altLang="en-US" sz="2400" baseline="0" dirty="0">
                <a:latin typeface="+mn-lt"/>
              </a:rPr>
              <a:t>，其最短路径下界</a:t>
            </a:r>
          </a:p>
          <a:p>
            <a:pPr eaLnBrk="1" hangingPunct="1">
              <a:lnSpc>
                <a:spcPct val="115000"/>
              </a:lnSpc>
              <a:spcBef>
                <a:spcPct val="0"/>
              </a:spcBef>
              <a:buFontTx/>
              <a:buNone/>
            </a:pPr>
            <a:r>
              <a:rPr lang="zh-CN" altLang="en-US" sz="2400" baseline="0" dirty="0">
                <a:latin typeface="+mn-lt"/>
              </a:rPr>
              <a:t>   </a:t>
            </a:r>
            <a:r>
              <a:rPr lang="en-US" altLang="zh-CN" sz="2400" baseline="0" dirty="0" err="1">
                <a:latin typeface="+mn-lt"/>
              </a:rPr>
              <a:t>lb</a:t>
            </a:r>
            <a:r>
              <a:rPr lang="en-US" altLang="zh-CN" sz="2400" baseline="0" dirty="0">
                <a:latin typeface="+mn-lt"/>
              </a:rPr>
              <a:t>={(1+3) + (3+6) + (1+2) + </a:t>
            </a:r>
          </a:p>
          <a:p>
            <a:pPr eaLnBrk="1" hangingPunct="1">
              <a:lnSpc>
                <a:spcPct val="115000"/>
              </a:lnSpc>
              <a:spcBef>
                <a:spcPct val="0"/>
              </a:spcBef>
              <a:buFontTx/>
              <a:buNone/>
            </a:pPr>
            <a:r>
              <a:rPr lang="en-US" altLang="zh-CN" sz="2400" baseline="0" dirty="0">
                <a:latin typeface="+mn-lt"/>
              </a:rPr>
              <a:t>          (3+4) + (2+3)}/2 </a:t>
            </a:r>
          </a:p>
          <a:p>
            <a:pPr eaLnBrk="1" hangingPunct="1">
              <a:lnSpc>
                <a:spcPct val="115000"/>
              </a:lnSpc>
              <a:spcBef>
                <a:spcPct val="0"/>
              </a:spcBef>
              <a:buFontTx/>
              <a:buNone/>
            </a:pPr>
            <a:r>
              <a:rPr lang="en-US" altLang="zh-CN" sz="2400" baseline="0" dirty="0">
                <a:latin typeface="+mn-lt"/>
              </a:rPr>
              <a:t>      =14</a:t>
            </a:r>
          </a:p>
          <a:p>
            <a:pPr eaLnBrk="1" hangingPunct="1">
              <a:lnSpc>
                <a:spcPct val="115000"/>
              </a:lnSpc>
              <a:spcBef>
                <a:spcPct val="0"/>
              </a:spcBef>
              <a:buFontTx/>
              <a:buNone/>
            </a:pPr>
            <a:endParaRPr lang="en-US" altLang="zh-CN" sz="2400" baseline="0" dirty="0">
              <a:latin typeface="+mn-lt"/>
            </a:endParaRPr>
          </a:p>
          <a:p>
            <a:endParaRPr lang="en-US" altLang="zh-CN" dirty="0">
              <a:latin typeface="+mn-lt"/>
            </a:endParaRPr>
          </a:p>
          <a:p>
            <a:r>
              <a:rPr lang="en-US" altLang="zh-CN" dirty="0">
                <a:latin typeface="+mn-lt"/>
              </a:rPr>
              <a:t>E.g.  </a:t>
            </a:r>
            <a:r>
              <a:rPr lang="zh-CN" altLang="en-US" dirty="0">
                <a:latin typeface="+mn-lt"/>
              </a:rPr>
              <a:t>对城市</a:t>
            </a:r>
            <a:r>
              <a:rPr lang="en-US" altLang="zh-CN" dirty="0" err="1">
                <a:latin typeface="+mn-lt"/>
              </a:rPr>
              <a:t>i</a:t>
            </a:r>
            <a:r>
              <a:rPr lang="en-US" altLang="zh-CN" dirty="0">
                <a:latin typeface="+mn-lt"/>
              </a:rPr>
              <a:t>=2,  2</a:t>
            </a:r>
            <a:r>
              <a:rPr lang="zh-CN" altLang="en-US" dirty="0">
                <a:latin typeface="+mn-lt"/>
              </a:rPr>
              <a:t>个最小元素相加为</a:t>
            </a:r>
            <a:endParaRPr lang="en-US" altLang="zh-CN" dirty="0">
              <a:latin typeface="+mn-lt"/>
            </a:endParaRPr>
          </a:p>
          <a:p>
            <a:pPr eaLnBrk="1" hangingPunct="1">
              <a:lnSpc>
                <a:spcPct val="115000"/>
              </a:lnSpc>
              <a:spcBef>
                <a:spcPct val="0"/>
              </a:spcBef>
              <a:buFontTx/>
              <a:buNone/>
            </a:pPr>
            <a:r>
              <a:rPr lang="en-US" altLang="zh-CN" sz="2400" baseline="0" dirty="0">
                <a:latin typeface="+mn-lt"/>
              </a:rPr>
              <a:t>      </a:t>
            </a:r>
            <a:r>
              <a:rPr lang="en-US" altLang="zh-CN" sz="2400" b="1" baseline="0" dirty="0">
                <a:solidFill>
                  <a:srgbClr val="C00000"/>
                </a:solidFill>
                <a:latin typeface="+mn-lt"/>
              </a:rPr>
              <a:t>c(2,1) </a:t>
            </a:r>
            <a:r>
              <a:rPr lang="en-US" altLang="zh-CN" sz="2400" b="1" baseline="0" dirty="0">
                <a:solidFill>
                  <a:srgbClr val="FF0000"/>
                </a:solidFill>
                <a:latin typeface="+mn-lt"/>
              </a:rPr>
              <a:t>+</a:t>
            </a:r>
            <a:r>
              <a:rPr lang="en-US" altLang="zh-CN" sz="2400" b="1" i="1" baseline="0" dirty="0">
                <a:solidFill>
                  <a:srgbClr val="FF0000"/>
                </a:solidFill>
                <a:latin typeface="+mn-lt"/>
              </a:rPr>
              <a:t> </a:t>
            </a:r>
            <a:r>
              <a:rPr lang="en-US" altLang="zh-CN" sz="2400" b="1" baseline="0" dirty="0">
                <a:solidFill>
                  <a:srgbClr val="C00000"/>
                </a:solidFill>
                <a:latin typeface="+mn-lt"/>
              </a:rPr>
              <a:t>c(2,3)</a:t>
            </a:r>
            <a:r>
              <a:rPr lang="en-US" altLang="zh-CN" sz="2400" baseline="0" dirty="0">
                <a:latin typeface="+mn-lt"/>
              </a:rPr>
              <a:t> =3+6 = </a:t>
            </a:r>
            <a:r>
              <a:rPr lang="en-US" altLang="zh-CN" sz="2400" b="1" baseline="0" dirty="0">
                <a:solidFill>
                  <a:srgbClr val="C00000"/>
                </a:solidFill>
                <a:latin typeface="+mn-lt"/>
              </a:rPr>
              <a:t>c(1,2) </a:t>
            </a:r>
            <a:r>
              <a:rPr lang="en-US" altLang="zh-CN" sz="2400" baseline="0" dirty="0">
                <a:latin typeface="+mn-lt"/>
              </a:rPr>
              <a:t>+ </a:t>
            </a:r>
            <a:r>
              <a:rPr lang="en-US" altLang="zh-CN" sz="2400" b="1" baseline="0" dirty="0">
                <a:solidFill>
                  <a:srgbClr val="C00000"/>
                </a:solidFill>
                <a:latin typeface="+mn-lt"/>
              </a:rPr>
              <a:t>c(2,3)</a:t>
            </a:r>
          </a:p>
          <a:p>
            <a:pPr eaLnBrk="1" hangingPunct="1">
              <a:lnSpc>
                <a:spcPct val="115000"/>
              </a:lnSpc>
              <a:spcBef>
                <a:spcPct val="0"/>
              </a:spcBef>
              <a:buFontTx/>
              <a:buNone/>
            </a:pPr>
            <a:r>
              <a:rPr lang="en-US" altLang="zh-CN" sz="2400" baseline="0" dirty="0">
                <a:latin typeface="+mn-lt"/>
              </a:rPr>
              <a:t>       </a:t>
            </a:r>
            <a:r>
              <a:rPr lang="zh-CN" altLang="en-US" sz="2400" baseline="0" dirty="0">
                <a:latin typeface="+mn-lt"/>
              </a:rPr>
              <a:t>以城市</a:t>
            </a:r>
            <a:r>
              <a:rPr lang="en-US" altLang="zh-CN" sz="2400" i="1" baseline="0" dirty="0" err="1">
                <a:latin typeface="+mn-lt"/>
              </a:rPr>
              <a:t>i</a:t>
            </a:r>
            <a:r>
              <a:rPr lang="en-US" altLang="zh-CN" sz="2400" baseline="0" dirty="0">
                <a:latin typeface="+mn-lt"/>
              </a:rPr>
              <a:t>=2</a:t>
            </a:r>
            <a:r>
              <a:rPr lang="zh-CN" altLang="en-US" sz="2400" baseline="0" dirty="0">
                <a:latin typeface="+mn-lt"/>
              </a:rPr>
              <a:t>为中转点的部分路径</a:t>
            </a:r>
            <a:r>
              <a:rPr lang="en-US" altLang="zh-CN" sz="2400" b="1" i="1" baseline="0" dirty="0">
                <a:solidFill>
                  <a:srgbClr val="FF0000"/>
                </a:solidFill>
                <a:latin typeface="+mn-lt"/>
              </a:rPr>
              <a:t>j</a:t>
            </a:r>
            <a:r>
              <a:rPr lang="en-US" altLang="zh-CN" sz="2400" b="1" baseline="-25000" dirty="0">
                <a:solidFill>
                  <a:srgbClr val="FF0000"/>
                </a:solidFill>
                <a:latin typeface="+mn-lt"/>
              </a:rPr>
              <a:t>1</a:t>
            </a:r>
            <a:r>
              <a:rPr lang="en-US" altLang="zh-CN" sz="2400" baseline="0" dirty="0">
                <a:latin typeface="+mn-lt"/>
              </a:rPr>
              <a:t>=1</a:t>
            </a:r>
            <a:r>
              <a:rPr lang="en-US" altLang="zh-CN" sz="2400" b="1" baseline="0" dirty="0">
                <a:solidFill>
                  <a:srgbClr val="FF0000"/>
                </a:solidFill>
                <a:latin typeface="+mn-lt"/>
              </a:rPr>
              <a:t>→</a:t>
            </a:r>
            <a:r>
              <a:rPr lang="en-US" altLang="zh-CN" sz="2400" b="1" i="1" baseline="0" dirty="0">
                <a:solidFill>
                  <a:srgbClr val="FF0000"/>
                </a:solidFill>
                <a:latin typeface="+mn-lt"/>
              </a:rPr>
              <a:t>i</a:t>
            </a:r>
            <a:r>
              <a:rPr lang="en-US" altLang="zh-CN" sz="2400" b="1" baseline="0" dirty="0">
                <a:solidFill>
                  <a:srgbClr val="FF0000"/>
                </a:solidFill>
                <a:latin typeface="+mn-lt"/>
              </a:rPr>
              <a:t> </a:t>
            </a:r>
            <a:r>
              <a:rPr lang="en-US" altLang="zh-CN" sz="2400" baseline="0" dirty="0">
                <a:latin typeface="+mn-lt"/>
              </a:rPr>
              <a:t>=2</a:t>
            </a:r>
            <a:r>
              <a:rPr lang="en-US" altLang="zh-CN" sz="2400" b="1" baseline="0" dirty="0">
                <a:solidFill>
                  <a:srgbClr val="FF0000"/>
                </a:solidFill>
                <a:latin typeface="+mn-lt"/>
              </a:rPr>
              <a:t>→</a:t>
            </a:r>
            <a:r>
              <a:rPr lang="en-US" altLang="zh-CN" sz="2400" b="1" i="1" baseline="0" dirty="0">
                <a:solidFill>
                  <a:srgbClr val="FF0000"/>
                </a:solidFill>
                <a:latin typeface="+mn-lt"/>
              </a:rPr>
              <a:t>j</a:t>
            </a:r>
            <a:r>
              <a:rPr lang="en-US" altLang="zh-CN" sz="2400" b="1" baseline="-25000" dirty="0">
                <a:solidFill>
                  <a:srgbClr val="FF0000"/>
                </a:solidFill>
                <a:latin typeface="+mn-lt"/>
              </a:rPr>
              <a:t>2</a:t>
            </a:r>
            <a:r>
              <a:rPr lang="en-US" altLang="zh-CN" sz="2400" baseline="0" dirty="0">
                <a:latin typeface="+mn-lt"/>
              </a:rPr>
              <a:t> =3</a:t>
            </a:r>
            <a:r>
              <a:rPr lang="zh-CN" altLang="en-US" sz="2400" baseline="0" dirty="0">
                <a:latin typeface="+mn-lt"/>
              </a:rPr>
              <a:t>的长度最短</a:t>
            </a:r>
            <a:endParaRPr lang="en-US" altLang="zh-CN" sz="2400" baseline="0" dirty="0">
              <a:latin typeface="+mn-lt"/>
            </a:endParaRPr>
          </a:p>
          <a:p>
            <a:pPr eaLnBrk="1" hangingPunct="1">
              <a:lnSpc>
                <a:spcPct val="115000"/>
              </a:lnSpc>
              <a:spcBef>
                <a:spcPct val="0"/>
              </a:spcBef>
              <a:buFontTx/>
              <a:buNone/>
            </a:pPr>
            <a:endParaRPr lang="en-US" altLang="zh-CN" sz="2400" baseline="0" dirty="0">
              <a:latin typeface="+mn-lt"/>
            </a:endParaRPr>
          </a:p>
          <a:p>
            <a:r>
              <a:rPr lang="zh-CN" altLang="en-US" dirty="0">
                <a:latin typeface="+mn-lt"/>
              </a:rPr>
              <a:t>因此，</a:t>
            </a:r>
            <a:r>
              <a:rPr lang="zh-CN" altLang="en-US" sz="2400" baseline="0" dirty="0">
                <a:latin typeface="+mn-lt"/>
              </a:rPr>
              <a:t>以最短路径</a:t>
            </a:r>
            <a:r>
              <a:rPr lang="en-US" altLang="zh-CN" sz="2400" baseline="0" dirty="0">
                <a:latin typeface="+mn-lt"/>
              </a:rPr>
              <a:t>/</a:t>
            </a:r>
            <a:r>
              <a:rPr lang="zh-CN" altLang="en-US" sz="2400" baseline="0" dirty="0">
                <a:latin typeface="+mn-lt"/>
              </a:rPr>
              <a:t>回路长度</a:t>
            </a:r>
            <a:r>
              <a:rPr lang="en-US" altLang="zh-CN" sz="2400" baseline="0" dirty="0" err="1">
                <a:latin typeface="+mn-lt"/>
              </a:rPr>
              <a:t>dist</a:t>
            </a:r>
            <a:r>
              <a:rPr lang="zh-CN" altLang="en-US" sz="2400" baseline="0" dirty="0">
                <a:latin typeface="+mn-lt"/>
              </a:rPr>
              <a:t>作为</a:t>
            </a:r>
            <a:r>
              <a:rPr lang="en-US" altLang="zh-CN" sz="2400" baseline="0" dirty="0">
                <a:latin typeface="+mn-lt"/>
              </a:rPr>
              <a:t>TSP</a:t>
            </a:r>
            <a:r>
              <a:rPr lang="zh-CN" altLang="en-US" sz="2400" baseline="0" dirty="0">
                <a:latin typeface="+mn-lt"/>
              </a:rPr>
              <a:t>问题目标函数，则</a:t>
            </a:r>
            <a:r>
              <a:rPr lang="en-US" altLang="zh-CN" sz="2400" baseline="0" dirty="0" err="1">
                <a:latin typeface="+mn-lt"/>
              </a:rPr>
              <a:t>dist</a:t>
            </a:r>
            <a:r>
              <a:rPr lang="zh-CN" altLang="en-US" sz="2400" baseline="0" dirty="0">
                <a:latin typeface="+mn-lt"/>
              </a:rPr>
              <a:t>的界为 </a:t>
            </a:r>
            <a:r>
              <a:rPr lang="en-US" altLang="zh-CN" sz="2400" baseline="0" dirty="0">
                <a:latin typeface="+mn-lt"/>
              </a:rPr>
              <a:t>[</a:t>
            </a:r>
            <a:r>
              <a:rPr lang="en-US" altLang="zh-CN" sz="2400" b="1" baseline="0" dirty="0">
                <a:solidFill>
                  <a:srgbClr val="C00000"/>
                </a:solidFill>
                <a:latin typeface="+mn-lt"/>
              </a:rPr>
              <a:t>14</a:t>
            </a:r>
            <a:r>
              <a:rPr lang="en-US" altLang="zh-CN" sz="2400" baseline="0" dirty="0">
                <a:latin typeface="+mn-lt"/>
              </a:rPr>
              <a:t>, 16]</a:t>
            </a:r>
            <a:r>
              <a:rPr lang="zh-CN" altLang="en-US" sz="2400" baseline="0" dirty="0">
                <a:latin typeface="+mn-lt"/>
              </a:rPr>
              <a:t>，大于第一种估计方法得到的下界</a:t>
            </a:r>
            <a:r>
              <a:rPr lang="en-US" altLang="zh-CN" sz="2400" b="1" baseline="0" dirty="0">
                <a:solidFill>
                  <a:srgbClr val="C00000"/>
                </a:solidFill>
                <a:latin typeface="+mn-lt"/>
              </a:rPr>
              <a:t>10</a:t>
            </a:r>
            <a:r>
              <a:rPr lang="zh-CN" altLang="en-US" sz="2400" baseline="0" dirty="0">
                <a:latin typeface="+mn-lt"/>
              </a:rPr>
              <a:t>，更准确</a:t>
            </a:r>
            <a:endParaRPr lang="en-US" altLang="zh-CN" sz="2400" baseline="0" dirty="0">
              <a:latin typeface="+mn-lt"/>
            </a:endParaRPr>
          </a:p>
          <a:p>
            <a:endParaRPr lang="zh-CN" altLang="en-US" dirty="0"/>
          </a:p>
        </p:txBody>
      </p:sp>
      <p:sp>
        <p:nvSpPr>
          <p:cNvPr id="3" name="日期占位符 2">
            <a:extLst>
              <a:ext uri="{FF2B5EF4-FFF2-40B4-BE49-F238E27FC236}">
                <a16:creationId xmlns:a16="http://schemas.microsoft.com/office/drawing/2014/main" id="{0C6E73ED-1DC7-41C5-9408-8DC547E65471}"/>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08B49CE2-60C7-4D28-B4EE-0D5DEB84B48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D984EB4-6738-4BC0-9AE3-9A2E12A5683F}"/>
              </a:ext>
            </a:extLst>
          </p:cNvPr>
          <p:cNvSpPr>
            <a:spLocks noGrp="1"/>
          </p:cNvSpPr>
          <p:nvPr>
            <p:ph type="sldNum" sz="quarter" idx="12"/>
          </p:nvPr>
        </p:nvSpPr>
        <p:spPr/>
        <p:txBody>
          <a:bodyPr/>
          <a:lstStyle/>
          <a:p>
            <a:fld id="{EEA58A3B-43CE-4AA0-90B5-EB47AFAFEB34}" type="slidenum">
              <a:rPr lang="zh-CN" altLang="en-US" smtClean="0"/>
              <a:pPr/>
              <a:t>52</a:t>
            </a:fld>
            <a:endParaRPr lang="zh-CN" altLang="en-US" dirty="0"/>
          </a:p>
        </p:txBody>
      </p:sp>
      <p:graphicFrame>
        <p:nvGraphicFramePr>
          <p:cNvPr id="6" name="Object 3">
            <a:extLst>
              <a:ext uri="{FF2B5EF4-FFF2-40B4-BE49-F238E27FC236}">
                <a16:creationId xmlns:a16="http://schemas.microsoft.com/office/drawing/2014/main" id="{09C2777E-4E1C-4B39-B982-3EE89000C1A7}"/>
              </a:ext>
            </a:extLst>
          </p:cNvPr>
          <p:cNvGraphicFramePr>
            <a:graphicFrameLocks noChangeAspect="1"/>
          </p:cNvGraphicFramePr>
          <p:nvPr>
            <p:extLst>
              <p:ext uri="{D42A27DB-BD31-4B8C-83A1-F6EECF244321}">
                <p14:modId xmlns:p14="http://schemas.microsoft.com/office/powerpoint/2010/main" val="3684422141"/>
              </p:ext>
            </p:extLst>
          </p:nvPr>
        </p:nvGraphicFramePr>
        <p:xfrm>
          <a:off x="4919663" y="333375"/>
          <a:ext cx="4105275" cy="2879725"/>
        </p:xfrm>
        <a:graphic>
          <a:graphicData uri="http://schemas.openxmlformats.org/presentationml/2006/ole">
            <mc:AlternateContent xmlns:mc="http://schemas.openxmlformats.org/markup-compatibility/2006">
              <mc:Choice xmlns:v="urn:schemas-microsoft-com:vml" Requires="v">
                <p:oleObj spid="_x0000_s7227" r:id="rId3" imgW="1955800" imgH="1371600" progId="Equation.DSMT4">
                  <p:embed/>
                </p:oleObj>
              </mc:Choice>
              <mc:Fallback>
                <p:oleObj r:id="rId3" imgW="1955800" imgH="1371600" progId="Equation.DSMT4">
                  <p:embed/>
                  <p:pic>
                    <p:nvPicPr>
                      <p:cNvPr id="4813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663" y="333375"/>
                        <a:ext cx="41052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4">
            <a:extLst>
              <a:ext uri="{FF2B5EF4-FFF2-40B4-BE49-F238E27FC236}">
                <a16:creationId xmlns:a16="http://schemas.microsoft.com/office/drawing/2014/main" id="{39E8195D-BBB7-4595-8389-CCD00B8EBB95}"/>
              </a:ext>
            </a:extLst>
          </p:cNvPr>
          <p:cNvSpPr txBox="1">
            <a:spLocks noChangeArrowheads="1"/>
          </p:cNvSpPr>
          <p:nvPr/>
        </p:nvSpPr>
        <p:spPr bwMode="auto">
          <a:xfrm>
            <a:off x="5559425" y="13462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baseline="0"/>
          </a:p>
        </p:txBody>
      </p:sp>
      <p:cxnSp>
        <p:nvCxnSpPr>
          <p:cNvPr id="8" name="直接连接符 7">
            <a:extLst>
              <a:ext uri="{FF2B5EF4-FFF2-40B4-BE49-F238E27FC236}">
                <a16:creationId xmlns:a16="http://schemas.microsoft.com/office/drawing/2014/main" id="{6EA3D7D5-9922-4967-8CA1-631B605E0172}"/>
              </a:ext>
            </a:extLst>
          </p:cNvPr>
          <p:cNvCxnSpPr/>
          <p:nvPr/>
        </p:nvCxnSpPr>
        <p:spPr bwMode="auto">
          <a:xfrm>
            <a:off x="6804248" y="754493"/>
            <a:ext cx="72008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9785EA61-470C-4773-B6DB-56E17CEBC243}"/>
              </a:ext>
            </a:extLst>
          </p:cNvPr>
          <p:cNvCxnSpPr/>
          <p:nvPr/>
        </p:nvCxnSpPr>
        <p:spPr bwMode="auto">
          <a:xfrm>
            <a:off x="6156176" y="1196752"/>
            <a:ext cx="360040"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33D209D8-187D-449A-99A5-836D6B7CF06B}"/>
              </a:ext>
            </a:extLst>
          </p:cNvPr>
          <p:cNvCxnSpPr/>
          <p:nvPr/>
        </p:nvCxnSpPr>
        <p:spPr bwMode="auto">
          <a:xfrm>
            <a:off x="7236296" y="1196752"/>
            <a:ext cx="360040" cy="0"/>
          </a:xfrm>
          <a:prstGeom prst="line">
            <a:avLst/>
          </a:prstGeom>
          <a:solidFill>
            <a:schemeClr val="accent1"/>
          </a:solidFill>
          <a:ln w="381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710BAE89-A312-4A46-BB98-696220B962B0}"/>
              </a:ext>
            </a:extLst>
          </p:cNvPr>
          <p:cNvCxnSpPr/>
          <p:nvPr/>
        </p:nvCxnSpPr>
        <p:spPr bwMode="auto">
          <a:xfrm>
            <a:off x="6156176" y="1712913"/>
            <a:ext cx="36004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07155709-991C-4C3E-8D42-65A99AFE0B42}"/>
              </a:ext>
            </a:extLst>
          </p:cNvPr>
          <p:cNvCxnSpPr/>
          <p:nvPr/>
        </p:nvCxnSpPr>
        <p:spPr bwMode="auto">
          <a:xfrm>
            <a:off x="8568693" y="1690465"/>
            <a:ext cx="36004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E066ECDF-6A76-44E7-9B7B-26D02DCF1EDF}"/>
              </a:ext>
            </a:extLst>
          </p:cNvPr>
          <p:cNvCxnSpPr/>
          <p:nvPr/>
        </p:nvCxnSpPr>
        <p:spPr bwMode="auto">
          <a:xfrm>
            <a:off x="7138112" y="2132856"/>
            <a:ext cx="36004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E9E64531-6BF0-4581-AC0E-47571132F36E}"/>
              </a:ext>
            </a:extLst>
          </p:cNvPr>
          <p:cNvCxnSpPr/>
          <p:nvPr/>
        </p:nvCxnSpPr>
        <p:spPr bwMode="auto">
          <a:xfrm>
            <a:off x="8501506" y="2132856"/>
            <a:ext cx="36004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90F52139-D722-46BC-B209-3A26A5E6C30D}"/>
              </a:ext>
            </a:extLst>
          </p:cNvPr>
          <p:cNvCxnSpPr/>
          <p:nvPr/>
        </p:nvCxnSpPr>
        <p:spPr bwMode="auto">
          <a:xfrm>
            <a:off x="7164288" y="2636912"/>
            <a:ext cx="36004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32CC4F2C-8B47-4035-AB82-BA4815613CA1}"/>
              </a:ext>
            </a:extLst>
          </p:cNvPr>
          <p:cNvCxnSpPr/>
          <p:nvPr/>
        </p:nvCxnSpPr>
        <p:spPr bwMode="auto">
          <a:xfrm>
            <a:off x="7812360" y="2636912"/>
            <a:ext cx="360040" cy="0"/>
          </a:xfrm>
          <a:prstGeom prst="line">
            <a:avLst/>
          </a:prstGeom>
          <a:solidFill>
            <a:schemeClr val="accent1"/>
          </a:solidFill>
          <a:ln w="63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2721521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38A82-5021-4701-9920-800AB686DB29}"/>
              </a:ext>
            </a:extLst>
          </p:cNvPr>
          <p:cNvSpPr>
            <a:spLocks noGrp="1"/>
          </p:cNvSpPr>
          <p:nvPr>
            <p:ph type="title"/>
          </p:nvPr>
        </p:nvSpPr>
        <p:spPr/>
        <p:txBody>
          <a:bodyPr/>
          <a:lstStyle/>
          <a:p>
            <a:r>
              <a:rPr lang="en-US" altLang="zh-CN" sz="2800" dirty="0"/>
              <a:t>TSP</a:t>
            </a:r>
            <a:r>
              <a:rPr lang="zh-CN" altLang="en-US" sz="2800" dirty="0"/>
              <a:t>问题上下界</a:t>
            </a:r>
            <a:endParaRPr lang="zh-CN" altLang="en-US" dirty="0"/>
          </a:p>
        </p:txBody>
      </p:sp>
      <p:sp>
        <p:nvSpPr>
          <p:cNvPr id="3" name="内容占位符 2">
            <a:extLst>
              <a:ext uri="{FF2B5EF4-FFF2-40B4-BE49-F238E27FC236}">
                <a16:creationId xmlns:a16="http://schemas.microsoft.com/office/drawing/2014/main" id="{F95CB0BD-E1AF-4A3E-8F5F-B4BDF97347CE}"/>
              </a:ext>
            </a:extLst>
          </p:cNvPr>
          <p:cNvSpPr>
            <a:spLocks noGrp="1"/>
          </p:cNvSpPr>
          <p:nvPr>
            <p:ph idx="1"/>
          </p:nvPr>
        </p:nvSpPr>
        <p:spPr/>
        <p:txBody>
          <a:bodyPr/>
          <a:lstStyle/>
          <a:p>
            <a:r>
              <a:rPr lang="zh-CN" altLang="en-US" baseline="0" dirty="0"/>
              <a:t>利用界限，进行剪枝</a:t>
            </a:r>
            <a:endParaRPr lang="en-US" altLang="zh-CN" baseline="0" dirty="0"/>
          </a:p>
          <a:p>
            <a:pPr lvl="1"/>
            <a:r>
              <a:rPr lang="zh-CN" altLang="en-US" baseline="0" dirty="0"/>
              <a:t>对</a:t>
            </a:r>
            <a:r>
              <a:rPr lang="en-US" altLang="zh-CN" baseline="0" dirty="0"/>
              <a:t>TSP</a:t>
            </a:r>
            <a:r>
              <a:rPr lang="zh-CN" altLang="en-US" baseline="0" dirty="0"/>
              <a:t>最小化问题，在问题求解过程中，如果</a:t>
            </a:r>
            <a:r>
              <a:rPr lang="en-US" altLang="zh-CN" baseline="0" dirty="0"/>
              <a:t>1</a:t>
            </a:r>
            <a:r>
              <a:rPr lang="zh-CN" altLang="en-US" baseline="0" dirty="0"/>
              <a:t>个部分解的目标函数</a:t>
            </a:r>
            <a:r>
              <a:rPr lang="en-US" altLang="zh-CN" baseline="0" dirty="0" err="1"/>
              <a:t>dist</a:t>
            </a:r>
            <a:r>
              <a:rPr lang="zh-CN" altLang="en-US" baseline="0" dirty="0">
                <a:solidFill>
                  <a:srgbClr val="0000FF"/>
                </a:solidFill>
              </a:rPr>
              <a:t>下界</a:t>
            </a:r>
            <a:r>
              <a:rPr lang="en-US" altLang="zh-CN" i="1" baseline="0" dirty="0" err="1">
                <a:solidFill>
                  <a:srgbClr val="0000FF"/>
                </a:solidFill>
              </a:rPr>
              <a:t>lb</a:t>
            </a:r>
            <a:r>
              <a:rPr lang="zh-CN" altLang="en-US" baseline="0" dirty="0"/>
              <a:t>，超出</a:t>
            </a:r>
            <a:r>
              <a:rPr lang="zh-CN" altLang="en-US" dirty="0"/>
              <a:t>问题解</a:t>
            </a:r>
            <a:r>
              <a:rPr lang="zh-CN" altLang="en-US" baseline="0" dirty="0"/>
              <a:t>的上界，则该部分解对应了死结点，可剪枝</a:t>
            </a:r>
            <a:endParaRPr lang="en-US" altLang="zh-CN" baseline="0" dirty="0"/>
          </a:p>
          <a:p>
            <a:pPr lvl="1"/>
            <a:r>
              <a:rPr lang="en-US" altLang="zh-CN" dirty="0"/>
              <a:t>e.g. </a:t>
            </a:r>
          </a:p>
          <a:p>
            <a:pPr lvl="2"/>
            <a:r>
              <a:rPr lang="en-US" altLang="zh-CN" dirty="0"/>
              <a:t>TSP</a:t>
            </a:r>
            <a:r>
              <a:rPr lang="zh-CN" altLang="en-US" dirty="0"/>
              <a:t>问题符合要求的完整回路长度</a:t>
            </a:r>
            <a:r>
              <a:rPr lang="en-US" altLang="zh-CN" baseline="0" dirty="0" err="1"/>
              <a:t>dist</a:t>
            </a:r>
            <a:r>
              <a:rPr lang="zh-CN" altLang="en-US" baseline="0" dirty="0"/>
              <a:t>的界为</a:t>
            </a:r>
            <a:r>
              <a:rPr lang="en-US" altLang="zh-CN" baseline="0" dirty="0"/>
              <a:t>[</a:t>
            </a:r>
            <a:r>
              <a:rPr lang="en-US" altLang="zh-CN" baseline="0" dirty="0" err="1"/>
              <a:t>down,up</a:t>
            </a:r>
            <a:r>
              <a:rPr lang="en-US" altLang="zh-CN" baseline="0" dirty="0"/>
              <a:t>]</a:t>
            </a:r>
            <a:r>
              <a:rPr lang="en-US" altLang="zh-CN" dirty="0"/>
              <a:t>=</a:t>
            </a:r>
            <a:r>
              <a:rPr lang="en-US" altLang="zh-CN" baseline="0" dirty="0"/>
              <a:t>[</a:t>
            </a:r>
            <a:r>
              <a:rPr lang="en-US" altLang="zh-CN" b="1" baseline="0" dirty="0">
                <a:solidFill>
                  <a:srgbClr val="C00000"/>
                </a:solidFill>
              </a:rPr>
              <a:t>14</a:t>
            </a:r>
            <a:r>
              <a:rPr lang="en-US" altLang="zh-CN" baseline="0" dirty="0"/>
              <a:t>, 16]</a:t>
            </a:r>
          </a:p>
          <a:p>
            <a:pPr lvl="2"/>
            <a:r>
              <a:rPr lang="zh-CN" altLang="en-US" dirty="0"/>
              <a:t>搜索树中一个结点</a:t>
            </a:r>
            <a:r>
              <a:rPr lang="en-US" altLang="zh-CN" dirty="0">
                <a:solidFill>
                  <a:srgbClr val="0000FF"/>
                </a:solidFill>
              </a:rPr>
              <a:t>N</a:t>
            </a:r>
            <a:r>
              <a:rPr lang="zh-CN" altLang="en-US" dirty="0"/>
              <a:t>对应</a:t>
            </a:r>
            <a:r>
              <a:rPr lang="en-US" altLang="zh-CN" dirty="0"/>
              <a:t>1</a:t>
            </a:r>
            <a:r>
              <a:rPr lang="zh-CN" altLang="en-US" dirty="0"/>
              <a:t>个部分解，沿该部分解进行扩展</a:t>
            </a:r>
            <a:r>
              <a:rPr lang="en-US" altLang="zh-CN" dirty="0"/>
              <a:t>/</a:t>
            </a:r>
            <a:r>
              <a:rPr lang="zh-CN" altLang="en-US" dirty="0"/>
              <a:t>搜索，得到符合要求的完整回路的路径</a:t>
            </a:r>
            <a:r>
              <a:rPr lang="en-US" altLang="zh-CN" dirty="0"/>
              <a:t>/</a:t>
            </a:r>
            <a:r>
              <a:rPr lang="zh-CN" altLang="en-US" dirty="0"/>
              <a:t>回路长度至少是</a:t>
            </a:r>
            <a:r>
              <a:rPr lang="en-US" altLang="zh-CN" dirty="0"/>
              <a:t>18</a:t>
            </a:r>
            <a:r>
              <a:rPr lang="zh-CN" altLang="en-US" dirty="0"/>
              <a:t>，即该结点的下界估计值</a:t>
            </a:r>
            <a:r>
              <a:rPr lang="en-US" altLang="zh-CN" i="1" dirty="0" err="1"/>
              <a:t>lb</a:t>
            </a:r>
            <a:r>
              <a:rPr lang="en-US" altLang="zh-CN" i="1" dirty="0"/>
              <a:t>=</a:t>
            </a:r>
            <a:r>
              <a:rPr lang="en-US" altLang="zh-CN" dirty="0"/>
              <a:t>18</a:t>
            </a:r>
          </a:p>
          <a:p>
            <a:pPr lvl="2"/>
            <a:r>
              <a:rPr lang="en-US" altLang="zh-CN" i="1" baseline="0" dirty="0" err="1"/>
              <a:t>lb</a:t>
            </a:r>
            <a:r>
              <a:rPr lang="en-US" altLang="zh-CN" baseline="0" dirty="0"/>
              <a:t>=18 &gt; up=16</a:t>
            </a:r>
            <a:r>
              <a:rPr lang="zh-CN" altLang="en-US" baseline="0" dirty="0"/>
              <a:t>，超出问题解的上限，对</a:t>
            </a:r>
            <a:r>
              <a:rPr lang="zh-CN" altLang="en-US" dirty="0"/>
              <a:t>结点</a:t>
            </a:r>
            <a:r>
              <a:rPr lang="en-US" altLang="zh-CN" dirty="0">
                <a:solidFill>
                  <a:srgbClr val="0000FF"/>
                </a:solidFill>
              </a:rPr>
              <a:t>N</a:t>
            </a:r>
            <a:r>
              <a:rPr lang="zh-CN" altLang="en-US" dirty="0"/>
              <a:t>进行剪枝</a:t>
            </a:r>
            <a:endParaRPr lang="zh-CN" altLang="en-US" baseline="0" dirty="0"/>
          </a:p>
        </p:txBody>
      </p:sp>
      <p:sp>
        <p:nvSpPr>
          <p:cNvPr id="4" name="日期占位符 3">
            <a:extLst>
              <a:ext uri="{FF2B5EF4-FFF2-40B4-BE49-F238E27FC236}">
                <a16:creationId xmlns:a16="http://schemas.microsoft.com/office/drawing/2014/main" id="{81702C79-6EDF-4679-B5A8-88782FAB0356}"/>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D7BB2B4A-C1ED-4F45-AD04-F895B4DD42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C79956-A65E-4A68-AFB8-19D7BB65597F}"/>
              </a:ext>
            </a:extLst>
          </p:cNvPr>
          <p:cNvSpPr>
            <a:spLocks noGrp="1"/>
          </p:cNvSpPr>
          <p:nvPr>
            <p:ph type="sldNum" sz="quarter" idx="12"/>
          </p:nvPr>
        </p:nvSpPr>
        <p:spPr/>
        <p:txBody>
          <a:bodyPr/>
          <a:lstStyle/>
          <a:p>
            <a:fld id="{EEA58A3B-43CE-4AA0-90B5-EB47AFAFEB34}" type="slidenum">
              <a:rPr lang="zh-CN" altLang="en-US" smtClean="0"/>
              <a:pPr/>
              <a:t>53</a:t>
            </a:fld>
            <a:endParaRPr lang="zh-CN" altLang="en-US" dirty="0"/>
          </a:p>
        </p:txBody>
      </p:sp>
    </p:spTree>
    <p:extLst>
      <p:ext uri="{BB962C8B-B14F-4D97-AF65-F5344CB8AC3E}">
        <p14:creationId xmlns:p14="http://schemas.microsoft.com/office/powerpoint/2010/main" val="1782212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9163D-9707-44BF-A1F5-FF8E68DA8D99}"/>
              </a:ext>
            </a:extLst>
          </p:cNvPr>
          <p:cNvSpPr>
            <a:spLocks noGrp="1"/>
          </p:cNvSpPr>
          <p:nvPr>
            <p:ph type="title"/>
          </p:nvPr>
        </p:nvSpPr>
        <p:spPr/>
        <p:txBody>
          <a:bodyPr>
            <a:normAutofit/>
          </a:bodyPr>
          <a:lstStyle/>
          <a:p>
            <a:r>
              <a:rPr lang="zh-CN" altLang="en-US" sz="2800" baseline="0" dirty="0"/>
              <a:t>计算部分解目标函数的下界</a:t>
            </a:r>
            <a:r>
              <a:rPr lang="en-US" altLang="zh-CN" sz="2800" i="1" baseline="0" dirty="0" err="1"/>
              <a:t>lb</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197B628-41C1-4839-9392-CD6BE1A57B6B}"/>
                  </a:ext>
                </a:extLst>
              </p:cNvPr>
              <p:cNvSpPr>
                <a:spLocks noGrp="1"/>
              </p:cNvSpPr>
              <p:nvPr>
                <p:ph idx="1"/>
              </p:nvPr>
            </p:nvSpPr>
            <p:spPr>
              <a:xfrm>
                <a:off x="123432" y="764365"/>
                <a:ext cx="8897136" cy="2158244"/>
              </a:xfrm>
            </p:spPr>
            <p:txBody>
              <a:bodyPr/>
              <a:lstStyle/>
              <a:p>
                <a:r>
                  <a:rPr lang="zh-CN" altLang="en-US" sz="2400" baseline="0" dirty="0"/>
                  <a:t>假设对于</a:t>
                </a:r>
                <a:r>
                  <a:rPr lang="en-US" altLang="zh-CN" sz="2400" baseline="0" dirty="0"/>
                  <a:t>1</a:t>
                </a:r>
                <a:r>
                  <a:rPr lang="zh-CN" altLang="en-US" sz="2400" baseline="0" dirty="0"/>
                  <a:t>条正在生成的路径</a:t>
                </a:r>
                <a:r>
                  <a:rPr lang="en-US" altLang="zh-CN" sz="2400" baseline="0" dirty="0"/>
                  <a:t>/</a:t>
                </a:r>
                <a:r>
                  <a:rPr lang="zh-CN" altLang="en-US" sz="2400" baseline="0" dirty="0"/>
                  <a:t>部分解，已经确定的顶点（已经经过</a:t>
                </a:r>
                <a:r>
                  <a:rPr lang="en-US" altLang="zh-CN" sz="2400" baseline="0" dirty="0"/>
                  <a:t>/</a:t>
                </a:r>
                <a:r>
                  <a:rPr lang="zh-CN" altLang="en-US" sz="2400" baseline="0" dirty="0"/>
                  <a:t>遍历的城市）集合为</a:t>
                </a:r>
              </a:p>
              <a:p>
                <a:pPr eaLnBrk="1" hangingPunct="1">
                  <a:lnSpc>
                    <a:spcPct val="120000"/>
                  </a:lnSpc>
                  <a:spcBef>
                    <a:spcPct val="0"/>
                  </a:spcBef>
                  <a:buFontTx/>
                  <a:buNone/>
                </a:pPr>
                <a:r>
                  <a:rPr lang="en-US" altLang="zh-CN" sz="2400" baseline="0" dirty="0"/>
                  <a:t>     U=(r</a:t>
                </a:r>
                <a:r>
                  <a:rPr lang="en-US" altLang="zh-CN" sz="2400" baseline="-25000" dirty="0"/>
                  <a:t>1</a:t>
                </a:r>
                <a:r>
                  <a:rPr lang="en-US" altLang="zh-CN" sz="2400" baseline="0" dirty="0"/>
                  <a:t>, r</a:t>
                </a:r>
                <a:r>
                  <a:rPr lang="en-US" altLang="zh-CN" sz="2400" baseline="-25000" dirty="0"/>
                  <a:t>2</a:t>
                </a:r>
                <a:r>
                  <a:rPr lang="en-US" altLang="zh-CN" sz="2400" baseline="0" dirty="0"/>
                  <a:t>, …, </a:t>
                </a:r>
                <a:r>
                  <a:rPr lang="en-US" altLang="zh-CN" sz="2400" baseline="0" dirty="0" err="1"/>
                  <a:t>r</a:t>
                </a:r>
                <a:r>
                  <a:rPr lang="en-US" altLang="zh-CN" sz="2400" baseline="-25000" dirty="0" err="1"/>
                  <a:t>k</a:t>
                </a:r>
                <a:r>
                  <a:rPr lang="en-US" altLang="zh-CN" sz="2400" baseline="0" dirty="0"/>
                  <a:t>)    //* r</a:t>
                </a:r>
                <a:r>
                  <a:rPr lang="en-US" altLang="zh-CN" sz="2400" baseline="-25000" dirty="0"/>
                  <a:t>1</a:t>
                </a:r>
                <a14:m>
                  <m:oMath xmlns:m="http://schemas.openxmlformats.org/officeDocument/2006/math">
                    <m:r>
                      <a:rPr lang="en-US" altLang="zh-CN" sz="2400" i="1" baseline="0" smtClean="0">
                        <a:latin typeface="Cambria Math" panose="02040503050406030204" pitchFamily="18" charset="0"/>
                        <a:ea typeface="Cambria Math"/>
                      </a:rPr>
                      <m:t>→</m:t>
                    </m:r>
                  </m:oMath>
                </a14:m>
                <a:r>
                  <a:rPr lang="en-US" altLang="zh-CN" sz="2400" baseline="0" dirty="0"/>
                  <a:t>r</a:t>
                </a:r>
                <a:r>
                  <a:rPr lang="en-US" altLang="zh-CN" sz="2400" baseline="-25000" dirty="0"/>
                  <a:t>2</a:t>
                </a:r>
                <a:r>
                  <a:rPr lang="en-US" altLang="zh-CN" sz="2400" baseline="0" dirty="0"/>
                  <a:t> </a:t>
                </a:r>
                <a14:m>
                  <m:oMath xmlns:m="http://schemas.openxmlformats.org/officeDocument/2006/math">
                    <m:r>
                      <a:rPr lang="en-US" altLang="zh-CN" sz="2400" i="1" baseline="0">
                        <a:latin typeface="Cambria Math" panose="02040503050406030204" pitchFamily="18" charset="0"/>
                        <a:ea typeface="Cambria Math"/>
                      </a:rPr>
                      <m:t>→ </m:t>
                    </m:r>
                  </m:oMath>
                </a14:m>
                <a:r>
                  <a:rPr lang="en-US" altLang="zh-CN" sz="2400" baseline="0" dirty="0"/>
                  <a:t>…,</a:t>
                </a:r>
                <a14:m>
                  <m:oMath xmlns:m="http://schemas.openxmlformats.org/officeDocument/2006/math">
                    <m:r>
                      <a:rPr lang="en-US" altLang="zh-CN" sz="2400" i="1" baseline="0">
                        <a:latin typeface="Cambria Math" panose="02040503050406030204" pitchFamily="18" charset="0"/>
                        <a:ea typeface="Cambria Math"/>
                      </a:rPr>
                      <m:t>→ </m:t>
                    </m:r>
                  </m:oMath>
                </a14:m>
                <a:r>
                  <a:rPr lang="en-US" altLang="zh-CN" sz="2400" baseline="0" dirty="0" err="1"/>
                  <a:t>r</a:t>
                </a:r>
                <a:r>
                  <a:rPr lang="en-US" altLang="zh-CN" sz="2400" baseline="-25000" dirty="0" err="1"/>
                  <a:t>k</a:t>
                </a:r>
                <a:endParaRPr lang="en-US" altLang="zh-CN" sz="2400" baseline="-25000" dirty="0"/>
              </a:p>
              <a:p>
                <a:pPr eaLnBrk="1" hangingPunct="1">
                  <a:lnSpc>
                    <a:spcPct val="120000"/>
                  </a:lnSpc>
                  <a:spcBef>
                    <a:spcPct val="0"/>
                  </a:spcBef>
                  <a:buFontTx/>
                  <a:buNone/>
                </a:pPr>
                <a:r>
                  <a:rPr lang="en-US" altLang="zh-CN" sz="2400" baseline="0" dirty="0"/>
                  <a:t>  , </a:t>
                </a:r>
                <a:r>
                  <a:rPr lang="zh-CN" altLang="en-US" sz="2400" baseline="0" dirty="0"/>
                  <a:t>该部分解的目标函数的下界</a:t>
                </a:r>
                <a:r>
                  <a:rPr lang="en-US" altLang="zh-CN" sz="2400" i="1" baseline="0" dirty="0" err="1"/>
                  <a:t>lb</a:t>
                </a:r>
                <a:r>
                  <a:rPr lang="zh-CN" altLang="en-US" sz="2400" baseline="0" dirty="0"/>
                  <a:t>为：</a:t>
                </a:r>
                <a:endParaRPr lang="zh-CN" altLang="en-US" dirty="0"/>
              </a:p>
            </p:txBody>
          </p:sp>
        </mc:Choice>
        <mc:Fallback xmlns="">
          <p:sp>
            <p:nvSpPr>
              <p:cNvPr id="3" name="内容占位符 2">
                <a:extLst>
                  <a:ext uri="{FF2B5EF4-FFF2-40B4-BE49-F238E27FC236}">
                    <a16:creationId xmlns:a16="http://schemas.microsoft.com/office/drawing/2014/main" id="{8197B628-41C1-4839-9392-CD6BE1A57B6B}"/>
                  </a:ext>
                </a:extLst>
              </p:cNvPr>
              <p:cNvSpPr>
                <a:spLocks noGrp="1" noRot="1" noChangeAspect="1" noMove="1" noResize="1" noEditPoints="1" noAdjustHandles="1" noChangeArrowheads="1" noChangeShapeType="1" noTextEdit="1"/>
              </p:cNvSpPr>
              <p:nvPr>
                <p:ph idx="1"/>
              </p:nvPr>
            </p:nvSpPr>
            <p:spPr>
              <a:xfrm>
                <a:off x="123432" y="764365"/>
                <a:ext cx="8897136" cy="2158244"/>
              </a:xfrm>
              <a:blipFill>
                <a:blip r:embed="rId3"/>
                <a:stretch>
                  <a:fillRect l="-137" t="-56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88A0BF9-9BE6-4894-A44C-8BE2921E337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B47CFC1A-8895-483F-817F-E104E52EA1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F9FFD7-1352-4AD8-B98F-4FD196F0F4E0}"/>
              </a:ext>
            </a:extLst>
          </p:cNvPr>
          <p:cNvSpPr>
            <a:spLocks noGrp="1"/>
          </p:cNvSpPr>
          <p:nvPr>
            <p:ph type="sldNum" sz="quarter" idx="12"/>
          </p:nvPr>
        </p:nvSpPr>
        <p:spPr/>
        <p:txBody>
          <a:bodyPr/>
          <a:lstStyle/>
          <a:p>
            <a:fld id="{EEA58A3B-43CE-4AA0-90B5-EB47AFAFEB34}" type="slidenum">
              <a:rPr lang="zh-CN" altLang="en-US" smtClean="0"/>
              <a:pPr/>
              <a:t>54</a:t>
            </a:fld>
            <a:endParaRPr lang="zh-CN" altLang="en-US" dirty="0"/>
          </a:p>
        </p:txBody>
      </p:sp>
      <p:graphicFrame>
        <p:nvGraphicFramePr>
          <p:cNvPr id="11" name="Object 4">
            <a:extLst>
              <a:ext uri="{FF2B5EF4-FFF2-40B4-BE49-F238E27FC236}">
                <a16:creationId xmlns:a16="http://schemas.microsoft.com/office/drawing/2014/main" id="{C1BF2A0A-E3BA-4492-A958-2A9A00A8DE74}"/>
              </a:ext>
            </a:extLst>
          </p:cNvPr>
          <p:cNvGraphicFramePr>
            <a:graphicFrameLocks noChangeAspect="1"/>
          </p:cNvGraphicFramePr>
          <p:nvPr>
            <p:extLst>
              <p:ext uri="{D42A27DB-BD31-4B8C-83A1-F6EECF244321}">
                <p14:modId xmlns:p14="http://schemas.microsoft.com/office/powerpoint/2010/main" val="3772842691"/>
              </p:ext>
            </p:extLst>
          </p:nvPr>
        </p:nvGraphicFramePr>
        <p:xfrm>
          <a:off x="169802" y="2840737"/>
          <a:ext cx="6262688" cy="3024187"/>
        </p:xfrm>
        <a:graphic>
          <a:graphicData uri="http://schemas.openxmlformats.org/presentationml/2006/ole">
            <mc:AlternateContent xmlns:mc="http://schemas.openxmlformats.org/markup-compatibility/2006">
              <mc:Choice xmlns:v="urn:schemas-microsoft-com:vml" Requires="v">
                <p:oleObj spid="_x0000_s8249" r:id="rId4" imgW="3314700" imgH="1600200" progId="Equation.DSMT4">
                  <p:embed/>
                </p:oleObj>
              </mc:Choice>
              <mc:Fallback>
                <p:oleObj r:id="rId4" imgW="3314700" imgH="1600200" progId="Equation.DSMT4">
                  <p:embed/>
                  <p:pic>
                    <p:nvPicPr>
                      <p:cNvPr id="491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02" y="2840737"/>
                        <a:ext cx="6262688" cy="3024187"/>
                      </a:xfrm>
                      <a:prstGeom prst="rect">
                        <a:avLst/>
                      </a:prstGeom>
                      <a:noFill/>
                      <a:ln>
                        <a:noFill/>
                      </a:ln>
                    </p:spPr>
                  </p:pic>
                </p:oleObj>
              </mc:Fallback>
            </mc:AlternateContent>
          </a:graphicData>
        </a:graphic>
      </p:graphicFrame>
      <p:sp>
        <p:nvSpPr>
          <p:cNvPr id="12" name="Text Box 7">
            <a:extLst>
              <a:ext uri="{FF2B5EF4-FFF2-40B4-BE49-F238E27FC236}">
                <a16:creationId xmlns:a16="http://schemas.microsoft.com/office/drawing/2014/main" id="{50541ED1-5E05-43A7-9EFC-7792BF6DAFF1}"/>
              </a:ext>
            </a:extLst>
          </p:cNvPr>
          <p:cNvSpPr txBox="1">
            <a:spLocks noChangeArrowheads="1"/>
          </p:cNvSpPr>
          <p:nvPr/>
        </p:nvSpPr>
        <p:spPr bwMode="auto">
          <a:xfrm>
            <a:off x="2906652" y="3034412"/>
            <a:ext cx="3719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已经经过的路径的总长的</a:t>
            </a:r>
            <a:r>
              <a:rPr lang="en-US" altLang="zh-CN" sz="2000" baseline="0" dirty="0">
                <a:latin typeface="+mn-lt"/>
                <a:ea typeface="微软雅黑 Light" panose="020B0502040204020203" pitchFamily="34" charset="-122"/>
              </a:rPr>
              <a:t>2</a:t>
            </a:r>
            <a:r>
              <a:rPr lang="zh-CN" altLang="en-US" sz="2000" baseline="0" dirty="0">
                <a:latin typeface="+mn-lt"/>
                <a:ea typeface="微软雅黑 Light" panose="020B0502040204020203" pitchFamily="34" charset="-122"/>
              </a:rPr>
              <a:t>倍</a:t>
            </a:r>
          </a:p>
        </p:txBody>
      </p:sp>
      <p:sp>
        <p:nvSpPr>
          <p:cNvPr id="13" name="Text Box 9">
            <a:extLst>
              <a:ext uri="{FF2B5EF4-FFF2-40B4-BE49-F238E27FC236}">
                <a16:creationId xmlns:a16="http://schemas.microsoft.com/office/drawing/2014/main" id="{BDB5676E-579B-4616-8624-4F1B2C515789}"/>
              </a:ext>
            </a:extLst>
          </p:cNvPr>
          <p:cNvSpPr txBox="1">
            <a:spLocks noChangeArrowheads="1"/>
          </p:cNvSpPr>
          <p:nvPr/>
        </p:nvSpPr>
        <p:spPr bwMode="auto">
          <a:xfrm>
            <a:off x="1257441" y="4527637"/>
            <a:ext cx="78071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从当前已经走过的城市出发，走向最近的</a:t>
            </a:r>
            <a:r>
              <a:rPr lang="en-US" altLang="zh-CN" sz="2000" baseline="0" dirty="0">
                <a:latin typeface="+mn-lt"/>
                <a:ea typeface="微软雅黑 Light" panose="020B0502040204020203" pitchFamily="34" charset="-122"/>
              </a:rPr>
              <a:t>1</a:t>
            </a:r>
            <a:r>
              <a:rPr lang="zh-CN" altLang="en-US" sz="2000" baseline="0" dirty="0">
                <a:latin typeface="+mn-lt"/>
                <a:ea typeface="微软雅黑 Light" panose="020B0502040204020203" pitchFamily="34" charset="-122"/>
              </a:rPr>
              <a:t>个未遍历城市的距离和</a:t>
            </a:r>
            <a:endParaRPr lang="en-US" altLang="zh-CN" sz="2000" baseline="0" dirty="0">
              <a:latin typeface="+mn-lt"/>
              <a:ea typeface="微软雅黑 Light" panose="020B0502040204020203" pitchFamily="34" charset="-122"/>
            </a:endParaRPr>
          </a:p>
        </p:txBody>
      </p:sp>
      <p:sp>
        <p:nvSpPr>
          <p:cNvPr id="14" name="Text Box 10">
            <a:extLst>
              <a:ext uri="{FF2B5EF4-FFF2-40B4-BE49-F238E27FC236}">
                <a16:creationId xmlns:a16="http://schemas.microsoft.com/office/drawing/2014/main" id="{B893BCED-BD19-47A0-94D4-2959DAFCC3A0}"/>
              </a:ext>
            </a:extLst>
          </p:cNvPr>
          <p:cNvSpPr txBox="1">
            <a:spLocks noChangeArrowheads="1"/>
          </p:cNvSpPr>
          <p:nvPr/>
        </p:nvSpPr>
        <p:spPr bwMode="auto">
          <a:xfrm>
            <a:off x="1302241" y="5895197"/>
            <a:ext cx="7343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aseline="0" dirty="0">
                <a:latin typeface="+mn-lt"/>
                <a:ea typeface="微软雅黑 Light" panose="020B0502040204020203" pitchFamily="34" charset="-122"/>
              </a:rPr>
              <a:t>//* </a:t>
            </a:r>
            <a:r>
              <a:rPr lang="zh-CN" altLang="en-US" sz="2000" baseline="0" dirty="0">
                <a:latin typeface="+mn-lt"/>
                <a:ea typeface="微软雅黑 Light" panose="020B0502040204020203" pitchFamily="34" charset="-122"/>
              </a:rPr>
              <a:t>进入</a:t>
            </a: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离开未遍历城市时，各未遍历城市带来的最小路径成本</a:t>
            </a:r>
          </a:p>
        </p:txBody>
      </p:sp>
    </p:spTree>
    <p:extLst>
      <p:ext uri="{BB962C8B-B14F-4D97-AF65-F5344CB8AC3E}">
        <p14:creationId xmlns:p14="http://schemas.microsoft.com/office/powerpoint/2010/main" val="198243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E68ADD6-17B4-416A-AC34-8FEA0D8522F1}"/>
              </a:ext>
            </a:extLst>
          </p:cNvPr>
          <p:cNvSpPr>
            <a:spLocks noGrp="1"/>
          </p:cNvSpPr>
          <p:nvPr>
            <p:ph idx="1"/>
          </p:nvPr>
        </p:nvSpPr>
        <p:spPr>
          <a:xfrm>
            <a:off x="122548" y="164237"/>
            <a:ext cx="5392789" cy="6478351"/>
          </a:xfrm>
        </p:spPr>
        <p:txBody>
          <a:bodyPr>
            <a:normAutofit/>
          </a:bodyPr>
          <a:lstStyle/>
          <a:p>
            <a:r>
              <a:rPr lang="en-US" altLang="zh-CN" sz="2400" baseline="0" dirty="0">
                <a:latin typeface="+mn-lt"/>
              </a:rPr>
              <a:t>E.g. </a:t>
            </a:r>
            <a:r>
              <a:rPr lang="zh-CN" altLang="en-US" sz="2400" baseline="0" dirty="0">
                <a:latin typeface="+mn-lt"/>
              </a:rPr>
              <a:t>假设 正在生成的路径</a:t>
            </a:r>
            <a:r>
              <a:rPr lang="en-US" altLang="zh-CN" sz="2400" baseline="0" dirty="0">
                <a:latin typeface="+mn-lt"/>
              </a:rPr>
              <a:t>/</a:t>
            </a:r>
            <a:r>
              <a:rPr lang="zh-CN" altLang="en-US" sz="2400" baseline="0" dirty="0">
                <a:latin typeface="+mn-lt"/>
              </a:rPr>
              <a:t>部分解为</a:t>
            </a:r>
          </a:p>
          <a:p>
            <a:pPr eaLnBrk="1" hangingPunct="1">
              <a:lnSpc>
                <a:spcPct val="115000"/>
              </a:lnSpc>
              <a:spcBef>
                <a:spcPct val="0"/>
              </a:spcBef>
              <a:buFontTx/>
              <a:buNone/>
            </a:pPr>
            <a:r>
              <a:rPr lang="en-US" altLang="zh-CN" sz="2400" baseline="0" dirty="0">
                <a:latin typeface="+mn-lt"/>
              </a:rPr>
              <a:t>1→4,   U={1,4}</a:t>
            </a:r>
            <a:r>
              <a:rPr lang="zh-CN" altLang="en-US" sz="2400" baseline="0" dirty="0">
                <a:latin typeface="+mn-lt"/>
              </a:rPr>
              <a:t>，未遍历城市</a:t>
            </a:r>
            <a:r>
              <a:rPr lang="en-US" altLang="zh-CN" sz="2400" baseline="0" dirty="0">
                <a:latin typeface="+mn-lt"/>
              </a:rPr>
              <a:t>={2,3,5}</a:t>
            </a:r>
          </a:p>
          <a:p>
            <a:pPr eaLnBrk="1" hangingPunct="1">
              <a:lnSpc>
                <a:spcPct val="120000"/>
              </a:lnSpc>
              <a:spcBef>
                <a:spcPct val="0"/>
              </a:spcBef>
              <a:buFontTx/>
              <a:buNone/>
            </a:pPr>
            <a:r>
              <a:rPr lang="zh-CN" altLang="en-US" sz="2400" baseline="0" dirty="0">
                <a:latin typeface="+mn-lt"/>
              </a:rPr>
              <a:t>，该部分解下界为：</a:t>
            </a:r>
          </a:p>
          <a:p>
            <a:pPr eaLnBrk="1" hangingPunct="1">
              <a:lnSpc>
                <a:spcPct val="120000"/>
              </a:lnSpc>
              <a:spcBef>
                <a:spcPct val="0"/>
              </a:spcBef>
              <a:buFontTx/>
              <a:buNone/>
            </a:pPr>
            <a:r>
              <a:rPr lang="en-US" altLang="zh-CN" sz="2400" baseline="0" dirty="0" err="1">
                <a:latin typeface="+mn-lt"/>
              </a:rPr>
              <a:t>lb</a:t>
            </a:r>
            <a:r>
              <a:rPr lang="en-US" altLang="zh-CN" sz="2400" baseline="0" dirty="0">
                <a:latin typeface="+mn-lt"/>
              </a:rPr>
              <a:t> ={  2*</a:t>
            </a:r>
            <a:r>
              <a:rPr lang="zh-CN" altLang="en-US" sz="2400" baseline="0" dirty="0">
                <a:latin typeface="+mn-lt"/>
              </a:rPr>
              <a:t>已经历过的路径总长</a:t>
            </a:r>
          </a:p>
          <a:p>
            <a:pPr eaLnBrk="1" hangingPunct="1">
              <a:lnSpc>
                <a:spcPct val="120000"/>
              </a:lnSpc>
              <a:spcBef>
                <a:spcPct val="0"/>
              </a:spcBef>
              <a:buFontTx/>
              <a:buNone/>
            </a:pPr>
            <a:r>
              <a:rPr lang="zh-CN" altLang="en-US" sz="2400" baseline="0" dirty="0">
                <a:latin typeface="+mn-lt"/>
              </a:rPr>
              <a:t>     </a:t>
            </a:r>
            <a:r>
              <a:rPr lang="en-US" altLang="zh-CN" sz="2400" baseline="0" dirty="0">
                <a:solidFill>
                  <a:srgbClr val="FF3300"/>
                </a:solidFill>
                <a:latin typeface="+mn-lt"/>
              </a:rPr>
              <a:t>+ </a:t>
            </a:r>
            <a:r>
              <a:rPr lang="zh-CN" altLang="en-US" sz="2400" baseline="0" dirty="0">
                <a:solidFill>
                  <a:srgbClr val="FF3300"/>
                </a:solidFill>
                <a:latin typeface="+mn-lt"/>
              </a:rPr>
              <a:t>从城市</a:t>
            </a:r>
            <a:r>
              <a:rPr lang="en-US" altLang="zh-CN" sz="2400" baseline="0" dirty="0">
                <a:solidFill>
                  <a:srgbClr val="FF3300"/>
                </a:solidFill>
                <a:latin typeface="+mn-lt"/>
              </a:rPr>
              <a:t>1</a:t>
            </a:r>
            <a:r>
              <a:rPr lang="zh-CN" altLang="en-US" sz="2400" baseline="0" dirty="0">
                <a:solidFill>
                  <a:srgbClr val="FF3300"/>
                </a:solidFill>
                <a:latin typeface="+mn-lt"/>
              </a:rPr>
              <a:t>到最近未遍历城市</a:t>
            </a:r>
            <a:r>
              <a:rPr lang="en-US" altLang="zh-CN" sz="2400" baseline="0" dirty="0">
                <a:solidFill>
                  <a:srgbClr val="FF3300"/>
                </a:solidFill>
                <a:latin typeface="+mn-lt"/>
              </a:rPr>
              <a:t>3</a:t>
            </a:r>
            <a:r>
              <a:rPr lang="zh-CN" altLang="en-US" sz="2400" baseline="0" dirty="0">
                <a:solidFill>
                  <a:srgbClr val="FF3300"/>
                </a:solidFill>
                <a:latin typeface="+mn-lt"/>
              </a:rPr>
              <a:t>的距离</a:t>
            </a:r>
          </a:p>
          <a:p>
            <a:pPr eaLnBrk="1" hangingPunct="1">
              <a:lnSpc>
                <a:spcPct val="120000"/>
              </a:lnSpc>
              <a:spcBef>
                <a:spcPct val="0"/>
              </a:spcBef>
              <a:buFontTx/>
              <a:buNone/>
            </a:pPr>
            <a:r>
              <a:rPr lang="zh-CN" altLang="en-US" sz="2400" baseline="0" dirty="0">
                <a:solidFill>
                  <a:srgbClr val="FF3300"/>
                </a:solidFill>
                <a:latin typeface="+mn-lt"/>
              </a:rPr>
              <a:t>     </a:t>
            </a:r>
            <a:r>
              <a:rPr lang="en-US" altLang="zh-CN" sz="2400" baseline="0" dirty="0">
                <a:solidFill>
                  <a:srgbClr val="FF3300"/>
                </a:solidFill>
                <a:latin typeface="+mn-lt"/>
              </a:rPr>
              <a:t>+ </a:t>
            </a:r>
            <a:r>
              <a:rPr lang="zh-CN" altLang="en-US" sz="2400" baseline="0" dirty="0">
                <a:solidFill>
                  <a:srgbClr val="FF3300"/>
                </a:solidFill>
                <a:latin typeface="+mn-lt"/>
              </a:rPr>
              <a:t>从城市</a:t>
            </a:r>
            <a:r>
              <a:rPr lang="en-US" altLang="zh-CN" sz="2400" baseline="0" dirty="0">
                <a:solidFill>
                  <a:srgbClr val="FF3300"/>
                </a:solidFill>
                <a:latin typeface="+mn-lt"/>
              </a:rPr>
              <a:t>4</a:t>
            </a:r>
            <a:r>
              <a:rPr lang="zh-CN" altLang="en-US" sz="2400" baseline="0" dirty="0">
                <a:solidFill>
                  <a:srgbClr val="FF3300"/>
                </a:solidFill>
                <a:latin typeface="+mn-lt"/>
              </a:rPr>
              <a:t>到最近未遍历城市</a:t>
            </a:r>
            <a:r>
              <a:rPr lang="en-US" altLang="zh-CN" sz="2400" baseline="0" dirty="0">
                <a:solidFill>
                  <a:srgbClr val="FF3300"/>
                </a:solidFill>
                <a:latin typeface="+mn-lt"/>
              </a:rPr>
              <a:t>5</a:t>
            </a:r>
            <a:r>
              <a:rPr lang="zh-CN" altLang="en-US" sz="2400" baseline="0" dirty="0">
                <a:solidFill>
                  <a:srgbClr val="FF3300"/>
                </a:solidFill>
                <a:latin typeface="+mn-lt"/>
              </a:rPr>
              <a:t>的距离</a:t>
            </a:r>
          </a:p>
          <a:p>
            <a:pPr eaLnBrk="1" hangingPunct="1">
              <a:lnSpc>
                <a:spcPct val="120000"/>
              </a:lnSpc>
              <a:spcBef>
                <a:spcPct val="0"/>
              </a:spcBef>
              <a:buFontTx/>
              <a:buNone/>
            </a:pPr>
            <a:r>
              <a:rPr lang="en-US" altLang="zh-CN" sz="2400" baseline="0" dirty="0">
                <a:latin typeface="+mn-lt"/>
              </a:rPr>
              <a:t>      </a:t>
            </a:r>
            <a:r>
              <a:rPr lang="en-US" altLang="zh-CN" sz="2400" baseline="0" dirty="0">
                <a:solidFill>
                  <a:srgbClr val="0000FF"/>
                </a:solidFill>
                <a:latin typeface="+mn-lt"/>
              </a:rPr>
              <a:t>+  </a:t>
            </a:r>
            <a:r>
              <a:rPr lang="zh-CN" altLang="en-US" sz="2400" baseline="0" dirty="0">
                <a:solidFill>
                  <a:srgbClr val="0000FF"/>
                </a:solidFill>
                <a:latin typeface="+mn-lt"/>
              </a:rPr>
              <a:t>进入</a:t>
            </a:r>
            <a:r>
              <a:rPr lang="en-US" altLang="zh-CN" sz="2400" baseline="0" dirty="0">
                <a:solidFill>
                  <a:srgbClr val="0000FF"/>
                </a:solidFill>
                <a:latin typeface="+mn-lt"/>
              </a:rPr>
              <a:t>/</a:t>
            </a:r>
            <a:r>
              <a:rPr lang="zh-CN" altLang="en-US" sz="2400" baseline="0" dirty="0">
                <a:solidFill>
                  <a:srgbClr val="0000FF"/>
                </a:solidFill>
                <a:latin typeface="+mn-lt"/>
              </a:rPr>
              <a:t>离开城市</a:t>
            </a:r>
            <a:r>
              <a:rPr lang="en-US" altLang="zh-CN" sz="2400" baseline="0" dirty="0">
                <a:solidFill>
                  <a:srgbClr val="0000FF"/>
                </a:solidFill>
                <a:latin typeface="+mn-lt"/>
              </a:rPr>
              <a:t>2</a:t>
            </a:r>
            <a:r>
              <a:rPr lang="zh-CN" altLang="en-US" sz="2400" baseline="0" dirty="0">
                <a:solidFill>
                  <a:srgbClr val="0000FF"/>
                </a:solidFill>
                <a:latin typeface="+mn-lt"/>
              </a:rPr>
              <a:t>带来的最小成本</a:t>
            </a:r>
          </a:p>
          <a:p>
            <a:pPr eaLnBrk="1" hangingPunct="1">
              <a:lnSpc>
                <a:spcPct val="120000"/>
              </a:lnSpc>
              <a:spcBef>
                <a:spcPct val="0"/>
              </a:spcBef>
              <a:buFontTx/>
              <a:buNone/>
            </a:pPr>
            <a:r>
              <a:rPr lang="zh-CN" altLang="en-US" sz="2400" baseline="0" dirty="0">
                <a:solidFill>
                  <a:srgbClr val="0000FF"/>
                </a:solidFill>
                <a:latin typeface="+mn-lt"/>
              </a:rPr>
              <a:t>      </a:t>
            </a:r>
            <a:r>
              <a:rPr lang="en-US" altLang="zh-CN" sz="2400" baseline="0" dirty="0">
                <a:solidFill>
                  <a:srgbClr val="0000FF"/>
                </a:solidFill>
                <a:latin typeface="+mn-lt"/>
              </a:rPr>
              <a:t>+  </a:t>
            </a:r>
            <a:r>
              <a:rPr lang="zh-CN" altLang="en-US" sz="2400" baseline="0" dirty="0">
                <a:solidFill>
                  <a:srgbClr val="0000FF"/>
                </a:solidFill>
                <a:latin typeface="+mn-lt"/>
              </a:rPr>
              <a:t>进入</a:t>
            </a:r>
            <a:r>
              <a:rPr lang="en-US" altLang="zh-CN" sz="2400" baseline="0" dirty="0">
                <a:solidFill>
                  <a:srgbClr val="0000FF"/>
                </a:solidFill>
                <a:latin typeface="+mn-lt"/>
              </a:rPr>
              <a:t>/</a:t>
            </a:r>
            <a:r>
              <a:rPr lang="zh-CN" altLang="en-US" sz="2400" baseline="0" dirty="0">
                <a:solidFill>
                  <a:srgbClr val="0000FF"/>
                </a:solidFill>
                <a:latin typeface="+mn-lt"/>
              </a:rPr>
              <a:t>离开城市</a:t>
            </a:r>
            <a:r>
              <a:rPr lang="en-US" altLang="zh-CN" sz="2400" baseline="0" dirty="0">
                <a:solidFill>
                  <a:srgbClr val="0000FF"/>
                </a:solidFill>
                <a:latin typeface="+mn-lt"/>
              </a:rPr>
              <a:t>3</a:t>
            </a:r>
            <a:r>
              <a:rPr lang="zh-CN" altLang="en-US" sz="2400" baseline="0" dirty="0">
                <a:solidFill>
                  <a:srgbClr val="0000FF"/>
                </a:solidFill>
                <a:latin typeface="+mn-lt"/>
              </a:rPr>
              <a:t>带来的最小成本</a:t>
            </a:r>
          </a:p>
          <a:p>
            <a:pPr eaLnBrk="1" hangingPunct="1">
              <a:lnSpc>
                <a:spcPct val="120000"/>
              </a:lnSpc>
              <a:spcBef>
                <a:spcPct val="0"/>
              </a:spcBef>
              <a:buFontTx/>
              <a:buNone/>
            </a:pPr>
            <a:r>
              <a:rPr lang="zh-CN" altLang="en-US" sz="2400" baseline="0" dirty="0">
                <a:solidFill>
                  <a:srgbClr val="0000FF"/>
                </a:solidFill>
                <a:latin typeface="+mn-lt"/>
              </a:rPr>
              <a:t>      </a:t>
            </a:r>
            <a:r>
              <a:rPr lang="en-US" altLang="zh-CN" sz="2400" baseline="0" dirty="0">
                <a:solidFill>
                  <a:srgbClr val="0000FF"/>
                </a:solidFill>
                <a:latin typeface="+mn-lt"/>
              </a:rPr>
              <a:t>+  </a:t>
            </a:r>
            <a:r>
              <a:rPr lang="zh-CN" altLang="en-US" sz="2400" baseline="0" dirty="0">
                <a:solidFill>
                  <a:srgbClr val="0000FF"/>
                </a:solidFill>
                <a:latin typeface="+mn-lt"/>
              </a:rPr>
              <a:t>进入</a:t>
            </a:r>
            <a:r>
              <a:rPr lang="en-US" altLang="zh-CN" sz="2400" baseline="0" dirty="0">
                <a:solidFill>
                  <a:srgbClr val="0000FF"/>
                </a:solidFill>
                <a:latin typeface="+mn-lt"/>
              </a:rPr>
              <a:t>/</a:t>
            </a:r>
            <a:r>
              <a:rPr lang="zh-CN" altLang="en-US" sz="2400" baseline="0" dirty="0">
                <a:solidFill>
                  <a:srgbClr val="0000FF"/>
                </a:solidFill>
                <a:latin typeface="+mn-lt"/>
              </a:rPr>
              <a:t>离开城市</a:t>
            </a:r>
            <a:r>
              <a:rPr lang="en-US" altLang="zh-CN" sz="2400" baseline="0" dirty="0">
                <a:solidFill>
                  <a:srgbClr val="0000FF"/>
                </a:solidFill>
                <a:latin typeface="+mn-lt"/>
              </a:rPr>
              <a:t>5</a:t>
            </a:r>
            <a:r>
              <a:rPr lang="zh-CN" altLang="en-US" sz="2400" baseline="0" dirty="0">
                <a:solidFill>
                  <a:srgbClr val="0000FF"/>
                </a:solidFill>
                <a:latin typeface="+mn-lt"/>
              </a:rPr>
              <a:t>带来的最小成本</a:t>
            </a:r>
          </a:p>
          <a:p>
            <a:pPr eaLnBrk="1" hangingPunct="1">
              <a:lnSpc>
                <a:spcPct val="120000"/>
              </a:lnSpc>
              <a:spcBef>
                <a:spcPct val="0"/>
              </a:spcBef>
              <a:buFontTx/>
              <a:buNone/>
            </a:pPr>
            <a:r>
              <a:rPr lang="zh-CN" altLang="en-US" sz="2400" baseline="0" dirty="0">
                <a:solidFill>
                  <a:schemeClr val="accent2"/>
                </a:solidFill>
                <a:latin typeface="+mn-lt"/>
              </a:rPr>
              <a:t>     </a:t>
            </a:r>
            <a:r>
              <a:rPr lang="en-US" altLang="zh-CN" sz="2400" baseline="0" dirty="0">
                <a:latin typeface="+mn-lt"/>
              </a:rPr>
              <a:t>} /2</a:t>
            </a:r>
            <a:r>
              <a:rPr lang="en-US" altLang="zh-CN" sz="2400" baseline="0" dirty="0">
                <a:solidFill>
                  <a:schemeClr val="accent2"/>
                </a:solidFill>
                <a:latin typeface="+mn-lt"/>
              </a:rPr>
              <a:t> </a:t>
            </a:r>
          </a:p>
          <a:p>
            <a:pPr eaLnBrk="1" hangingPunct="1">
              <a:lnSpc>
                <a:spcPct val="120000"/>
              </a:lnSpc>
              <a:spcBef>
                <a:spcPct val="0"/>
              </a:spcBef>
              <a:buFontTx/>
              <a:buNone/>
            </a:pPr>
            <a:r>
              <a:rPr lang="en-US" altLang="zh-CN" sz="2400" baseline="0" dirty="0">
                <a:latin typeface="+mn-lt"/>
              </a:rPr>
              <a:t>=  { 2*5  </a:t>
            </a:r>
            <a:r>
              <a:rPr lang="en-US" altLang="zh-CN" sz="2400" baseline="0" dirty="0">
                <a:solidFill>
                  <a:srgbClr val="FF3300"/>
                </a:solidFill>
                <a:latin typeface="+mn-lt"/>
              </a:rPr>
              <a:t>+ 1 + 3</a:t>
            </a:r>
          </a:p>
          <a:p>
            <a:pPr eaLnBrk="1" hangingPunct="1">
              <a:lnSpc>
                <a:spcPct val="120000"/>
              </a:lnSpc>
              <a:spcBef>
                <a:spcPct val="0"/>
              </a:spcBef>
              <a:buFontTx/>
              <a:buNone/>
            </a:pPr>
            <a:r>
              <a:rPr lang="en-US" altLang="zh-CN" sz="2400" baseline="0" dirty="0">
                <a:latin typeface="+mn-lt"/>
              </a:rPr>
              <a:t>       + </a:t>
            </a:r>
            <a:r>
              <a:rPr lang="en-US" altLang="zh-CN" sz="2400" baseline="0" dirty="0">
                <a:solidFill>
                  <a:srgbClr val="0000FF"/>
                </a:solidFill>
                <a:latin typeface="+mn-lt"/>
              </a:rPr>
              <a:t>(3+6) + (1+2) + (2+3) </a:t>
            </a:r>
            <a:r>
              <a:rPr lang="en-US" altLang="zh-CN" sz="2400" baseline="0" dirty="0">
                <a:latin typeface="+mn-lt"/>
              </a:rPr>
              <a:t>} / 2</a:t>
            </a:r>
          </a:p>
          <a:p>
            <a:pPr eaLnBrk="1" hangingPunct="1">
              <a:lnSpc>
                <a:spcPct val="120000"/>
              </a:lnSpc>
              <a:spcBef>
                <a:spcPct val="0"/>
              </a:spcBef>
              <a:buFontTx/>
              <a:buNone/>
            </a:pPr>
            <a:r>
              <a:rPr lang="en-US" altLang="zh-CN" sz="2400" baseline="0" dirty="0">
                <a:latin typeface="+mn-lt"/>
              </a:rPr>
              <a:t>= 16 (</a:t>
            </a:r>
            <a:r>
              <a:rPr lang="zh-CN" altLang="en-US" sz="2400" baseline="0" dirty="0">
                <a:latin typeface="+mn-lt"/>
              </a:rPr>
              <a:t>向上取整</a:t>
            </a:r>
            <a:r>
              <a:rPr lang="en-US" altLang="zh-CN" sz="2400" baseline="0" dirty="0">
                <a:latin typeface="+mn-lt"/>
              </a:rPr>
              <a:t>)</a:t>
            </a:r>
            <a:endParaRPr lang="zh-CN" altLang="en-US" sz="2400" baseline="0" dirty="0">
              <a:latin typeface="+mn-lt"/>
            </a:endParaRPr>
          </a:p>
        </p:txBody>
      </p:sp>
      <p:sp>
        <p:nvSpPr>
          <p:cNvPr id="3" name="日期占位符 2">
            <a:extLst>
              <a:ext uri="{FF2B5EF4-FFF2-40B4-BE49-F238E27FC236}">
                <a16:creationId xmlns:a16="http://schemas.microsoft.com/office/drawing/2014/main" id="{63D2F553-A08B-4449-9F11-ECC0FFAB9C12}"/>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135C0AC7-A41E-4178-935F-F5B7255DC08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D5AB764-68CF-4D65-93EA-2933FAE3F01A}"/>
              </a:ext>
            </a:extLst>
          </p:cNvPr>
          <p:cNvSpPr>
            <a:spLocks noGrp="1"/>
          </p:cNvSpPr>
          <p:nvPr>
            <p:ph type="sldNum" sz="quarter" idx="12"/>
          </p:nvPr>
        </p:nvSpPr>
        <p:spPr/>
        <p:txBody>
          <a:bodyPr/>
          <a:lstStyle/>
          <a:p>
            <a:fld id="{EEA58A3B-43CE-4AA0-90B5-EB47AFAFEB34}" type="slidenum">
              <a:rPr lang="zh-CN" altLang="en-US" smtClean="0"/>
              <a:pPr/>
              <a:t>55</a:t>
            </a:fld>
            <a:endParaRPr lang="zh-CN" altLang="en-US" dirty="0"/>
          </a:p>
        </p:txBody>
      </p:sp>
      <p:grpSp>
        <p:nvGrpSpPr>
          <p:cNvPr id="6" name="Group 34">
            <a:extLst>
              <a:ext uri="{FF2B5EF4-FFF2-40B4-BE49-F238E27FC236}">
                <a16:creationId xmlns:a16="http://schemas.microsoft.com/office/drawing/2014/main" id="{1DE0A677-E689-48B7-97CE-78488ECBC5CB}"/>
              </a:ext>
            </a:extLst>
          </p:cNvPr>
          <p:cNvGrpSpPr>
            <a:grpSpLocks/>
          </p:cNvGrpSpPr>
          <p:nvPr/>
        </p:nvGrpSpPr>
        <p:grpSpPr bwMode="auto">
          <a:xfrm>
            <a:off x="5271907" y="164237"/>
            <a:ext cx="3625850" cy="3449638"/>
            <a:chOff x="0" y="0"/>
            <a:chExt cx="2284" cy="2173"/>
          </a:xfrm>
        </p:grpSpPr>
        <p:sp>
          <p:nvSpPr>
            <p:cNvPr id="7" name="Oval 5">
              <a:extLst>
                <a:ext uri="{FF2B5EF4-FFF2-40B4-BE49-F238E27FC236}">
                  <a16:creationId xmlns:a16="http://schemas.microsoft.com/office/drawing/2014/main" id="{E02E9DD8-9A35-4627-9EAB-4448F732B81F}"/>
                </a:ext>
              </a:extLst>
            </p:cNvPr>
            <p:cNvSpPr>
              <a:spLocks noChangeArrowheads="1"/>
            </p:cNvSpPr>
            <p:nvPr/>
          </p:nvSpPr>
          <p:spPr bwMode="auto">
            <a:xfrm>
              <a:off x="471" y="93"/>
              <a:ext cx="314"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1</a:t>
              </a:r>
            </a:p>
          </p:txBody>
        </p:sp>
        <p:sp>
          <p:nvSpPr>
            <p:cNvPr id="8" name="Oval 6">
              <a:extLst>
                <a:ext uri="{FF2B5EF4-FFF2-40B4-BE49-F238E27FC236}">
                  <a16:creationId xmlns:a16="http://schemas.microsoft.com/office/drawing/2014/main" id="{AC755CA0-1669-4E99-9B28-2C686F4D54B4}"/>
                </a:ext>
              </a:extLst>
            </p:cNvPr>
            <p:cNvSpPr>
              <a:spLocks noChangeArrowheads="1"/>
            </p:cNvSpPr>
            <p:nvPr/>
          </p:nvSpPr>
          <p:spPr bwMode="auto">
            <a:xfrm>
              <a:off x="471" y="1195"/>
              <a:ext cx="353"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3</a:t>
              </a:r>
            </a:p>
          </p:txBody>
        </p:sp>
        <p:sp>
          <p:nvSpPr>
            <p:cNvPr id="9" name="Oval 7">
              <a:extLst>
                <a:ext uri="{FF2B5EF4-FFF2-40B4-BE49-F238E27FC236}">
                  <a16:creationId xmlns:a16="http://schemas.microsoft.com/office/drawing/2014/main" id="{792A5D83-6A3A-4289-A1F7-7B52BA93B4B0}"/>
                </a:ext>
              </a:extLst>
            </p:cNvPr>
            <p:cNvSpPr>
              <a:spLocks noChangeArrowheads="1"/>
            </p:cNvSpPr>
            <p:nvPr/>
          </p:nvSpPr>
          <p:spPr bwMode="auto">
            <a:xfrm>
              <a:off x="1705" y="93"/>
              <a:ext cx="353"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2</a:t>
              </a:r>
            </a:p>
          </p:txBody>
        </p:sp>
        <p:sp>
          <p:nvSpPr>
            <p:cNvPr id="10" name="Oval 8">
              <a:extLst>
                <a:ext uri="{FF2B5EF4-FFF2-40B4-BE49-F238E27FC236}">
                  <a16:creationId xmlns:a16="http://schemas.microsoft.com/office/drawing/2014/main" id="{5405F97A-AE3F-4B78-BEA0-AE81852813E9}"/>
                </a:ext>
              </a:extLst>
            </p:cNvPr>
            <p:cNvSpPr>
              <a:spLocks noChangeArrowheads="1"/>
            </p:cNvSpPr>
            <p:nvPr/>
          </p:nvSpPr>
          <p:spPr bwMode="auto">
            <a:xfrm>
              <a:off x="1705" y="1195"/>
              <a:ext cx="353"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4</a:t>
              </a:r>
            </a:p>
          </p:txBody>
        </p:sp>
        <p:sp>
          <p:nvSpPr>
            <p:cNvPr id="11" name="Line 9">
              <a:extLst>
                <a:ext uri="{FF2B5EF4-FFF2-40B4-BE49-F238E27FC236}">
                  <a16:creationId xmlns:a16="http://schemas.microsoft.com/office/drawing/2014/main" id="{BDD34A0E-6032-41CE-A97A-C9442DD37DB6}"/>
                </a:ext>
              </a:extLst>
            </p:cNvPr>
            <p:cNvSpPr>
              <a:spLocks noChangeShapeType="1"/>
            </p:cNvSpPr>
            <p:nvPr/>
          </p:nvSpPr>
          <p:spPr bwMode="auto">
            <a:xfrm>
              <a:off x="785" y="208"/>
              <a:ext cx="920" cy="1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Line 10">
              <a:extLst>
                <a:ext uri="{FF2B5EF4-FFF2-40B4-BE49-F238E27FC236}">
                  <a16:creationId xmlns:a16="http://schemas.microsoft.com/office/drawing/2014/main" id="{BA670110-97C5-4604-8865-C05834B5A159}"/>
                </a:ext>
              </a:extLst>
            </p:cNvPr>
            <p:cNvSpPr>
              <a:spLocks noChangeShapeType="1"/>
            </p:cNvSpPr>
            <p:nvPr/>
          </p:nvSpPr>
          <p:spPr bwMode="auto">
            <a:xfrm>
              <a:off x="615" y="375"/>
              <a:ext cx="17" cy="81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 name="Line 11">
              <a:extLst>
                <a:ext uri="{FF2B5EF4-FFF2-40B4-BE49-F238E27FC236}">
                  <a16:creationId xmlns:a16="http://schemas.microsoft.com/office/drawing/2014/main" id="{58D731CC-D81F-4D5D-AF95-641FB7A8CB61}"/>
                </a:ext>
              </a:extLst>
            </p:cNvPr>
            <p:cNvSpPr>
              <a:spLocks noChangeShapeType="1"/>
            </p:cNvSpPr>
            <p:nvPr/>
          </p:nvSpPr>
          <p:spPr bwMode="auto">
            <a:xfrm>
              <a:off x="793" y="1376"/>
              <a:ext cx="91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Line 12">
              <a:extLst>
                <a:ext uri="{FF2B5EF4-FFF2-40B4-BE49-F238E27FC236}">
                  <a16:creationId xmlns:a16="http://schemas.microsoft.com/office/drawing/2014/main" id="{E3F56F8D-C132-4F67-9B8B-5D4E42F72AEE}"/>
                </a:ext>
              </a:extLst>
            </p:cNvPr>
            <p:cNvSpPr>
              <a:spLocks noChangeShapeType="1"/>
            </p:cNvSpPr>
            <p:nvPr/>
          </p:nvSpPr>
          <p:spPr bwMode="auto">
            <a:xfrm>
              <a:off x="1866" y="419"/>
              <a:ext cx="0" cy="766"/>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 name="Line 13">
              <a:extLst>
                <a:ext uri="{FF2B5EF4-FFF2-40B4-BE49-F238E27FC236}">
                  <a16:creationId xmlns:a16="http://schemas.microsoft.com/office/drawing/2014/main" id="{E6DC5751-0314-4123-88D5-F2495205D21C}"/>
                </a:ext>
              </a:extLst>
            </p:cNvPr>
            <p:cNvSpPr>
              <a:spLocks noChangeShapeType="1"/>
            </p:cNvSpPr>
            <p:nvPr/>
          </p:nvSpPr>
          <p:spPr bwMode="auto">
            <a:xfrm flipV="1">
              <a:off x="793" y="371"/>
              <a:ext cx="966" cy="8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 name="Line 14">
              <a:extLst>
                <a:ext uri="{FF2B5EF4-FFF2-40B4-BE49-F238E27FC236}">
                  <a16:creationId xmlns:a16="http://schemas.microsoft.com/office/drawing/2014/main" id="{1502874E-1587-4DA3-9AB2-7196430B42A0}"/>
                </a:ext>
              </a:extLst>
            </p:cNvPr>
            <p:cNvSpPr>
              <a:spLocks noChangeShapeType="1"/>
            </p:cNvSpPr>
            <p:nvPr/>
          </p:nvSpPr>
          <p:spPr bwMode="auto">
            <a:xfrm>
              <a:off x="743" y="333"/>
              <a:ext cx="1016" cy="900"/>
            </a:xfrm>
            <a:prstGeom prst="line">
              <a:avLst/>
            </a:prstGeom>
            <a:noFill/>
            <a:ln w="38100">
              <a:solidFill>
                <a:srgbClr val="FF3300"/>
              </a:solidFill>
              <a:round/>
              <a:headEnd type="none" w="med" len="med"/>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Text Box 15">
              <a:extLst>
                <a:ext uri="{FF2B5EF4-FFF2-40B4-BE49-F238E27FC236}">
                  <a16:creationId xmlns:a16="http://schemas.microsoft.com/office/drawing/2014/main" id="{A4A0C896-81E0-4BCF-B856-2B51FDE30C92}"/>
                </a:ext>
              </a:extLst>
            </p:cNvPr>
            <p:cNvSpPr txBox="1">
              <a:spLocks noChangeArrowheads="1"/>
            </p:cNvSpPr>
            <p:nvPr/>
          </p:nvSpPr>
          <p:spPr bwMode="auto">
            <a:xfrm>
              <a:off x="1154" y="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8" name="Text Box 16">
              <a:extLst>
                <a:ext uri="{FF2B5EF4-FFF2-40B4-BE49-F238E27FC236}">
                  <a16:creationId xmlns:a16="http://schemas.microsoft.com/office/drawing/2014/main" id="{DE98913D-9274-4C85-9315-BE79BAA9F510}"/>
                </a:ext>
              </a:extLst>
            </p:cNvPr>
            <p:cNvSpPr txBox="1">
              <a:spLocks noChangeArrowheads="1"/>
            </p:cNvSpPr>
            <p:nvPr/>
          </p:nvSpPr>
          <p:spPr bwMode="auto">
            <a:xfrm>
              <a:off x="615" y="66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9" name="Text Box 17">
              <a:extLst>
                <a:ext uri="{FF2B5EF4-FFF2-40B4-BE49-F238E27FC236}">
                  <a16:creationId xmlns:a16="http://schemas.microsoft.com/office/drawing/2014/main" id="{09D775F1-AA50-4FDC-B497-D97E0A8B338D}"/>
                </a:ext>
              </a:extLst>
            </p:cNvPr>
            <p:cNvSpPr txBox="1">
              <a:spLocks noChangeArrowheads="1"/>
            </p:cNvSpPr>
            <p:nvPr/>
          </p:nvSpPr>
          <p:spPr bwMode="auto">
            <a:xfrm>
              <a:off x="1718" y="62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20" name="Text Box 18">
              <a:extLst>
                <a:ext uri="{FF2B5EF4-FFF2-40B4-BE49-F238E27FC236}">
                  <a16:creationId xmlns:a16="http://schemas.microsoft.com/office/drawing/2014/main" id="{E8F007AC-CA35-4371-8066-96DF7404442A}"/>
                </a:ext>
              </a:extLst>
            </p:cNvPr>
            <p:cNvSpPr txBox="1">
              <a:spLocks noChangeArrowheads="1"/>
            </p:cNvSpPr>
            <p:nvPr/>
          </p:nvSpPr>
          <p:spPr bwMode="auto">
            <a:xfrm>
              <a:off x="1209" y="116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21" name="Text Box 19">
              <a:extLst>
                <a:ext uri="{FF2B5EF4-FFF2-40B4-BE49-F238E27FC236}">
                  <a16:creationId xmlns:a16="http://schemas.microsoft.com/office/drawing/2014/main" id="{A471BD64-0D30-49F8-B620-33F8FFC27DCB}"/>
                </a:ext>
              </a:extLst>
            </p:cNvPr>
            <p:cNvSpPr txBox="1">
              <a:spLocks noChangeArrowheads="1"/>
            </p:cNvSpPr>
            <p:nvPr/>
          </p:nvSpPr>
          <p:spPr bwMode="auto">
            <a:xfrm>
              <a:off x="912" y="37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22" name="Text Box 20">
              <a:extLst>
                <a:ext uri="{FF2B5EF4-FFF2-40B4-BE49-F238E27FC236}">
                  <a16:creationId xmlns:a16="http://schemas.microsoft.com/office/drawing/2014/main" id="{DC25585B-2042-4A73-BC73-359DD9A96A61}"/>
                </a:ext>
              </a:extLst>
            </p:cNvPr>
            <p:cNvSpPr txBox="1">
              <a:spLocks noChangeArrowheads="1"/>
            </p:cNvSpPr>
            <p:nvPr/>
          </p:nvSpPr>
          <p:spPr bwMode="auto">
            <a:xfrm>
              <a:off x="1379" y="37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23" name="Oval 21">
              <a:extLst>
                <a:ext uri="{FF2B5EF4-FFF2-40B4-BE49-F238E27FC236}">
                  <a16:creationId xmlns:a16="http://schemas.microsoft.com/office/drawing/2014/main" id="{4B05B4AD-E46B-4012-9960-EA1A9AEB3E6F}"/>
                </a:ext>
              </a:extLst>
            </p:cNvPr>
            <p:cNvSpPr>
              <a:spLocks noChangeArrowheads="1"/>
            </p:cNvSpPr>
            <p:nvPr/>
          </p:nvSpPr>
          <p:spPr bwMode="auto">
            <a:xfrm>
              <a:off x="1124" y="1866"/>
              <a:ext cx="353" cy="307"/>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1800" baseline="0"/>
                <a:t>5</a:t>
              </a:r>
            </a:p>
          </p:txBody>
        </p:sp>
        <p:sp>
          <p:nvSpPr>
            <p:cNvPr id="24" name="Line 22">
              <a:extLst>
                <a:ext uri="{FF2B5EF4-FFF2-40B4-BE49-F238E27FC236}">
                  <a16:creationId xmlns:a16="http://schemas.microsoft.com/office/drawing/2014/main" id="{43DCE588-F707-4474-9287-5FA64D7A867A}"/>
                </a:ext>
              </a:extLst>
            </p:cNvPr>
            <p:cNvSpPr>
              <a:spLocks noChangeShapeType="1"/>
            </p:cNvSpPr>
            <p:nvPr/>
          </p:nvSpPr>
          <p:spPr bwMode="auto">
            <a:xfrm>
              <a:off x="700" y="1501"/>
              <a:ext cx="466" cy="41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23">
              <a:extLst>
                <a:ext uri="{FF2B5EF4-FFF2-40B4-BE49-F238E27FC236}">
                  <a16:creationId xmlns:a16="http://schemas.microsoft.com/office/drawing/2014/main" id="{7BCF50FE-C060-43F9-870B-EF628450C18D}"/>
                </a:ext>
              </a:extLst>
            </p:cNvPr>
            <p:cNvSpPr>
              <a:spLocks noChangeShapeType="1"/>
            </p:cNvSpPr>
            <p:nvPr/>
          </p:nvSpPr>
          <p:spPr bwMode="auto">
            <a:xfrm flipH="1">
              <a:off x="1421" y="1501"/>
              <a:ext cx="424" cy="41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Text Box 24">
              <a:extLst>
                <a:ext uri="{FF2B5EF4-FFF2-40B4-BE49-F238E27FC236}">
                  <a16:creationId xmlns:a16="http://schemas.microsoft.com/office/drawing/2014/main" id="{51F87092-E257-488A-8A7D-141460B621F3}"/>
                </a:ext>
              </a:extLst>
            </p:cNvPr>
            <p:cNvSpPr txBox="1">
              <a:spLocks noChangeArrowheads="1"/>
            </p:cNvSpPr>
            <p:nvPr/>
          </p:nvSpPr>
          <p:spPr bwMode="auto">
            <a:xfrm>
              <a:off x="943" y="159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2</a:t>
              </a:r>
            </a:p>
          </p:txBody>
        </p:sp>
        <p:sp>
          <p:nvSpPr>
            <p:cNvPr id="27" name="Text Box 25">
              <a:extLst>
                <a:ext uri="{FF2B5EF4-FFF2-40B4-BE49-F238E27FC236}">
                  <a16:creationId xmlns:a16="http://schemas.microsoft.com/office/drawing/2014/main" id="{AF93036E-948E-48EE-83CE-B90313CE3075}"/>
                </a:ext>
              </a:extLst>
            </p:cNvPr>
            <p:cNvSpPr txBox="1">
              <a:spLocks noChangeArrowheads="1"/>
            </p:cNvSpPr>
            <p:nvPr/>
          </p:nvSpPr>
          <p:spPr bwMode="auto">
            <a:xfrm>
              <a:off x="1464" y="158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28" name="Freeform 26">
              <a:extLst>
                <a:ext uri="{FF2B5EF4-FFF2-40B4-BE49-F238E27FC236}">
                  <a16:creationId xmlns:a16="http://schemas.microsoft.com/office/drawing/2014/main" id="{7BC79747-F11F-43A2-9EB4-B6EFCAD266BB}"/>
                </a:ext>
              </a:extLst>
            </p:cNvPr>
            <p:cNvSpPr>
              <a:spLocks/>
            </p:cNvSpPr>
            <p:nvPr/>
          </p:nvSpPr>
          <p:spPr bwMode="auto">
            <a:xfrm>
              <a:off x="0" y="333"/>
              <a:ext cx="1124" cy="1753"/>
            </a:xfrm>
            <a:custGeom>
              <a:avLst/>
              <a:gdLst>
                <a:gd name="T0" fmla="*/ 348 w 1202"/>
                <a:gd name="T1" fmla="*/ 0 h 1905"/>
                <a:gd name="T2" fmla="*/ 76 w 1202"/>
                <a:gd name="T3" fmla="*/ 744 h 1905"/>
                <a:gd name="T4" fmla="*/ 803 w 1202"/>
                <a:gd name="T5" fmla="*/ 1157 h 1905"/>
                <a:gd name="T6" fmla="*/ 0 60000 65536"/>
                <a:gd name="T7" fmla="*/ 0 60000 65536"/>
                <a:gd name="T8" fmla="*/ 0 60000 65536"/>
                <a:gd name="T9" fmla="*/ 0 w 1202"/>
                <a:gd name="T10" fmla="*/ 0 h 1905"/>
                <a:gd name="T11" fmla="*/ 1202 w 1202"/>
                <a:gd name="T12" fmla="*/ 1905 h 1905"/>
              </a:gdLst>
              <a:ahLst/>
              <a:cxnLst>
                <a:cxn ang="T6">
                  <a:pos x="T0" y="T1"/>
                </a:cxn>
                <a:cxn ang="T7">
                  <a:pos x="T2" y="T3"/>
                </a:cxn>
                <a:cxn ang="T8">
                  <a:pos x="T4" y="T5"/>
                </a:cxn>
              </a:cxnLst>
              <a:rect l="T9" t="T10" r="T11" b="T12"/>
              <a:pathLst>
                <a:path w="1202" h="1905">
                  <a:moveTo>
                    <a:pt x="522" y="0"/>
                  </a:moveTo>
                  <a:cubicBezTo>
                    <a:pt x="261" y="454"/>
                    <a:pt x="0" y="908"/>
                    <a:pt x="113" y="1225"/>
                  </a:cubicBezTo>
                  <a:cubicBezTo>
                    <a:pt x="226" y="1542"/>
                    <a:pt x="1020" y="1792"/>
                    <a:pt x="1202" y="1905"/>
                  </a:cubicBezTo>
                </a:path>
              </a:pathLst>
            </a:custGeom>
            <a:noFill/>
            <a:ln w="635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9" name="Text Box 27">
              <a:extLst>
                <a:ext uri="{FF2B5EF4-FFF2-40B4-BE49-F238E27FC236}">
                  <a16:creationId xmlns:a16="http://schemas.microsoft.com/office/drawing/2014/main" id="{19F45BA0-5029-42B4-A41A-2E50F2B73DCA}"/>
                </a:ext>
              </a:extLst>
            </p:cNvPr>
            <p:cNvSpPr txBox="1">
              <a:spLocks noChangeArrowheads="1"/>
            </p:cNvSpPr>
            <p:nvPr/>
          </p:nvSpPr>
          <p:spPr bwMode="auto">
            <a:xfrm>
              <a:off x="9" y="84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30" name="Freeform 28">
              <a:extLst>
                <a:ext uri="{FF2B5EF4-FFF2-40B4-BE49-F238E27FC236}">
                  <a16:creationId xmlns:a16="http://schemas.microsoft.com/office/drawing/2014/main" id="{DA50719B-FD8B-43AE-B615-86116608CD53}"/>
                </a:ext>
              </a:extLst>
            </p:cNvPr>
            <p:cNvSpPr>
              <a:spLocks/>
            </p:cNvSpPr>
            <p:nvPr/>
          </p:nvSpPr>
          <p:spPr bwMode="auto">
            <a:xfrm>
              <a:off x="1464" y="250"/>
              <a:ext cx="820" cy="1836"/>
            </a:xfrm>
            <a:custGeom>
              <a:avLst/>
              <a:gdLst>
                <a:gd name="T0" fmla="*/ 424 w 877"/>
                <a:gd name="T1" fmla="*/ 0 h 1995"/>
                <a:gd name="T2" fmla="*/ 515 w 877"/>
                <a:gd name="T3" fmla="*/ 826 h 1995"/>
                <a:gd name="T4" fmla="*/ 0 w 877"/>
                <a:gd name="T5" fmla="*/ 1212 h 1995"/>
                <a:gd name="T6" fmla="*/ 0 60000 65536"/>
                <a:gd name="T7" fmla="*/ 0 60000 65536"/>
                <a:gd name="T8" fmla="*/ 0 60000 65536"/>
                <a:gd name="T9" fmla="*/ 0 w 877"/>
                <a:gd name="T10" fmla="*/ 0 h 1995"/>
                <a:gd name="T11" fmla="*/ 877 w 877"/>
                <a:gd name="T12" fmla="*/ 1995 h 1995"/>
              </a:gdLst>
              <a:ahLst/>
              <a:cxnLst>
                <a:cxn ang="T6">
                  <a:pos x="T0" y="T1"/>
                </a:cxn>
                <a:cxn ang="T7">
                  <a:pos x="T2" y="T3"/>
                </a:cxn>
                <a:cxn ang="T8">
                  <a:pos x="T4" y="T5"/>
                </a:cxn>
              </a:cxnLst>
              <a:rect l="T9" t="T10" r="T11" b="T12"/>
              <a:pathLst>
                <a:path w="877" h="1995">
                  <a:moveTo>
                    <a:pt x="635" y="0"/>
                  </a:moveTo>
                  <a:cubicBezTo>
                    <a:pt x="756" y="514"/>
                    <a:pt x="877" y="1028"/>
                    <a:pt x="771" y="1360"/>
                  </a:cubicBezTo>
                  <a:cubicBezTo>
                    <a:pt x="665" y="1692"/>
                    <a:pt x="128" y="1889"/>
                    <a:pt x="0" y="1995"/>
                  </a:cubicBezTo>
                </a:path>
              </a:pathLst>
            </a:custGeom>
            <a:noFill/>
            <a:ln w="6350" cmpd="sng">
              <a:solidFill>
                <a:schemeClr val="tx1"/>
              </a:solidFill>
              <a:bevel/>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1" name="Text Box 29">
              <a:extLst>
                <a:ext uri="{FF2B5EF4-FFF2-40B4-BE49-F238E27FC236}">
                  <a16:creationId xmlns:a16="http://schemas.microsoft.com/office/drawing/2014/main" id="{04AD0FA2-AE29-47D5-B817-A160AD73CB01}"/>
                </a:ext>
              </a:extLst>
            </p:cNvPr>
            <p:cNvSpPr txBox="1">
              <a:spLocks noChangeArrowheads="1"/>
            </p:cNvSpPr>
            <p:nvPr/>
          </p:nvSpPr>
          <p:spPr bwMode="auto">
            <a:xfrm>
              <a:off x="2015" y="66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graphicFrame>
        <p:nvGraphicFramePr>
          <p:cNvPr id="32" name="Object 29">
            <a:extLst>
              <a:ext uri="{FF2B5EF4-FFF2-40B4-BE49-F238E27FC236}">
                <a16:creationId xmlns:a16="http://schemas.microsoft.com/office/drawing/2014/main" id="{9BBFE930-475F-4551-A33D-60F0BC9F8854}"/>
              </a:ext>
            </a:extLst>
          </p:cNvPr>
          <p:cNvGraphicFramePr>
            <a:graphicFrameLocks noChangeAspect="1"/>
          </p:cNvGraphicFramePr>
          <p:nvPr>
            <p:extLst>
              <p:ext uri="{D42A27DB-BD31-4B8C-83A1-F6EECF244321}">
                <p14:modId xmlns:p14="http://schemas.microsoft.com/office/powerpoint/2010/main" val="1483759252"/>
              </p:ext>
            </p:extLst>
          </p:nvPr>
        </p:nvGraphicFramePr>
        <p:xfrm>
          <a:off x="5224282" y="4025037"/>
          <a:ext cx="3695700" cy="2592388"/>
        </p:xfrm>
        <a:graphic>
          <a:graphicData uri="http://schemas.openxmlformats.org/presentationml/2006/ole">
            <mc:AlternateContent xmlns:mc="http://schemas.openxmlformats.org/markup-compatibility/2006">
              <mc:Choice xmlns:v="urn:schemas-microsoft-com:vml" Requires="v">
                <p:oleObj spid="_x0000_s9272" r:id="rId3" imgW="1955800" imgH="1371600" progId="Equation.DSMT4">
                  <p:embed/>
                </p:oleObj>
              </mc:Choice>
              <mc:Fallback>
                <p:oleObj r:id="rId3" imgW="1955800" imgH="1371600" progId="Equation.DSMT4">
                  <p:embed/>
                  <p:pic>
                    <p:nvPicPr>
                      <p:cNvPr id="5018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282" y="4025037"/>
                        <a:ext cx="36957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3" name="直接连接符 32">
            <a:extLst>
              <a:ext uri="{FF2B5EF4-FFF2-40B4-BE49-F238E27FC236}">
                <a16:creationId xmlns:a16="http://schemas.microsoft.com/office/drawing/2014/main" id="{04B23C84-4F80-4E9A-B86E-D2C8360B8D98}"/>
              </a:ext>
            </a:extLst>
          </p:cNvPr>
          <p:cNvCxnSpPr/>
          <p:nvPr/>
        </p:nvCxnSpPr>
        <p:spPr bwMode="auto">
          <a:xfrm>
            <a:off x="6438050" y="4817373"/>
            <a:ext cx="281657" cy="0"/>
          </a:xfrm>
          <a:prstGeom prst="line">
            <a:avLst/>
          </a:prstGeom>
          <a:solidFill>
            <a:schemeClr val="accent1"/>
          </a:solidFill>
          <a:ln w="28575"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6B219FD9-46F5-4046-9033-F012F30D110A}"/>
              </a:ext>
            </a:extLst>
          </p:cNvPr>
          <p:cNvCxnSpPr/>
          <p:nvPr/>
        </p:nvCxnSpPr>
        <p:spPr bwMode="auto">
          <a:xfrm>
            <a:off x="7325271" y="4385325"/>
            <a:ext cx="28165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E2CF3A03-1E9A-4535-8DF0-383CCEABE216}"/>
              </a:ext>
            </a:extLst>
          </p:cNvPr>
          <p:cNvCxnSpPr/>
          <p:nvPr/>
        </p:nvCxnSpPr>
        <p:spPr bwMode="auto">
          <a:xfrm>
            <a:off x="8470720" y="5681469"/>
            <a:ext cx="28165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36" name="直接连接符 35">
            <a:extLst>
              <a:ext uri="{FF2B5EF4-FFF2-40B4-BE49-F238E27FC236}">
                <a16:creationId xmlns:a16="http://schemas.microsoft.com/office/drawing/2014/main" id="{AA5D8E1A-C95B-4FE1-9F53-DDBEC046EF6E}"/>
              </a:ext>
            </a:extLst>
          </p:cNvPr>
          <p:cNvCxnSpPr/>
          <p:nvPr/>
        </p:nvCxnSpPr>
        <p:spPr bwMode="auto">
          <a:xfrm>
            <a:off x="7254695" y="6113517"/>
            <a:ext cx="281657" cy="0"/>
          </a:xfrm>
          <a:prstGeom prst="line">
            <a:avLst/>
          </a:prstGeom>
          <a:solidFill>
            <a:schemeClr val="accent1"/>
          </a:solidFill>
          <a:ln w="28575"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37" name="直接连接符 36">
            <a:extLst>
              <a:ext uri="{FF2B5EF4-FFF2-40B4-BE49-F238E27FC236}">
                <a16:creationId xmlns:a16="http://schemas.microsoft.com/office/drawing/2014/main" id="{512A1963-76B4-45F9-ADCA-3BFAAC6122DC}"/>
              </a:ext>
            </a:extLst>
          </p:cNvPr>
          <p:cNvCxnSpPr/>
          <p:nvPr/>
        </p:nvCxnSpPr>
        <p:spPr bwMode="auto">
          <a:xfrm>
            <a:off x="7811128" y="6106829"/>
            <a:ext cx="281657" cy="0"/>
          </a:xfrm>
          <a:prstGeom prst="line">
            <a:avLst/>
          </a:prstGeom>
          <a:solidFill>
            <a:schemeClr val="accent1"/>
          </a:solidFill>
          <a:ln w="28575"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38" name="直接箭头连接符 37">
            <a:extLst>
              <a:ext uri="{FF2B5EF4-FFF2-40B4-BE49-F238E27FC236}">
                <a16:creationId xmlns:a16="http://schemas.microsoft.com/office/drawing/2014/main" id="{BF10AB4B-55C6-4F8E-9ADB-306BDAF3E8FB}"/>
              </a:ext>
            </a:extLst>
          </p:cNvPr>
          <p:cNvCxnSpPr>
            <a:endCxn id="7" idx="1"/>
          </p:cNvCxnSpPr>
          <p:nvPr/>
        </p:nvCxnSpPr>
        <p:spPr bwMode="auto">
          <a:xfrm>
            <a:off x="5728710" y="208861"/>
            <a:ext cx="363910" cy="174387"/>
          </a:xfrm>
          <a:prstGeom prst="straightConnector1">
            <a:avLst/>
          </a:prstGeom>
          <a:solidFill>
            <a:schemeClr val="accent1"/>
          </a:solidFill>
          <a:ln w="63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39" name="直接连接符 38">
            <a:extLst>
              <a:ext uri="{FF2B5EF4-FFF2-40B4-BE49-F238E27FC236}">
                <a16:creationId xmlns:a16="http://schemas.microsoft.com/office/drawing/2014/main" id="{83E5FD8C-D987-4E43-8FB5-F366CC89C4AF}"/>
              </a:ext>
            </a:extLst>
          </p:cNvPr>
          <p:cNvCxnSpPr/>
          <p:nvPr/>
        </p:nvCxnSpPr>
        <p:spPr bwMode="auto">
          <a:xfrm>
            <a:off x="7336451" y="4784778"/>
            <a:ext cx="281657" cy="0"/>
          </a:xfrm>
          <a:prstGeom prst="line">
            <a:avLst/>
          </a:prstGeom>
          <a:solidFill>
            <a:schemeClr val="accent1"/>
          </a:solidFill>
          <a:ln w="28575"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40" name="直接连接符 39">
            <a:extLst>
              <a:ext uri="{FF2B5EF4-FFF2-40B4-BE49-F238E27FC236}">
                <a16:creationId xmlns:a16="http://schemas.microsoft.com/office/drawing/2014/main" id="{1642010E-1E18-416C-BF6B-20520C52E07E}"/>
              </a:ext>
            </a:extLst>
          </p:cNvPr>
          <p:cNvCxnSpPr/>
          <p:nvPr/>
        </p:nvCxnSpPr>
        <p:spPr bwMode="auto">
          <a:xfrm>
            <a:off x="6403795" y="5223518"/>
            <a:ext cx="281657" cy="0"/>
          </a:xfrm>
          <a:prstGeom prst="line">
            <a:avLst/>
          </a:prstGeom>
          <a:solidFill>
            <a:schemeClr val="accent1"/>
          </a:solidFill>
          <a:ln w="28575"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F772674E-F518-474E-BFE7-66F0C403C146}"/>
              </a:ext>
            </a:extLst>
          </p:cNvPr>
          <p:cNvCxnSpPr/>
          <p:nvPr/>
        </p:nvCxnSpPr>
        <p:spPr bwMode="auto">
          <a:xfrm>
            <a:off x="8538983" y="5238690"/>
            <a:ext cx="281657" cy="0"/>
          </a:xfrm>
          <a:prstGeom prst="line">
            <a:avLst/>
          </a:prstGeom>
          <a:solidFill>
            <a:schemeClr val="accent1"/>
          </a:solidFill>
          <a:ln w="28575" cap="flat" cmpd="sng" algn="ctr">
            <a:solidFill>
              <a:srgbClr val="9900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42" name="TextBox 6">
            <a:extLst>
              <a:ext uri="{FF2B5EF4-FFF2-40B4-BE49-F238E27FC236}">
                <a16:creationId xmlns:a16="http://schemas.microsoft.com/office/drawing/2014/main" id="{2408B6CB-5702-4B21-9EEA-8454A620DCD0}"/>
              </a:ext>
            </a:extLst>
          </p:cNvPr>
          <p:cNvSpPr txBox="1"/>
          <p:nvPr/>
        </p:nvSpPr>
        <p:spPr>
          <a:xfrm>
            <a:off x="5651361" y="3665245"/>
            <a:ext cx="3102131" cy="369332"/>
          </a:xfrm>
          <a:prstGeom prst="rect">
            <a:avLst/>
          </a:prstGeom>
          <a:solidFill>
            <a:schemeClr val="accent4">
              <a:lumMod val="20000"/>
              <a:lumOff val="80000"/>
            </a:schemeClr>
          </a:solidFill>
        </p:spPr>
        <p:txBody>
          <a:bodyPr wrap="none" rtlCol="0">
            <a:spAutoFit/>
          </a:bodyPr>
          <a:lstStyle/>
          <a:p>
            <a:r>
              <a:rPr lang="zh-CN" altLang="en-US" dirty="0"/>
              <a:t>城市：</a:t>
            </a:r>
            <a:r>
              <a:rPr lang="en-US" altLang="zh-CN" dirty="0"/>
              <a:t>1         2      3        4        5</a:t>
            </a:r>
            <a:endParaRPr lang="zh-CN" altLang="en-US" dirty="0"/>
          </a:p>
        </p:txBody>
      </p:sp>
    </p:spTree>
    <p:extLst>
      <p:ext uri="{BB962C8B-B14F-4D97-AF65-F5344CB8AC3E}">
        <p14:creationId xmlns:p14="http://schemas.microsoft.com/office/powerpoint/2010/main" val="2816947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60A12-AB74-4EA9-9753-B30FE40120D2}"/>
              </a:ext>
            </a:extLst>
          </p:cNvPr>
          <p:cNvSpPr>
            <a:spLocks noGrp="1"/>
          </p:cNvSpPr>
          <p:nvPr>
            <p:ph type="title"/>
          </p:nvPr>
        </p:nvSpPr>
        <p:spPr/>
        <p:txBody>
          <a:bodyPr/>
          <a:lstStyle/>
          <a:p>
            <a:r>
              <a:rPr lang="zh-CN" altLang="en-US" dirty="0"/>
              <a:t>示例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E769A69-8744-4137-A945-B27ABA924090}"/>
                  </a:ext>
                </a:extLst>
              </p:cNvPr>
              <p:cNvSpPr>
                <a:spLocks noGrp="1"/>
              </p:cNvSpPr>
              <p:nvPr>
                <p:ph idx="1"/>
              </p:nvPr>
            </p:nvSpPr>
            <p:spPr/>
            <p:txBody>
              <a:bodyPr/>
              <a:lstStyle/>
              <a:p>
                <a:r>
                  <a:rPr lang="en-US" altLang="zh-CN" sz="2400" baseline="0" dirty="0"/>
                  <a:t>1. TSP</a:t>
                </a:r>
                <a:r>
                  <a:rPr lang="zh-CN" altLang="en-US" sz="2400" baseline="0" dirty="0"/>
                  <a:t>问题完全解界限</a:t>
                </a:r>
                <a:r>
                  <a:rPr lang="en-US" altLang="zh-CN" sz="2400" baseline="0" dirty="0"/>
                  <a:t>[</a:t>
                </a:r>
                <a:r>
                  <a:rPr lang="en-US" altLang="zh-CN" sz="2400" baseline="0" dirty="0" err="1"/>
                  <a:t>down,</a:t>
                </a:r>
                <a:r>
                  <a:rPr lang="en-US" altLang="zh-CN" sz="2400" b="1" i="1" baseline="0" dirty="0" err="1">
                    <a:solidFill>
                      <a:srgbClr val="FF0000"/>
                    </a:solidFill>
                  </a:rPr>
                  <a:t>up</a:t>
                </a:r>
                <a:r>
                  <a:rPr lang="en-US" altLang="zh-CN" sz="2400" baseline="0" dirty="0"/>
                  <a:t>]=[14, </a:t>
                </a:r>
                <a:r>
                  <a:rPr lang="en-US" altLang="zh-CN" sz="2400" baseline="0" dirty="0">
                    <a:solidFill>
                      <a:srgbClr val="FF0000"/>
                    </a:solidFill>
                  </a:rPr>
                  <a:t>16</a:t>
                </a:r>
                <a:r>
                  <a:rPr lang="en-US" altLang="zh-CN" sz="2400" baseline="0" dirty="0"/>
                  <a:t>]</a:t>
                </a:r>
              </a:p>
              <a:p>
                <a:r>
                  <a:rPr lang="en-US" altLang="zh-CN" sz="2400" baseline="0" dirty="0"/>
                  <a:t>2. </a:t>
                </a:r>
                <a:r>
                  <a:rPr lang="zh-CN" altLang="en-US" sz="2400" baseline="0" dirty="0"/>
                  <a:t>最优解为</a:t>
                </a:r>
                <a:r>
                  <a:rPr lang="en-US" altLang="zh-CN" sz="2400" baseline="0" dirty="0"/>
                  <a:t>1→3 → 5 → 4 → 2 → 1</a:t>
                </a:r>
                <a:r>
                  <a:rPr lang="zh-CN" altLang="en-US" sz="2400" baseline="0" dirty="0"/>
                  <a:t>，或：</a:t>
                </a:r>
                <a:r>
                  <a:rPr lang="en-US" altLang="zh-CN" sz="2400" baseline="0" dirty="0"/>
                  <a:t>1</a:t>
                </a:r>
                <a14:m>
                  <m:oMath xmlns:m="http://schemas.openxmlformats.org/officeDocument/2006/math">
                    <m:r>
                      <a:rPr lang="en-US" altLang="zh-CN" sz="2400" i="1" baseline="0" smtClean="0">
                        <a:latin typeface="Cambria Math" panose="02040503050406030204" pitchFamily="18" charset="0"/>
                        <a:ea typeface="Cambria Math"/>
                      </a:rPr>
                      <m:t>←</m:t>
                    </m:r>
                  </m:oMath>
                </a14:m>
                <a:r>
                  <a:rPr lang="en-US" altLang="zh-CN" sz="2400" baseline="0" dirty="0"/>
                  <a:t>3 </a:t>
                </a:r>
                <a14:m>
                  <m:oMath xmlns:m="http://schemas.openxmlformats.org/officeDocument/2006/math">
                    <m:r>
                      <a:rPr lang="en-US" altLang="zh-CN" sz="2400" i="1" baseline="0">
                        <a:latin typeface="Cambria Math" panose="02040503050406030204" pitchFamily="18" charset="0"/>
                        <a:ea typeface="Cambria Math"/>
                      </a:rPr>
                      <m:t>←</m:t>
                    </m:r>
                  </m:oMath>
                </a14:m>
                <a:r>
                  <a:rPr lang="en-US" altLang="zh-CN" sz="2400" baseline="0" dirty="0"/>
                  <a:t> 5 </a:t>
                </a:r>
                <a14:m>
                  <m:oMath xmlns:m="http://schemas.openxmlformats.org/officeDocument/2006/math">
                    <m:r>
                      <a:rPr lang="en-US" altLang="zh-CN" sz="2400" i="1" baseline="0">
                        <a:latin typeface="Cambria Math" panose="02040503050406030204" pitchFamily="18" charset="0"/>
                        <a:ea typeface="Cambria Math"/>
                      </a:rPr>
                      <m:t>←</m:t>
                    </m:r>
                  </m:oMath>
                </a14:m>
                <a:r>
                  <a:rPr lang="en-US" altLang="zh-CN" sz="2400" baseline="0" dirty="0"/>
                  <a:t> 4 </a:t>
                </a:r>
                <a14:m>
                  <m:oMath xmlns:m="http://schemas.openxmlformats.org/officeDocument/2006/math">
                    <m:r>
                      <a:rPr lang="en-US" altLang="zh-CN" sz="2400" i="1" baseline="0">
                        <a:latin typeface="Cambria Math" panose="02040503050406030204" pitchFamily="18" charset="0"/>
                        <a:ea typeface="Cambria Math"/>
                      </a:rPr>
                      <m:t>← </m:t>
                    </m:r>
                  </m:oMath>
                </a14:m>
                <a:r>
                  <a:rPr lang="en-US" altLang="zh-CN" sz="2400" baseline="0" dirty="0"/>
                  <a:t>2 </a:t>
                </a:r>
                <a14:m>
                  <m:oMath xmlns:m="http://schemas.openxmlformats.org/officeDocument/2006/math">
                    <m:r>
                      <a:rPr lang="en-US" altLang="zh-CN" sz="2400" i="1" baseline="0">
                        <a:latin typeface="Cambria Math" panose="02040503050406030204" pitchFamily="18" charset="0"/>
                        <a:ea typeface="Cambria Math"/>
                      </a:rPr>
                      <m:t>←</m:t>
                    </m:r>
                  </m:oMath>
                </a14:m>
                <a:r>
                  <a:rPr lang="en-US" altLang="zh-CN" sz="2400" baseline="0" dirty="0"/>
                  <a:t>1 )</a:t>
                </a:r>
                <a:r>
                  <a:rPr lang="zh-CN" altLang="en-US" sz="2400" baseline="0" dirty="0"/>
                  <a:t>，最短路径长度</a:t>
                </a:r>
                <a:r>
                  <a:rPr lang="en-US" altLang="zh-CN" sz="2400" baseline="0" dirty="0"/>
                  <a:t>=1+2+3+7+3=</a:t>
                </a:r>
                <a:r>
                  <a:rPr lang="en-US" altLang="zh-CN" sz="2400" b="1" baseline="0" dirty="0">
                    <a:solidFill>
                      <a:srgbClr val="FF0000"/>
                    </a:solidFill>
                  </a:rPr>
                  <a:t>16</a:t>
                </a:r>
              </a:p>
              <a:p>
                <a:r>
                  <a:rPr lang="en-US" altLang="zh-CN" dirty="0"/>
                  <a:t>3. </a:t>
                </a:r>
                <a:r>
                  <a:rPr lang="zh-CN" altLang="en-US" dirty="0"/>
                  <a:t>树结点编号对应了结点扩展顺序，即搜索顺序</a:t>
                </a:r>
              </a:p>
              <a:p>
                <a:r>
                  <a:rPr lang="en-US" altLang="zh-CN" dirty="0"/>
                  <a:t>4. </a:t>
                </a:r>
                <a:r>
                  <a:rPr lang="en-US" altLang="zh-CN" dirty="0">
                    <a:solidFill>
                      <a:srgbClr val="FF0000"/>
                    </a:solidFill>
                  </a:rPr>
                  <a:t>×</a:t>
                </a:r>
                <a:r>
                  <a:rPr lang="zh-CN" altLang="en-US" dirty="0"/>
                  <a:t>表示被丢弃的死结点，其余为活结点</a:t>
                </a:r>
              </a:p>
              <a:p>
                <a:endParaRPr lang="zh-CN" altLang="en-US" dirty="0"/>
              </a:p>
            </p:txBody>
          </p:sp>
        </mc:Choice>
        <mc:Fallback xmlns="">
          <p:sp>
            <p:nvSpPr>
              <p:cNvPr id="3" name="内容占位符 2">
                <a:extLst>
                  <a:ext uri="{FF2B5EF4-FFF2-40B4-BE49-F238E27FC236}">
                    <a16:creationId xmlns:a16="http://schemas.microsoft.com/office/drawing/2014/main" id="{7E769A69-8744-4137-A945-B27ABA924090}"/>
                  </a:ext>
                </a:extLst>
              </p:cNvPr>
              <p:cNvSpPr>
                <a:spLocks noGrp="1" noRot="1" noChangeAspect="1" noMove="1" noResize="1" noEditPoints="1" noAdjustHandles="1" noChangeArrowheads="1" noChangeShapeType="1" noTextEdit="1"/>
              </p:cNvSpPr>
              <p:nvPr>
                <p:ph idx="1"/>
              </p:nvPr>
            </p:nvSpPr>
            <p:spPr>
              <a:blipFill>
                <a:blip r:embed="rId3"/>
                <a:stretch>
                  <a:fillRect l="-137" t="-211" r="-47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2F9FF56-F6F4-4133-9990-91B4053FCCD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5A4F2854-4125-430C-8F46-E6142468FF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D13CC2-7E57-4E45-A39E-6F7823C8C84D}"/>
              </a:ext>
            </a:extLst>
          </p:cNvPr>
          <p:cNvSpPr>
            <a:spLocks noGrp="1"/>
          </p:cNvSpPr>
          <p:nvPr>
            <p:ph type="sldNum" sz="quarter" idx="12"/>
          </p:nvPr>
        </p:nvSpPr>
        <p:spPr/>
        <p:txBody>
          <a:bodyPr/>
          <a:lstStyle/>
          <a:p>
            <a:fld id="{EEA58A3B-43CE-4AA0-90B5-EB47AFAFEB34}" type="slidenum">
              <a:rPr lang="zh-CN" altLang="en-US" smtClean="0"/>
              <a:pPr/>
              <a:t>56</a:t>
            </a:fld>
            <a:endParaRPr lang="zh-CN" altLang="en-US" dirty="0"/>
          </a:p>
        </p:txBody>
      </p:sp>
      <p:graphicFrame>
        <p:nvGraphicFramePr>
          <p:cNvPr id="7" name="Object 3">
            <a:extLst>
              <a:ext uri="{FF2B5EF4-FFF2-40B4-BE49-F238E27FC236}">
                <a16:creationId xmlns:a16="http://schemas.microsoft.com/office/drawing/2014/main" id="{54C61C43-8E2D-444B-8077-F459BE98281B}"/>
              </a:ext>
            </a:extLst>
          </p:cNvPr>
          <p:cNvGraphicFramePr>
            <a:graphicFrameLocks noChangeAspect="1"/>
          </p:cNvGraphicFramePr>
          <p:nvPr>
            <p:extLst>
              <p:ext uri="{D42A27DB-BD31-4B8C-83A1-F6EECF244321}">
                <p14:modId xmlns:p14="http://schemas.microsoft.com/office/powerpoint/2010/main" val="2353367400"/>
              </p:ext>
            </p:extLst>
          </p:nvPr>
        </p:nvGraphicFramePr>
        <p:xfrm>
          <a:off x="2239702" y="3386098"/>
          <a:ext cx="3695700" cy="2592387"/>
        </p:xfrm>
        <a:graphic>
          <a:graphicData uri="http://schemas.openxmlformats.org/presentationml/2006/ole">
            <mc:AlternateContent xmlns:mc="http://schemas.openxmlformats.org/markup-compatibility/2006">
              <mc:Choice xmlns:v="urn:schemas-microsoft-com:vml" Requires="v">
                <p:oleObj spid="_x0000_s10293" r:id="rId4" imgW="1955800" imgH="1371600" progId="Equation.DSMT4">
                  <p:embed/>
                </p:oleObj>
              </mc:Choice>
              <mc:Fallback>
                <p:oleObj r:id="rId4" imgW="1955800" imgH="1371600" progId="Equation.DSMT4">
                  <p:embed/>
                  <p:pic>
                    <p:nvPicPr>
                      <p:cNvPr id="512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9702" y="3386098"/>
                        <a:ext cx="36957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74674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EAAD1F1-EE41-4CAB-8925-AB2EC9D1B33F}"/>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174851B9-9634-4823-A324-EFA9C57B8F3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9DCC8483-9F73-415F-882D-7B861F217A4C}"/>
              </a:ext>
            </a:extLst>
          </p:cNvPr>
          <p:cNvSpPr>
            <a:spLocks noGrp="1"/>
          </p:cNvSpPr>
          <p:nvPr>
            <p:ph type="sldNum" sz="quarter" idx="12"/>
          </p:nvPr>
        </p:nvSpPr>
        <p:spPr/>
        <p:txBody>
          <a:bodyPr/>
          <a:lstStyle/>
          <a:p>
            <a:fld id="{EEA58A3B-43CE-4AA0-90B5-EB47AFAFEB34}" type="slidenum">
              <a:rPr lang="zh-CN" altLang="en-US" smtClean="0"/>
              <a:pPr/>
              <a:t>57</a:t>
            </a:fld>
            <a:endParaRPr lang="zh-CN" altLang="en-US" dirty="0"/>
          </a:p>
        </p:txBody>
      </p:sp>
      <p:grpSp>
        <p:nvGrpSpPr>
          <p:cNvPr id="6" name="Group 187">
            <a:extLst>
              <a:ext uri="{FF2B5EF4-FFF2-40B4-BE49-F238E27FC236}">
                <a16:creationId xmlns:a16="http://schemas.microsoft.com/office/drawing/2014/main" id="{6677479C-563C-46A4-AF5E-67FFBAB1959A}"/>
              </a:ext>
            </a:extLst>
          </p:cNvPr>
          <p:cNvGrpSpPr>
            <a:grpSpLocks/>
          </p:cNvGrpSpPr>
          <p:nvPr/>
        </p:nvGrpSpPr>
        <p:grpSpPr bwMode="auto">
          <a:xfrm>
            <a:off x="68786" y="0"/>
            <a:ext cx="8964612" cy="6651625"/>
            <a:chOff x="0" y="0"/>
            <a:chExt cx="5647" cy="4190"/>
          </a:xfrm>
        </p:grpSpPr>
        <p:grpSp>
          <p:nvGrpSpPr>
            <p:cNvPr id="7" name="Group 9">
              <a:extLst>
                <a:ext uri="{FF2B5EF4-FFF2-40B4-BE49-F238E27FC236}">
                  <a16:creationId xmlns:a16="http://schemas.microsoft.com/office/drawing/2014/main" id="{9D4C9CA9-28B8-4511-A197-C86063A0FB2E}"/>
                </a:ext>
              </a:extLst>
            </p:cNvPr>
            <p:cNvGrpSpPr>
              <a:grpSpLocks/>
            </p:cNvGrpSpPr>
            <p:nvPr/>
          </p:nvGrpSpPr>
          <p:grpSpPr bwMode="auto">
            <a:xfrm>
              <a:off x="2562" y="168"/>
              <a:ext cx="680" cy="484"/>
              <a:chOff x="0" y="0"/>
              <a:chExt cx="745" cy="555"/>
            </a:xfrm>
          </p:grpSpPr>
          <p:sp>
            <p:nvSpPr>
              <p:cNvPr id="92" name="Rectangle 5">
                <a:extLst>
                  <a:ext uri="{FF2B5EF4-FFF2-40B4-BE49-F238E27FC236}">
                    <a16:creationId xmlns:a16="http://schemas.microsoft.com/office/drawing/2014/main" id="{BABF451C-ECBB-418C-8C45-A03978A5DA7D}"/>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start</a:t>
                </a:r>
              </a:p>
            </p:txBody>
          </p:sp>
          <p:sp>
            <p:nvSpPr>
              <p:cNvPr id="93" name="Rectangle 8">
                <a:extLst>
                  <a:ext uri="{FF2B5EF4-FFF2-40B4-BE49-F238E27FC236}">
                    <a16:creationId xmlns:a16="http://schemas.microsoft.com/office/drawing/2014/main" id="{61EBABC2-3F45-42B1-B5EC-A5E7BBA48CFE}"/>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lb=14</a:t>
                </a:r>
              </a:p>
            </p:txBody>
          </p:sp>
        </p:grpSp>
        <p:grpSp>
          <p:nvGrpSpPr>
            <p:cNvPr id="8" name="Group 11">
              <a:extLst>
                <a:ext uri="{FF2B5EF4-FFF2-40B4-BE49-F238E27FC236}">
                  <a16:creationId xmlns:a16="http://schemas.microsoft.com/office/drawing/2014/main" id="{FC649028-9CD5-4C5F-8221-4AE36123FE72}"/>
                </a:ext>
              </a:extLst>
            </p:cNvPr>
            <p:cNvGrpSpPr>
              <a:grpSpLocks/>
            </p:cNvGrpSpPr>
            <p:nvPr/>
          </p:nvGrpSpPr>
          <p:grpSpPr bwMode="auto">
            <a:xfrm>
              <a:off x="772" y="1002"/>
              <a:ext cx="635" cy="484"/>
              <a:chOff x="0" y="0"/>
              <a:chExt cx="745" cy="555"/>
            </a:xfrm>
          </p:grpSpPr>
          <p:sp>
            <p:nvSpPr>
              <p:cNvPr id="90" name="Rectangle 12">
                <a:extLst>
                  <a:ext uri="{FF2B5EF4-FFF2-40B4-BE49-F238E27FC236}">
                    <a16:creationId xmlns:a16="http://schemas.microsoft.com/office/drawing/2014/main" id="{D0FFEE75-2693-4CE1-B6F9-4FB2E3F5506C}"/>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1</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2</a:t>
                </a:r>
              </a:p>
            </p:txBody>
          </p:sp>
          <p:sp>
            <p:nvSpPr>
              <p:cNvPr id="91" name="Rectangle 13">
                <a:extLst>
                  <a:ext uri="{FF2B5EF4-FFF2-40B4-BE49-F238E27FC236}">
                    <a16:creationId xmlns:a16="http://schemas.microsoft.com/office/drawing/2014/main" id="{260E1338-583F-42B0-938A-7ED7B137F199}"/>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lb=14</a:t>
                </a:r>
              </a:p>
            </p:txBody>
          </p:sp>
        </p:grpSp>
        <p:grpSp>
          <p:nvGrpSpPr>
            <p:cNvPr id="9" name="Group 14">
              <a:extLst>
                <a:ext uri="{FF2B5EF4-FFF2-40B4-BE49-F238E27FC236}">
                  <a16:creationId xmlns:a16="http://schemas.microsoft.com/office/drawing/2014/main" id="{148229ED-72FF-41CF-80A4-5AE231E01D0F}"/>
                </a:ext>
              </a:extLst>
            </p:cNvPr>
            <p:cNvGrpSpPr>
              <a:grpSpLocks/>
            </p:cNvGrpSpPr>
            <p:nvPr/>
          </p:nvGrpSpPr>
          <p:grpSpPr bwMode="auto">
            <a:xfrm>
              <a:off x="2587" y="1002"/>
              <a:ext cx="635" cy="484"/>
              <a:chOff x="0" y="0"/>
              <a:chExt cx="745" cy="555"/>
            </a:xfrm>
          </p:grpSpPr>
          <p:sp>
            <p:nvSpPr>
              <p:cNvPr id="88" name="Rectangle 15">
                <a:extLst>
                  <a:ext uri="{FF2B5EF4-FFF2-40B4-BE49-F238E27FC236}">
                    <a16:creationId xmlns:a16="http://schemas.microsoft.com/office/drawing/2014/main" id="{5C6164C9-A79C-46AB-89DF-ADD000F2C346}"/>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1</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3</a:t>
                </a:r>
              </a:p>
            </p:txBody>
          </p:sp>
          <p:sp>
            <p:nvSpPr>
              <p:cNvPr id="89" name="Rectangle 16">
                <a:extLst>
                  <a:ext uri="{FF2B5EF4-FFF2-40B4-BE49-F238E27FC236}">
                    <a16:creationId xmlns:a16="http://schemas.microsoft.com/office/drawing/2014/main" id="{54F07DBE-5BB6-4B20-A16C-D07BE469F54F}"/>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lb=14</a:t>
                </a:r>
              </a:p>
            </p:txBody>
          </p:sp>
        </p:grpSp>
        <p:grpSp>
          <p:nvGrpSpPr>
            <p:cNvPr id="10" name="Group 17">
              <a:extLst>
                <a:ext uri="{FF2B5EF4-FFF2-40B4-BE49-F238E27FC236}">
                  <a16:creationId xmlns:a16="http://schemas.microsoft.com/office/drawing/2014/main" id="{84320A3A-527B-495B-87E3-B78782BB31B5}"/>
                </a:ext>
              </a:extLst>
            </p:cNvPr>
            <p:cNvGrpSpPr>
              <a:grpSpLocks/>
            </p:cNvGrpSpPr>
            <p:nvPr/>
          </p:nvGrpSpPr>
          <p:grpSpPr bwMode="auto">
            <a:xfrm>
              <a:off x="3878" y="985"/>
              <a:ext cx="635" cy="484"/>
              <a:chOff x="0" y="0"/>
              <a:chExt cx="745" cy="555"/>
            </a:xfrm>
          </p:grpSpPr>
          <p:sp>
            <p:nvSpPr>
              <p:cNvPr id="86" name="Rectangle 18">
                <a:extLst>
                  <a:ext uri="{FF2B5EF4-FFF2-40B4-BE49-F238E27FC236}">
                    <a16:creationId xmlns:a16="http://schemas.microsoft.com/office/drawing/2014/main" id="{5E6BD12C-9F90-4AA2-B010-E8391DA71FBE}"/>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1</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4</a:t>
                </a:r>
              </a:p>
            </p:txBody>
          </p:sp>
          <p:sp>
            <p:nvSpPr>
              <p:cNvPr id="87" name="Rectangle 19">
                <a:extLst>
                  <a:ext uri="{FF2B5EF4-FFF2-40B4-BE49-F238E27FC236}">
                    <a16:creationId xmlns:a16="http://schemas.microsoft.com/office/drawing/2014/main" id="{1AA7254A-DC3B-40A8-B9CF-9AFC915243F7}"/>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dirty="0" err="1">
                    <a:solidFill>
                      <a:srgbClr val="800000"/>
                    </a:solidFill>
                    <a:latin typeface="+mn-lt"/>
                    <a:ea typeface="微软雅黑 Light" panose="020B0502040204020203" pitchFamily="34" charset="-122"/>
                  </a:rPr>
                  <a:t>lb</a:t>
                </a:r>
                <a:r>
                  <a:rPr lang="en-US" altLang="zh-CN" sz="2000" baseline="0" dirty="0">
                    <a:solidFill>
                      <a:srgbClr val="800000"/>
                    </a:solidFill>
                    <a:latin typeface="+mn-lt"/>
                    <a:ea typeface="微软雅黑 Light" panose="020B0502040204020203" pitchFamily="34" charset="-122"/>
                  </a:rPr>
                  <a:t>=16</a:t>
                </a:r>
              </a:p>
            </p:txBody>
          </p:sp>
        </p:grpSp>
        <p:grpSp>
          <p:nvGrpSpPr>
            <p:cNvPr id="11" name="Group 20">
              <a:extLst>
                <a:ext uri="{FF2B5EF4-FFF2-40B4-BE49-F238E27FC236}">
                  <a16:creationId xmlns:a16="http://schemas.microsoft.com/office/drawing/2014/main" id="{67DEB0A7-55BD-40AC-8E04-E2208CB140C9}"/>
                </a:ext>
              </a:extLst>
            </p:cNvPr>
            <p:cNvGrpSpPr>
              <a:grpSpLocks/>
            </p:cNvGrpSpPr>
            <p:nvPr/>
          </p:nvGrpSpPr>
          <p:grpSpPr bwMode="auto">
            <a:xfrm>
              <a:off x="4876" y="985"/>
              <a:ext cx="635" cy="484"/>
              <a:chOff x="0" y="0"/>
              <a:chExt cx="745" cy="555"/>
            </a:xfrm>
          </p:grpSpPr>
          <p:sp>
            <p:nvSpPr>
              <p:cNvPr id="84" name="Rectangle 21">
                <a:extLst>
                  <a:ext uri="{FF2B5EF4-FFF2-40B4-BE49-F238E27FC236}">
                    <a16:creationId xmlns:a16="http://schemas.microsoft.com/office/drawing/2014/main" id="{43A99E16-4785-4D3C-92D6-CCF4F7E7E988}"/>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1</a:t>
                </a:r>
                <a:r>
                  <a:rPr lang="en-US" altLang="zh-CN" sz="1800" baseline="0">
                    <a:latin typeface="+mn-lt"/>
                    <a:ea typeface="微软雅黑 Light" panose="020B0502040204020203" pitchFamily="34" charset="-122"/>
                  </a:rPr>
                  <a:t>→5</a:t>
                </a:r>
                <a:endParaRPr lang="en-US" altLang="zh-CN" sz="2000" baseline="0">
                  <a:latin typeface="+mn-lt"/>
                  <a:ea typeface="微软雅黑 Light" panose="020B0502040204020203" pitchFamily="34" charset="-122"/>
                </a:endParaRPr>
              </a:p>
            </p:txBody>
          </p:sp>
          <p:sp>
            <p:nvSpPr>
              <p:cNvPr id="85" name="Rectangle 22">
                <a:extLst>
                  <a:ext uri="{FF2B5EF4-FFF2-40B4-BE49-F238E27FC236}">
                    <a16:creationId xmlns:a16="http://schemas.microsoft.com/office/drawing/2014/main" id="{E482834B-46F3-43DD-823C-AAC6BE1929B1}"/>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3300"/>
                    </a:solidFill>
                    <a:latin typeface="+mn-lt"/>
                    <a:ea typeface="微软雅黑 Light" panose="020B0502040204020203" pitchFamily="34" charset="-122"/>
                  </a:rPr>
                  <a:t>lb=19</a:t>
                </a:r>
              </a:p>
            </p:txBody>
          </p:sp>
        </p:grpSp>
        <p:grpSp>
          <p:nvGrpSpPr>
            <p:cNvPr id="12" name="Group 23">
              <a:extLst>
                <a:ext uri="{FF2B5EF4-FFF2-40B4-BE49-F238E27FC236}">
                  <a16:creationId xmlns:a16="http://schemas.microsoft.com/office/drawing/2014/main" id="{BDEEDC0B-9AF7-4365-BC59-81C2180F79F9}"/>
                </a:ext>
              </a:extLst>
            </p:cNvPr>
            <p:cNvGrpSpPr>
              <a:grpSpLocks/>
            </p:cNvGrpSpPr>
            <p:nvPr/>
          </p:nvGrpSpPr>
          <p:grpSpPr bwMode="auto">
            <a:xfrm>
              <a:off x="0" y="1983"/>
              <a:ext cx="635" cy="484"/>
              <a:chOff x="0" y="0"/>
              <a:chExt cx="745" cy="555"/>
            </a:xfrm>
          </p:grpSpPr>
          <p:sp>
            <p:nvSpPr>
              <p:cNvPr id="82" name="Rectangle 24">
                <a:extLst>
                  <a:ext uri="{FF2B5EF4-FFF2-40B4-BE49-F238E27FC236}">
                    <a16:creationId xmlns:a16="http://schemas.microsoft.com/office/drawing/2014/main" id="{81D48396-0F9C-48F8-8379-761691DEF7C2}"/>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2</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3</a:t>
                </a:r>
              </a:p>
            </p:txBody>
          </p:sp>
          <p:sp>
            <p:nvSpPr>
              <p:cNvPr id="83" name="Rectangle 25">
                <a:extLst>
                  <a:ext uri="{FF2B5EF4-FFF2-40B4-BE49-F238E27FC236}">
                    <a16:creationId xmlns:a16="http://schemas.microsoft.com/office/drawing/2014/main" id="{AEFADB80-B9C2-4B0A-9B2F-3EB4555D41E6}"/>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lb=16</a:t>
                </a:r>
              </a:p>
            </p:txBody>
          </p:sp>
        </p:grpSp>
        <p:grpSp>
          <p:nvGrpSpPr>
            <p:cNvPr id="13" name="Group 26">
              <a:extLst>
                <a:ext uri="{FF2B5EF4-FFF2-40B4-BE49-F238E27FC236}">
                  <a16:creationId xmlns:a16="http://schemas.microsoft.com/office/drawing/2014/main" id="{455625EE-E03E-4691-94B2-C5A473A599CA}"/>
                </a:ext>
              </a:extLst>
            </p:cNvPr>
            <p:cNvGrpSpPr>
              <a:grpSpLocks/>
            </p:cNvGrpSpPr>
            <p:nvPr/>
          </p:nvGrpSpPr>
          <p:grpSpPr bwMode="auto">
            <a:xfrm>
              <a:off x="772" y="1983"/>
              <a:ext cx="635" cy="484"/>
              <a:chOff x="0" y="0"/>
              <a:chExt cx="745" cy="555"/>
            </a:xfrm>
          </p:grpSpPr>
          <p:sp>
            <p:nvSpPr>
              <p:cNvPr id="80" name="Rectangle 27">
                <a:extLst>
                  <a:ext uri="{FF2B5EF4-FFF2-40B4-BE49-F238E27FC236}">
                    <a16:creationId xmlns:a16="http://schemas.microsoft.com/office/drawing/2014/main" id="{3126433D-6E26-4F31-B14A-FAA3D1499EBA}"/>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2</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4</a:t>
                </a:r>
              </a:p>
            </p:txBody>
          </p:sp>
          <p:sp>
            <p:nvSpPr>
              <p:cNvPr id="81" name="Rectangle 28">
                <a:extLst>
                  <a:ext uri="{FF2B5EF4-FFF2-40B4-BE49-F238E27FC236}">
                    <a16:creationId xmlns:a16="http://schemas.microsoft.com/office/drawing/2014/main" id="{AC143598-54E1-4F66-9520-DD2EC1E5734C}"/>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lb=16</a:t>
                </a:r>
              </a:p>
            </p:txBody>
          </p:sp>
        </p:grpSp>
        <p:grpSp>
          <p:nvGrpSpPr>
            <p:cNvPr id="14" name="Group 29">
              <a:extLst>
                <a:ext uri="{FF2B5EF4-FFF2-40B4-BE49-F238E27FC236}">
                  <a16:creationId xmlns:a16="http://schemas.microsoft.com/office/drawing/2014/main" id="{270161D9-A0DE-4608-9EE9-7BF1A5A682B0}"/>
                </a:ext>
              </a:extLst>
            </p:cNvPr>
            <p:cNvGrpSpPr>
              <a:grpSpLocks/>
            </p:cNvGrpSpPr>
            <p:nvPr/>
          </p:nvGrpSpPr>
          <p:grpSpPr bwMode="auto">
            <a:xfrm>
              <a:off x="2562" y="1983"/>
              <a:ext cx="635" cy="484"/>
              <a:chOff x="0" y="0"/>
              <a:chExt cx="745" cy="555"/>
            </a:xfrm>
          </p:grpSpPr>
          <p:sp>
            <p:nvSpPr>
              <p:cNvPr id="78" name="Rectangle 30">
                <a:extLst>
                  <a:ext uri="{FF2B5EF4-FFF2-40B4-BE49-F238E27FC236}">
                    <a16:creationId xmlns:a16="http://schemas.microsoft.com/office/drawing/2014/main" id="{67957E91-A44F-4B67-BD95-BCCA93EDCBC2}"/>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3</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2</a:t>
                </a:r>
              </a:p>
            </p:txBody>
          </p:sp>
          <p:sp>
            <p:nvSpPr>
              <p:cNvPr id="79" name="Rectangle 31">
                <a:extLst>
                  <a:ext uri="{FF2B5EF4-FFF2-40B4-BE49-F238E27FC236}">
                    <a16:creationId xmlns:a16="http://schemas.microsoft.com/office/drawing/2014/main" id="{7DD09F87-BCB8-4953-A3CF-3AF7CD970A4C}"/>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lb=16</a:t>
                </a:r>
              </a:p>
            </p:txBody>
          </p:sp>
        </p:grpSp>
        <p:grpSp>
          <p:nvGrpSpPr>
            <p:cNvPr id="15" name="Group 32">
              <a:extLst>
                <a:ext uri="{FF2B5EF4-FFF2-40B4-BE49-F238E27FC236}">
                  <a16:creationId xmlns:a16="http://schemas.microsoft.com/office/drawing/2014/main" id="{EFB1E19F-7990-4786-81FE-50D8A28697F8}"/>
                </a:ext>
              </a:extLst>
            </p:cNvPr>
            <p:cNvGrpSpPr>
              <a:grpSpLocks/>
            </p:cNvGrpSpPr>
            <p:nvPr/>
          </p:nvGrpSpPr>
          <p:grpSpPr bwMode="auto">
            <a:xfrm>
              <a:off x="1543" y="1983"/>
              <a:ext cx="635" cy="484"/>
              <a:chOff x="0" y="0"/>
              <a:chExt cx="745" cy="555"/>
            </a:xfrm>
          </p:grpSpPr>
          <p:sp>
            <p:nvSpPr>
              <p:cNvPr id="76" name="Rectangle 33">
                <a:extLst>
                  <a:ext uri="{FF2B5EF4-FFF2-40B4-BE49-F238E27FC236}">
                    <a16:creationId xmlns:a16="http://schemas.microsoft.com/office/drawing/2014/main" id="{59B75D8A-5F0D-449C-92F7-F53410B7F7C6}"/>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2</a:t>
                </a:r>
                <a:r>
                  <a:rPr lang="en-US" altLang="zh-CN" sz="1800" baseline="0">
                    <a:latin typeface="+mn-lt"/>
                    <a:ea typeface="微软雅黑 Light" panose="020B0502040204020203" pitchFamily="34" charset="-122"/>
                  </a:rPr>
                  <a:t>→5</a:t>
                </a:r>
                <a:endParaRPr lang="en-US" altLang="zh-CN" sz="2000" baseline="0">
                  <a:latin typeface="+mn-lt"/>
                  <a:ea typeface="微软雅黑 Light" panose="020B0502040204020203" pitchFamily="34" charset="-122"/>
                </a:endParaRPr>
              </a:p>
            </p:txBody>
          </p:sp>
          <p:sp>
            <p:nvSpPr>
              <p:cNvPr id="77" name="Rectangle 34">
                <a:extLst>
                  <a:ext uri="{FF2B5EF4-FFF2-40B4-BE49-F238E27FC236}">
                    <a16:creationId xmlns:a16="http://schemas.microsoft.com/office/drawing/2014/main" id="{A44FDF97-7983-4852-B95A-D36AD5EC4A47}"/>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3300"/>
                    </a:solidFill>
                    <a:latin typeface="+mn-lt"/>
                    <a:ea typeface="微软雅黑 Light" panose="020B0502040204020203" pitchFamily="34" charset="-122"/>
                  </a:rPr>
                  <a:t>lb=19</a:t>
                </a:r>
              </a:p>
            </p:txBody>
          </p:sp>
        </p:grpSp>
        <p:grpSp>
          <p:nvGrpSpPr>
            <p:cNvPr id="16" name="Group 35">
              <a:extLst>
                <a:ext uri="{FF2B5EF4-FFF2-40B4-BE49-F238E27FC236}">
                  <a16:creationId xmlns:a16="http://schemas.microsoft.com/office/drawing/2014/main" id="{2EF6B37F-56E9-4C35-9D4F-06F885D3B646}"/>
                </a:ext>
              </a:extLst>
            </p:cNvPr>
            <p:cNvGrpSpPr>
              <a:grpSpLocks/>
            </p:cNvGrpSpPr>
            <p:nvPr/>
          </p:nvGrpSpPr>
          <p:grpSpPr bwMode="auto">
            <a:xfrm>
              <a:off x="3424" y="1983"/>
              <a:ext cx="635" cy="484"/>
              <a:chOff x="0" y="0"/>
              <a:chExt cx="745" cy="555"/>
            </a:xfrm>
          </p:grpSpPr>
          <p:sp>
            <p:nvSpPr>
              <p:cNvPr id="74" name="Rectangle 36">
                <a:extLst>
                  <a:ext uri="{FF2B5EF4-FFF2-40B4-BE49-F238E27FC236}">
                    <a16:creationId xmlns:a16="http://schemas.microsoft.com/office/drawing/2014/main" id="{16A1AD27-75B6-48D2-B80B-A784A1EF3684}"/>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3</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4</a:t>
                </a:r>
              </a:p>
            </p:txBody>
          </p:sp>
          <p:sp>
            <p:nvSpPr>
              <p:cNvPr id="75" name="Rectangle 37">
                <a:extLst>
                  <a:ext uri="{FF2B5EF4-FFF2-40B4-BE49-F238E27FC236}">
                    <a16:creationId xmlns:a16="http://schemas.microsoft.com/office/drawing/2014/main" id="{B6B99E05-9F97-4E11-817B-48FC904FCA50}"/>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lb=15</a:t>
                </a:r>
              </a:p>
            </p:txBody>
          </p:sp>
        </p:grpSp>
        <p:grpSp>
          <p:nvGrpSpPr>
            <p:cNvPr id="17" name="Group 38">
              <a:extLst>
                <a:ext uri="{FF2B5EF4-FFF2-40B4-BE49-F238E27FC236}">
                  <a16:creationId xmlns:a16="http://schemas.microsoft.com/office/drawing/2014/main" id="{F55F98B0-4658-41B4-BA05-210A47CDB776}"/>
                </a:ext>
              </a:extLst>
            </p:cNvPr>
            <p:cNvGrpSpPr>
              <a:grpSpLocks/>
            </p:cNvGrpSpPr>
            <p:nvPr/>
          </p:nvGrpSpPr>
          <p:grpSpPr bwMode="auto">
            <a:xfrm>
              <a:off x="4241" y="1983"/>
              <a:ext cx="635" cy="484"/>
              <a:chOff x="0" y="0"/>
              <a:chExt cx="745" cy="555"/>
            </a:xfrm>
          </p:grpSpPr>
          <p:sp>
            <p:nvSpPr>
              <p:cNvPr id="72" name="Rectangle 39">
                <a:extLst>
                  <a:ext uri="{FF2B5EF4-FFF2-40B4-BE49-F238E27FC236}">
                    <a16:creationId xmlns:a16="http://schemas.microsoft.com/office/drawing/2014/main" id="{D842614E-29C8-4AED-9B7F-56695D2FE107}"/>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3</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5</a:t>
                </a:r>
              </a:p>
            </p:txBody>
          </p:sp>
          <p:sp>
            <p:nvSpPr>
              <p:cNvPr id="73" name="Rectangle 40">
                <a:extLst>
                  <a:ext uri="{FF2B5EF4-FFF2-40B4-BE49-F238E27FC236}">
                    <a16:creationId xmlns:a16="http://schemas.microsoft.com/office/drawing/2014/main" id="{8810255C-4CD6-4D10-A880-1B1F6A7717E1}"/>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lb=14</a:t>
                </a:r>
              </a:p>
            </p:txBody>
          </p:sp>
        </p:grpSp>
        <p:grpSp>
          <p:nvGrpSpPr>
            <p:cNvPr id="18" name="Group 41">
              <a:extLst>
                <a:ext uri="{FF2B5EF4-FFF2-40B4-BE49-F238E27FC236}">
                  <a16:creationId xmlns:a16="http://schemas.microsoft.com/office/drawing/2014/main" id="{4E4946EF-CA65-45EF-A923-67897997AB70}"/>
                </a:ext>
              </a:extLst>
            </p:cNvPr>
            <p:cNvGrpSpPr>
              <a:grpSpLocks/>
            </p:cNvGrpSpPr>
            <p:nvPr/>
          </p:nvGrpSpPr>
          <p:grpSpPr bwMode="auto">
            <a:xfrm>
              <a:off x="2653" y="2935"/>
              <a:ext cx="635" cy="484"/>
              <a:chOff x="0" y="0"/>
              <a:chExt cx="745" cy="555"/>
            </a:xfrm>
          </p:grpSpPr>
          <p:sp>
            <p:nvSpPr>
              <p:cNvPr id="70" name="Rectangle 42">
                <a:extLst>
                  <a:ext uri="{FF2B5EF4-FFF2-40B4-BE49-F238E27FC236}">
                    <a16:creationId xmlns:a16="http://schemas.microsoft.com/office/drawing/2014/main" id="{DE594B65-EE85-460A-9B08-27F590943CFB}"/>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4</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2</a:t>
                </a:r>
              </a:p>
            </p:txBody>
          </p:sp>
          <p:sp>
            <p:nvSpPr>
              <p:cNvPr id="71" name="Rectangle 43">
                <a:extLst>
                  <a:ext uri="{FF2B5EF4-FFF2-40B4-BE49-F238E27FC236}">
                    <a16:creationId xmlns:a16="http://schemas.microsoft.com/office/drawing/2014/main" id="{127D6A91-E9FD-4C77-B8E0-89F52A0AE617}"/>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0000"/>
                    </a:solidFill>
                    <a:latin typeface="+mn-lt"/>
                    <a:ea typeface="微软雅黑 Light" panose="020B0502040204020203" pitchFamily="34" charset="-122"/>
                  </a:rPr>
                  <a:t>lb=18</a:t>
                </a:r>
              </a:p>
            </p:txBody>
          </p:sp>
        </p:grpSp>
        <p:grpSp>
          <p:nvGrpSpPr>
            <p:cNvPr id="19" name="Group 44">
              <a:extLst>
                <a:ext uri="{FF2B5EF4-FFF2-40B4-BE49-F238E27FC236}">
                  <a16:creationId xmlns:a16="http://schemas.microsoft.com/office/drawing/2014/main" id="{FBADD8DD-4882-4B5B-8774-06D237658E93}"/>
                </a:ext>
              </a:extLst>
            </p:cNvPr>
            <p:cNvGrpSpPr>
              <a:grpSpLocks/>
            </p:cNvGrpSpPr>
            <p:nvPr/>
          </p:nvGrpSpPr>
          <p:grpSpPr bwMode="auto">
            <a:xfrm>
              <a:off x="3424" y="2935"/>
              <a:ext cx="635" cy="484"/>
              <a:chOff x="0" y="0"/>
              <a:chExt cx="745" cy="555"/>
            </a:xfrm>
          </p:grpSpPr>
          <p:sp>
            <p:nvSpPr>
              <p:cNvPr id="68" name="Rectangle 45">
                <a:extLst>
                  <a:ext uri="{FF2B5EF4-FFF2-40B4-BE49-F238E27FC236}">
                    <a16:creationId xmlns:a16="http://schemas.microsoft.com/office/drawing/2014/main" id="{D2E47F87-5CAE-4492-B177-B77CB6905FA0}"/>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4</a:t>
                </a:r>
                <a:r>
                  <a:rPr lang="en-US" altLang="zh-CN" sz="1800" baseline="0">
                    <a:latin typeface="+mn-lt"/>
                    <a:ea typeface="微软雅黑 Light" panose="020B0502040204020203" pitchFamily="34" charset="-122"/>
                  </a:rPr>
                  <a:t>→5</a:t>
                </a:r>
                <a:endParaRPr lang="en-US" altLang="zh-CN" sz="2000" baseline="0">
                  <a:latin typeface="+mn-lt"/>
                  <a:ea typeface="微软雅黑 Light" panose="020B0502040204020203" pitchFamily="34" charset="-122"/>
                </a:endParaRPr>
              </a:p>
            </p:txBody>
          </p:sp>
          <p:sp>
            <p:nvSpPr>
              <p:cNvPr id="69" name="Rectangle 46">
                <a:extLst>
                  <a:ext uri="{FF2B5EF4-FFF2-40B4-BE49-F238E27FC236}">
                    <a16:creationId xmlns:a16="http://schemas.microsoft.com/office/drawing/2014/main" id="{1E90855A-DCFB-40B2-9CD3-1ACA61667DBA}"/>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lb=15</a:t>
                </a:r>
              </a:p>
            </p:txBody>
          </p:sp>
        </p:grpSp>
        <p:grpSp>
          <p:nvGrpSpPr>
            <p:cNvPr id="20" name="Group 47">
              <a:extLst>
                <a:ext uri="{FF2B5EF4-FFF2-40B4-BE49-F238E27FC236}">
                  <a16:creationId xmlns:a16="http://schemas.microsoft.com/office/drawing/2014/main" id="{EC67C7CC-96F1-495A-A55E-D0C6ECB36A30}"/>
                </a:ext>
              </a:extLst>
            </p:cNvPr>
            <p:cNvGrpSpPr>
              <a:grpSpLocks/>
            </p:cNvGrpSpPr>
            <p:nvPr/>
          </p:nvGrpSpPr>
          <p:grpSpPr bwMode="auto">
            <a:xfrm>
              <a:off x="4241" y="2935"/>
              <a:ext cx="635" cy="484"/>
              <a:chOff x="0" y="0"/>
              <a:chExt cx="745" cy="555"/>
            </a:xfrm>
          </p:grpSpPr>
          <p:sp>
            <p:nvSpPr>
              <p:cNvPr id="66" name="Rectangle 48">
                <a:extLst>
                  <a:ext uri="{FF2B5EF4-FFF2-40B4-BE49-F238E27FC236}">
                    <a16:creationId xmlns:a16="http://schemas.microsoft.com/office/drawing/2014/main" id="{D8D91031-1C50-4E41-B981-7516C4EE666E}"/>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5</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2</a:t>
                </a:r>
              </a:p>
            </p:txBody>
          </p:sp>
          <p:sp>
            <p:nvSpPr>
              <p:cNvPr id="67" name="Rectangle 49">
                <a:extLst>
                  <a:ext uri="{FF2B5EF4-FFF2-40B4-BE49-F238E27FC236}">
                    <a16:creationId xmlns:a16="http://schemas.microsoft.com/office/drawing/2014/main" id="{A863A326-F96D-4E94-A02F-7D75C0C87637}"/>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3300"/>
                    </a:solidFill>
                    <a:latin typeface="+mn-lt"/>
                    <a:ea typeface="微软雅黑 Light" panose="020B0502040204020203" pitchFamily="34" charset="-122"/>
                  </a:rPr>
                  <a:t>lb=19</a:t>
                </a:r>
              </a:p>
            </p:txBody>
          </p:sp>
        </p:grpSp>
        <p:grpSp>
          <p:nvGrpSpPr>
            <p:cNvPr id="21" name="Group 50">
              <a:extLst>
                <a:ext uri="{FF2B5EF4-FFF2-40B4-BE49-F238E27FC236}">
                  <a16:creationId xmlns:a16="http://schemas.microsoft.com/office/drawing/2014/main" id="{1986E908-DC12-405E-A052-A28B34EE1634}"/>
                </a:ext>
              </a:extLst>
            </p:cNvPr>
            <p:cNvGrpSpPr>
              <a:grpSpLocks/>
            </p:cNvGrpSpPr>
            <p:nvPr/>
          </p:nvGrpSpPr>
          <p:grpSpPr bwMode="auto">
            <a:xfrm>
              <a:off x="5012" y="2935"/>
              <a:ext cx="635" cy="484"/>
              <a:chOff x="0" y="0"/>
              <a:chExt cx="745" cy="555"/>
            </a:xfrm>
          </p:grpSpPr>
          <p:sp>
            <p:nvSpPr>
              <p:cNvPr id="64" name="Rectangle 51">
                <a:extLst>
                  <a:ext uri="{FF2B5EF4-FFF2-40B4-BE49-F238E27FC236}">
                    <a16:creationId xmlns:a16="http://schemas.microsoft.com/office/drawing/2014/main" id="{A5C5B951-EBFC-4B8F-8C8F-F187D821A69C}"/>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5</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4</a:t>
                </a:r>
              </a:p>
            </p:txBody>
          </p:sp>
          <p:sp>
            <p:nvSpPr>
              <p:cNvPr id="65" name="Rectangle 52">
                <a:extLst>
                  <a:ext uri="{FF2B5EF4-FFF2-40B4-BE49-F238E27FC236}">
                    <a16:creationId xmlns:a16="http://schemas.microsoft.com/office/drawing/2014/main" id="{E4F38C33-A24D-4898-B913-3016F87358C0}"/>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lb=14</a:t>
                </a:r>
              </a:p>
            </p:txBody>
          </p:sp>
        </p:grpSp>
        <p:grpSp>
          <p:nvGrpSpPr>
            <p:cNvPr id="22" name="Group 53">
              <a:extLst>
                <a:ext uri="{FF2B5EF4-FFF2-40B4-BE49-F238E27FC236}">
                  <a16:creationId xmlns:a16="http://schemas.microsoft.com/office/drawing/2014/main" id="{EA17609B-94D2-4298-AE80-9566F67A7AAA}"/>
                </a:ext>
              </a:extLst>
            </p:cNvPr>
            <p:cNvGrpSpPr>
              <a:grpSpLocks/>
            </p:cNvGrpSpPr>
            <p:nvPr/>
          </p:nvGrpSpPr>
          <p:grpSpPr bwMode="auto">
            <a:xfrm>
              <a:off x="3424" y="3706"/>
              <a:ext cx="635" cy="484"/>
              <a:chOff x="0" y="0"/>
              <a:chExt cx="745" cy="555"/>
            </a:xfrm>
          </p:grpSpPr>
          <p:sp>
            <p:nvSpPr>
              <p:cNvPr id="62" name="Rectangle 54">
                <a:extLst>
                  <a:ext uri="{FF2B5EF4-FFF2-40B4-BE49-F238E27FC236}">
                    <a16:creationId xmlns:a16="http://schemas.microsoft.com/office/drawing/2014/main" id="{1B9A0BEE-6881-4E6F-B1BD-0A6FE18F2526}"/>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5</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2</a:t>
                </a:r>
              </a:p>
            </p:txBody>
          </p:sp>
          <p:sp>
            <p:nvSpPr>
              <p:cNvPr id="63" name="Rectangle 55">
                <a:extLst>
                  <a:ext uri="{FF2B5EF4-FFF2-40B4-BE49-F238E27FC236}">
                    <a16:creationId xmlns:a16="http://schemas.microsoft.com/office/drawing/2014/main" id="{E50E1A82-836D-4822-99AB-3B15C57C9500}"/>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3300"/>
                    </a:solidFill>
                    <a:latin typeface="+mn-lt"/>
                    <a:ea typeface="微软雅黑 Light" panose="020B0502040204020203" pitchFamily="34" charset="-122"/>
                  </a:rPr>
                  <a:t>lb=20</a:t>
                </a:r>
              </a:p>
            </p:txBody>
          </p:sp>
        </p:grpSp>
        <p:grpSp>
          <p:nvGrpSpPr>
            <p:cNvPr id="23" name="Group 56">
              <a:extLst>
                <a:ext uri="{FF2B5EF4-FFF2-40B4-BE49-F238E27FC236}">
                  <a16:creationId xmlns:a16="http://schemas.microsoft.com/office/drawing/2014/main" id="{98F9ED5C-BF95-498F-9611-D607834F8190}"/>
                </a:ext>
              </a:extLst>
            </p:cNvPr>
            <p:cNvGrpSpPr>
              <a:grpSpLocks/>
            </p:cNvGrpSpPr>
            <p:nvPr/>
          </p:nvGrpSpPr>
          <p:grpSpPr bwMode="auto">
            <a:xfrm>
              <a:off x="5012" y="3706"/>
              <a:ext cx="635" cy="484"/>
              <a:chOff x="0" y="0"/>
              <a:chExt cx="745" cy="555"/>
            </a:xfrm>
          </p:grpSpPr>
          <p:sp>
            <p:nvSpPr>
              <p:cNvPr id="60" name="Rectangle 57">
                <a:extLst>
                  <a:ext uri="{FF2B5EF4-FFF2-40B4-BE49-F238E27FC236}">
                    <a16:creationId xmlns:a16="http://schemas.microsoft.com/office/drawing/2014/main" id="{6192FEC6-F74A-443C-92E6-61EBD7D16B70}"/>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4</a:t>
                </a:r>
                <a:r>
                  <a:rPr lang="en-US" altLang="zh-CN" sz="1800" baseline="0">
                    <a:latin typeface="+mn-lt"/>
                    <a:ea typeface="微软雅黑 Light" panose="020B0502040204020203" pitchFamily="34" charset="-122"/>
                  </a:rPr>
                  <a:t>→</a:t>
                </a:r>
                <a:r>
                  <a:rPr lang="en-US" altLang="zh-CN" sz="2000" baseline="0">
                    <a:latin typeface="+mn-lt"/>
                    <a:ea typeface="微软雅黑 Light" panose="020B0502040204020203" pitchFamily="34" charset="-122"/>
                  </a:rPr>
                  <a:t>2</a:t>
                </a:r>
              </a:p>
            </p:txBody>
          </p:sp>
          <p:sp>
            <p:nvSpPr>
              <p:cNvPr id="61" name="Rectangle 58">
                <a:extLst>
                  <a:ext uri="{FF2B5EF4-FFF2-40B4-BE49-F238E27FC236}">
                    <a16:creationId xmlns:a16="http://schemas.microsoft.com/office/drawing/2014/main" id="{64DE1756-ED39-43D2-89A4-6CC06C9D3DB8}"/>
                  </a:ext>
                </a:extLst>
              </p:cNvPr>
              <p:cNvSpPr>
                <a:spLocks noChangeArrowheads="1"/>
              </p:cNvSpPr>
              <p:nvPr/>
            </p:nvSpPr>
            <p:spPr bwMode="auto">
              <a:xfrm>
                <a:off x="0" y="264"/>
                <a:ext cx="745" cy="291"/>
              </a:xfrm>
              <a:prstGeom prst="rect">
                <a:avLst/>
              </a:prstGeom>
              <a:noFill/>
              <a:ln w="63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A50021"/>
                    </a:solidFill>
                    <a:latin typeface="+mn-lt"/>
                    <a:ea typeface="微软雅黑 Light" panose="020B0502040204020203" pitchFamily="34" charset="-122"/>
                  </a:rPr>
                  <a:t>lb=16</a:t>
                </a:r>
              </a:p>
            </p:txBody>
          </p:sp>
        </p:grpSp>
        <p:sp>
          <p:nvSpPr>
            <p:cNvPr id="24" name="Line 59">
              <a:extLst>
                <a:ext uri="{FF2B5EF4-FFF2-40B4-BE49-F238E27FC236}">
                  <a16:creationId xmlns:a16="http://schemas.microsoft.com/office/drawing/2014/main" id="{CFAD520D-0F5E-4970-AEEB-7FB34FEE7CF4}"/>
                </a:ext>
              </a:extLst>
            </p:cNvPr>
            <p:cNvSpPr>
              <a:spLocks noChangeShapeType="1"/>
            </p:cNvSpPr>
            <p:nvPr/>
          </p:nvSpPr>
          <p:spPr bwMode="auto">
            <a:xfrm>
              <a:off x="2880" y="667"/>
              <a:ext cx="0" cy="318"/>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25" name="Line 60">
              <a:extLst>
                <a:ext uri="{FF2B5EF4-FFF2-40B4-BE49-F238E27FC236}">
                  <a16:creationId xmlns:a16="http://schemas.microsoft.com/office/drawing/2014/main" id="{07E5447D-0006-497F-A665-29C59D03BCB5}"/>
                </a:ext>
              </a:extLst>
            </p:cNvPr>
            <p:cNvSpPr>
              <a:spLocks noChangeShapeType="1"/>
            </p:cNvSpPr>
            <p:nvPr/>
          </p:nvSpPr>
          <p:spPr bwMode="auto">
            <a:xfrm flipH="1">
              <a:off x="1073" y="652"/>
              <a:ext cx="1670" cy="36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6" name="Line 61">
              <a:extLst>
                <a:ext uri="{FF2B5EF4-FFF2-40B4-BE49-F238E27FC236}">
                  <a16:creationId xmlns:a16="http://schemas.microsoft.com/office/drawing/2014/main" id="{A083EA01-9752-4199-8F57-CB7208DB5E38}"/>
                </a:ext>
              </a:extLst>
            </p:cNvPr>
            <p:cNvSpPr>
              <a:spLocks noChangeShapeType="1"/>
            </p:cNvSpPr>
            <p:nvPr/>
          </p:nvSpPr>
          <p:spPr bwMode="auto">
            <a:xfrm>
              <a:off x="2968" y="661"/>
              <a:ext cx="1046" cy="324"/>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7" name="Line 62">
              <a:extLst>
                <a:ext uri="{FF2B5EF4-FFF2-40B4-BE49-F238E27FC236}">
                  <a16:creationId xmlns:a16="http://schemas.microsoft.com/office/drawing/2014/main" id="{91EC31B4-BCB7-476C-83DC-A8D893939E39}"/>
                </a:ext>
              </a:extLst>
            </p:cNvPr>
            <p:cNvSpPr>
              <a:spLocks noChangeShapeType="1"/>
            </p:cNvSpPr>
            <p:nvPr/>
          </p:nvSpPr>
          <p:spPr bwMode="auto">
            <a:xfrm>
              <a:off x="3155" y="655"/>
              <a:ext cx="1993" cy="33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8" name="Line 63">
              <a:extLst>
                <a:ext uri="{FF2B5EF4-FFF2-40B4-BE49-F238E27FC236}">
                  <a16:creationId xmlns:a16="http://schemas.microsoft.com/office/drawing/2014/main" id="{32A3CD94-18CC-4F9A-A023-6C209DE82EAE}"/>
                </a:ext>
              </a:extLst>
            </p:cNvPr>
            <p:cNvSpPr>
              <a:spLocks noChangeShapeType="1"/>
            </p:cNvSpPr>
            <p:nvPr/>
          </p:nvSpPr>
          <p:spPr bwMode="auto">
            <a:xfrm>
              <a:off x="1066" y="1484"/>
              <a:ext cx="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29" name="Line 64">
              <a:extLst>
                <a:ext uri="{FF2B5EF4-FFF2-40B4-BE49-F238E27FC236}">
                  <a16:creationId xmlns:a16="http://schemas.microsoft.com/office/drawing/2014/main" id="{79F5E4A3-7A42-4E82-866A-8ECF1810D337}"/>
                </a:ext>
              </a:extLst>
            </p:cNvPr>
            <p:cNvSpPr>
              <a:spLocks noChangeShapeType="1"/>
            </p:cNvSpPr>
            <p:nvPr/>
          </p:nvSpPr>
          <p:spPr bwMode="auto">
            <a:xfrm flipH="1">
              <a:off x="340" y="1484"/>
              <a:ext cx="59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0" name="Line 65">
              <a:extLst>
                <a:ext uri="{FF2B5EF4-FFF2-40B4-BE49-F238E27FC236}">
                  <a16:creationId xmlns:a16="http://schemas.microsoft.com/office/drawing/2014/main" id="{3FD34907-0FA2-497D-94D2-455EAA98AD81}"/>
                </a:ext>
              </a:extLst>
            </p:cNvPr>
            <p:cNvSpPr>
              <a:spLocks noChangeShapeType="1"/>
            </p:cNvSpPr>
            <p:nvPr/>
          </p:nvSpPr>
          <p:spPr bwMode="auto">
            <a:xfrm>
              <a:off x="1202" y="1484"/>
              <a:ext cx="635"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1" name="Line 66">
              <a:extLst>
                <a:ext uri="{FF2B5EF4-FFF2-40B4-BE49-F238E27FC236}">
                  <a16:creationId xmlns:a16="http://schemas.microsoft.com/office/drawing/2014/main" id="{FD5DB095-5502-479F-A47C-CE1AED93E6C3}"/>
                </a:ext>
              </a:extLst>
            </p:cNvPr>
            <p:cNvSpPr>
              <a:spLocks noChangeShapeType="1"/>
            </p:cNvSpPr>
            <p:nvPr/>
          </p:nvSpPr>
          <p:spPr bwMode="auto">
            <a:xfrm>
              <a:off x="2880" y="1484"/>
              <a:ext cx="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2" name="Line 67">
              <a:extLst>
                <a:ext uri="{FF2B5EF4-FFF2-40B4-BE49-F238E27FC236}">
                  <a16:creationId xmlns:a16="http://schemas.microsoft.com/office/drawing/2014/main" id="{F6EDD48E-AD09-4F99-98FE-99ED72269CA3}"/>
                </a:ext>
              </a:extLst>
            </p:cNvPr>
            <p:cNvSpPr>
              <a:spLocks noChangeShapeType="1"/>
            </p:cNvSpPr>
            <p:nvPr/>
          </p:nvSpPr>
          <p:spPr bwMode="auto">
            <a:xfrm>
              <a:off x="2971" y="1484"/>
              <a:ext cx="725"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3" name="Line 68">
              <a:extLst>
                <a:ext uri="{FF2B5EF4-FFF2-40B4-BE49-F238E27FC236}">
                  <a16:creationId xmlns:a16="http://schemas.microsoft.com/office/drawing/2014/main" id="{1C835C65-E7EE-47B3-BF9D-718A71C16D1F}"/>
                </a:ext>
              </a:extLst>
            </p:cNvPr>
            <p:cNvSpPr>
              <a:spLocks noChangeShapeType="1"/>
            </p:cNvSpPr>
            <p:nvPr/>
          </p:nvSpPr>
          <p:spPr bwMode="auto">
            <a:xfrm>
              <a:off x="3107" y="1484"/>
              <a:ext cx="1451" cy="499"/>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4" name="Line 69">
              <a:extLst>
                <a:ext uri="{FF2B5EF4-FFF2-40B4-BE49-F238E27FC236}">
                  <a16:creationId xmlns:a16="http://schemas.microsoft.com/office/drawing/2014/main" id="{C0425900-CAE2-4A1A-83C2-117AAD8802F9}"/>
                </a:ext>
              </a:extLst>
            </p:cNvPr>
            <p:cNvSpPr>
              <a:spLocks noChangeShapeType="1"/>
            </p:cNvSpPr>
            <p:nvPr/>
          </p:nvSpPr>
          <p:spPr bwMode="auto">
            <a:xfrm>
              <a:off x="3696" y="2482"/>
              <a:ext cx="0" cy="45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5" name="Line 70">
              <a:extLst>
                <a:ext uri="{FF2B5EF4-FFF2-40B4-BE49-F238E27FC236}">
                  <a16:creationId xmlns:a16="http://schemas.microsoft.com/office/drawing/2014/main" id="{FAA104BD-6B0A-419A-8BB0-FB6DAF9A4ED3}"/>
                </a:ext>
              </a:extLst>
            </p:cNvPr>
            <p:cNvSpPr>
              <a:spLocks noChangeShapeType="1"/>
            </p:cNvSpPr>
            <p:nvPr/>
          </p:nvSpPr>
          <p:spPr bwMode="auto">
            <a:xfrm>
              <a:off x="3696" y="3434"/>
              <a:ext cx="0" cy="27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36" name="Line 71">
              <a:extLst>
                <a:ext uri="{FF2B5EF4-FFF2-40B4-BE49-F238E27FC236}">
                  <a16:creationId xmlns:a16="http://schemas.microsoft.com/office/drawing/2014/main" id="{F6E25044-1262-4E75-BFCA-B18C73AC08D5}"/>
                </a:ext>
              </a:extLst>
            </p:cNvPr>
            <p:cNvSpPr>
              <a:spLocks noChangeShapeType="1"/>
            </p:cNvSpPr>
            <p:nvPr/>
          </p:nvSpPr>
          <p:spPr bwMode="auto">
            <a:xfrm flipH="1">
              <a:off x="2970" y="2482"/>
              <a:ext cx="545" cy="45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7" name="Line 72">
              <a:extLst>
                <a:ext uri="{FF2B5EF4-FFF2-40B4-BE49-F238E27FC236}">
                  <a16:creationId xmlns:a16="http://schemas.microsoft.com/office/drawing/2014/main" id="{7C3A9AAA-16BE-4B28-B5DF-CA773980EC42}"/>
                </a:ext>
              </a:extLst>
            </p:cNvPr>
            <p:cNvSpPr>
              <a:spLocks noChangeShapeType="1"/>
            </p:cNvSpPr>
            <p:nvPr/>
          </p:nvSpPr>
          <p:spPr bwMode="auto">
            <a:xfrm>
              <a:off x="4558" y="2436"/>
              <a:ext cx="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8" name="Line 73">
              <a:extLst>
                <a:ext uri="{FF2B5EF4-FFF2-40B4-BE49-F238E27FC236}">
                  <a16:creationId xmlns:a16="http://schemas.microsoft.com/office/drawing/2014/main" id="{3A1F9691-D4B1-4CE8-9FEF-ED2A759DA0E4}"/>
                </a:ext>
              </a:extLst>
            </p:cNvPr>
            <p:cNvSpPr>
              <a:spLocks noChangeShapeType="1"/>
            </p:cNvSpPr>
            <p:nvPr/>
          </p:nvSpPr>
          <p:spPr bwMode="auto">
            <a:xfrm>
              <a:off x="4694" y="2482"/>
              <a:ext cx="635" cy="453"/>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9" name="Line 74">
              <a:extLst>
                <a:ext uri="{FF2B5EF4-FFF2-40B4-BE49-F238E27FC236}">
                  <a16:creationId xmlns:a16="http://schemas.microsoft.com/office/drawing/2014/main" id="{409A2B21-68AC-48AA-A402-D0FEE62CD736}"/>
                </a:ext>
              </a:extLst>
            </p:cNvPr>
            <p:cNvSpPr>
              <a:spLocks noChangeShapeType="1"/>
            </p:cNvSpPr>
            <p:nvPr/>
          </p:nvSpPr>
          <p:spPr bwMode="auto">
            <a:xfrm>
              <a:off x="5329" y="3434"/>
              <a:ext cx="0" cy="27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40" name="Text Box 75">
              <a:extLst>
                <a:ext uri="{FF2B5EF4-FFF2-40B4-BE49-F238E27FC236}">
                  <a16:creationId xmlns:a16="http://schemas.microsoft.com/office/drawing/2014/main" id="{F5AD487F-3758-4413-9964-1D429B3799FF}"/>
                </a:ext>
              </a:extLst>
            </p:cNvPr>
            <p:cNvSpPr txBox="1">
              <a:spLocks noChangeArrowheads="1"/>
            </p:cNvSpPr>
            <p:nvPr/>
          </p:nvSpPr>
          <p:spPr bwMode="auto">
            <a:xfrm>
              <a:off x="2595" y="0"/>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a:t>
              </a:r>
            </a:p>
          </p:txBody>
        </p:sp>
        <p:sp>
          <p:nvSpPr>
            <p:cNvPr id="41" name="Text Box 76">
              <a:extLst>
                <a:ext uri="{FF2B5EF4-FFF2-40B4-BE49-F238E27FC236}">
                  <a16:creationId xmlns:a16="http://schemas.microsoft.com/office/drawing/2014/main" id="{87C2A469-7EE0-4068-A93A-F258E779ED34}"/>
                </a:ext>
              </a:extLst>
            </p:cNvPr>
            <p:cNvSpPr txBox="1">
              <a:spLocks noChangeArrowheads="1"/>
            </p:cNvSpPr>
            <p:nvPr/>
          </p:nvSpPr>
          <p:spPr bwMode="auto">
            <a:xfrm>
              <a:off x="781" y="81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2</a:t>
              </a:r>
            </a:p>
          </p:txBody>
        </p:sp>
        <p:sp>
          <p:nvSpPr>
            <p:cNvPr id="42" name="Text Box 77">
              <a:extLst>
                <a:ext uri="{FF2B5EF4-FFF2-40B4-BE49-F238E27FC236}">
                  <a16:creationId xmlns:a16="http://schemas.microsoft.com/office/drawing/2014/main" id="{E04C3175-DB5C-4D02-8C12-7D3A144D479A}"/>
                </a:ext>
              </a:extLst>
            </p:cNvPr>
            <p:cNvSpPr txBox="1">
              <a:spLocks noChangeArrowheads="1"/>
            </p:cNvSpPr>
            <p:nvPr/>
          </p:nvSpPr>
          <p:spPr bwMode="auto">
            <a:xfrm>
              <a:off x="2595" y="81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3</a:t>
              </a:r>
            </a:p>
          </p:txBody>
        </p:sp>
        <p:sp>
          <p:nvSpPr>
            <p:cNvPr id="43" name="Text Box 78">
              <a:extLst>
                <a:ext uri="{FF2B5EF4-FFF2-40B4-BE49-F238E27FC236}">
                  <a16:creationId xmlns:a16="http://schemas.microsoft.com/office/drawing/2014/main" id="{55D84AD3-2BB8-405D-9E2A-193DB3EAE7BA}"/>
                </a:ext>
              </a:extLst>
            </p:cNvPr>
            <p:cNvSpPr txBox="1">
              <a:spLocks noChangeArrowheads="1"/>
            </p:cNvSpPr>
            <p:nvPr/>
          </p:nvSpPr>
          <p:spPr bwMode="auto">
            <a:xfrm>
              <a:off x="4059" y="804"/>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4</a:t>
              </a:r>
            </a:p>
          </p:txBody>
        </p:sp>
        <p:sp>
          <p:nvSpPr>
            <p:cNvPr id="44" name="Text Box 79">
              <a:extLst>
                <a:ext uri="{FF2B5EF4-FFF2-40B4-BE49-F238E27FC236}">
                  <a16:creationId xmlns:a16="http://schemas.microsoft.com/office/drawing/2014/main" id="{21905F7F-B452-4034-B0BF-2AA2115E9CAF}"/>
                </a:ext>
              </a:extLst>
            </p:cNvPr>
            <p:cNvSpPr txBox="1">
              <a:spLocks noChangeArrowheads="1"/>
            </p:cNvSpPr>
            <p:nvPr/>
          </p:nvSpPr>
          <p:spPr bwMode="auto">
            <a:xfrm>
              <a:off x="5057" y="804"/>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5</a:t>
              </a:r>
            </a:p>
          </p:txBody>
        </p:sp>
        <p:sp>
          <p:nvSpPr>
            <p:cNvPr id="45" name="Text Box 80">
              <a:extLst>
                <a:ext uri="{FF2B5EF4-FFF2-40B4-BE49-F238E27FC236}">
                  <a16:creationId xmlns:a16="http://schemas.microsoft.com/office/drawing/2014/main" id="{7D403300-1D6E-4C3D-ABDB-41E815FFDCAA}"/>
                </a:ext>
              </a:extLst>
            </p:cNvPr>
            <p:cNvSpPr txBox="1">
              <a:spLocks noChangeArrowheads="1"/>
            </p:cNvSpPr>
            <p:nvPr/>
          </p:nvSpPr>
          <p:spPr bwMode="auto">
            <a:xfrm>
              <a:off x="5239" y="803"/>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FF3300"/>
                  </a:solidFill>
                  <a:latin typeface="+mn-lt"/>
                  <a:ea typeface="微软雅黑 Light" panose="020B0502040204020203" pitchFamily="34" charset="-122"/>
                </a:rPr>
                <a:t>×</a:t>
              </a:r>
            </a:p>
          </p:txBody>
        </p:sp>
        <p:sp>
          <p:nvSpPr>
            <p:cNvPr id="46" name="Text Box 81">
              <a:extLst>
                <a:ext uri="{FF2B5EF4-FFF2-40B4-BE49-F238E27FC236}">
                  <a16:creationId xmlns:a16="http://schemas.microsoft.com/office/drawing/2014/main" id="{9257E99A-AEDC-41E9-894F-5E6A58C94AFA}"/>
                </a:ext>
              </a:extLst>
            </p:cNvPr>
            <p:cNvSpPr txBox="1">
              <a:spLocks noChangeArrowheads="1"/>
            </p:cNvSpPr>
            <p:nvPr/>
          </p:nvSpPr>
          <p:spPr bwMode="auto">
            <a:xfrm>
              <a:off x="55" y="1815"/>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6</a:t>
              </a:r>
            </a:p>
          </p:txBody>
        </p:sp>
        <p:sp>
          <p:nvSpPr>
            <p:cNvPr id="47" name="Text Box 82">
              <a:extLst>
                <a:ext uri="{FF2B5EF4-FFF2-40B4-BE49-F238E27FC236}">
                  <a16:creationId xmlns:a16="http://schemas.microsoft.com/office/drawing/2014/main" id="{C0238302-1F83-4E2C-9877-27262F6DBC21}"/>
                </a:ext>
              </a:extLst>
            </p:cNvPr>
            <p:cNvSpPr txBox="1">
              <a:spLocks noChangeArrowheads="1"/>
            </p:cNvSpPr>
            <p:nvPr/>
          </p:nvSpPr>
          <p:spPr bwMode="auto">
            <a:xfrm>
              <a:off x="781" y="1815"/>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7</a:t>
              </a:r>
            </a:p>
          </p:txBody>
        </p:sp>
        <p:sp>
          <p:nvSpPr>
            <p:cNvPr id="48" name="Text Box 83">
              <a:extLst>
                <a:ext uri="{FF2B5EF4-FFF2-40B4-BE49-F238E27FC236}">
                  <a16:creationId xmlns:a16="http://schemas.microsoft.com/office/drawing/2014/main" id="{392344E5-2404-46A7-AE13-756BCB0CDAC0}"/>
                </a:ext>
              </a:extLst>
            </p:cNvPr>
            <p:cNvSpPr txBox="1">
              <a:spLocks noChangeArrowheads="1"/>
            </p:cNvSpPr>
            <p:nvPr/>
          </p:nvSpPr>
          <p:spPr bwMode="auto">
            <a:xfrm>
              <a:off x="1837" y="1757"/>
              <a:ext cx="3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8  </a:t>
              </a:r>
              <a:r>
                <a:rPr lang="en-US" altLang="zh-CN" sz="1800" b="1" baseline="0">
                  <a:solidFill>
                    <a:srgbClr val="FF3300"/>
                  </a:solidFill>
                  <a:latin typeface="+mn-lt"/>
                  <a:ea typeface="微软雅黑 Light" panose="020B0502040204020203" pitchFamily="34" charset="-122"/>
                </a:rPr>
                <a:t>×</a:t>
              </a:r>
              <a:endParaRPr lang="en-US" altLang="zh-CN" sz="1800" baseline="0">
                <a:solidFill>
                  <a:srgbClr val="FF3300"/>
                </a:solidFill>
                <a:latin typeface="+mn-lt"/>
                <a:ea typeface="微软雅黑 Light" panose="020B0502040204020203" pitchFamily="34" charset="-122"/>
              </a:endParaRPr>
            </a:p>
          </p:txBody>
        </p:sp>
        <p:sp>
          <p:nvSpPr>
            <p:cNvPr id="49" name="Text Box 84">
              <a:extLst>
                <a:ext uri="{FF2B5EF4-FFF2-40B4-BE49-F238E27FC236}">
                  <a16:creationId xmlns:a16="http://schemas.microsoft.com/office/drawing/2014/main" id="{72040E54-DE05-44AA-87FC-EC2B754D08E1}"/>
                </a:ext>
              </a:extLst>
            </p:cNvPr>
            <p:cNvSpPr txBox="1">
              <a:spLocks noChangeArrowheads="1"/>
            </p:cNvSpPr>
            <p:nvPr/>
          </p:nvSpPr>
          <p:spPr bwMode="auto">
            <a:xfrm>
              <a:off x="2562" y="175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9</a:t>
              </a:r>
            </a:p>
          </p:txBody>
        </p:sp>
        <p:sp>
          <p:nvSpPr>
            <p:cNvPr id="50" name="Text Box 85">
              <a:extLst>
                <a:ext uri="{FF2B5EF4-FFF2-40B4-BE49-F238E27FC236}">
                  <a16:creationId xmlns:a16="http://schemas.microsoft.com/office/drawing/2014/main" id="{0EBB1461-7720-4347-A984-6444A539952C}"/>
                </a:ext>
              </a:extLst>
            </p:cNvPr>
            <p:cNvSpPr txBox="1">
              <a:spLocks noChangeArrowheads="1"/>
            </p:cNvSpPr>
            <p:nvPr/>
          </p:nvSpPr>
          <p:spPr bwMode="auto">
            <a:xfrm>
              <a:off x="3684" y="176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10</a:t>
              </a:r>
            </a:p>
          </p:txBody>
        </p:sp>
        <p:sp>
          <p:nvSpPr>
            <p:cNvPr id="51" name="Text Box 86">
              <a:extLst>
                <a:ext uri="{FF2B5EF4-FFF2-40B4-BE49-F238E27FC236}">
                  <a16:creationId xmlns:a16="http://schemas.microsoft.com/office/drawing/2014/main" id="{1C1D98F4-9798-4F16-A5A3-C0A569DE94ED}"/>
                </a:ext>
              </a:extLst>
            </p:cNvPr>
            <p:cNvSpPr txBox="1">
              <a:spLocks noChangeArrowheads="1"/>
            </p:cNvSpPr>
            <p:nvPr/>
          </p:nvSpPr>
          <p:spPr bwMode="auto">
            <a:xfrm>
              <a:off x="4591" y="176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11</a:t>
              </a:r>
            </a:p>
          </p:txBody>
        </p:sp>
        <p:sp>
          <p:nvSpPr>
            <p:cNvPr id="52" name="Text Box 87">
              <a:extLst>
                <a:ext uri="{FF2B5EF4-FFF2-40B4-BE49-F238E27FC236}">
                  <a16:creationId xmlns:a16="http://schemas.microsoft.com/office/drawing/2014/main" id="{638FEFA9-9B17-4B49-99FC-29471650641C}"/>
                </a:ext>
              </a:extLst>
            </p:cNvPr>
            <p:cNvSpPr txBox="1">
              <a:spLocks noChangeArrowheads="1"/>
            </p:cNvSpPr>
            <p:nvPr/>
          </p:nvSpPr>
          <p:spPr bwMode="auto">
            <a:xfrm>
              <a:off x="4286" y="2709"/>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12</a:t>
              </a:r>
            </a:p>
          </p:txBody>
        </p:sp>
        <p:sp>
          <p:nvSpPr>
            <p:cNvPr id="53" name="Text Box 88">
              <a:extLst>
                <a:ext uri="{FF2B5EF4-FFF2-40B4-BE49-F238E27FC236}">
                  <a16:creationId xmlns:a16="http://schemas.microsoft.com/office/drawing/2014/main" id="{9DF299E5-682A-497A-A851-19EBB85B7683}"/>
                </a:ext>
              </a:extLst>
            </p:cNvPr>
            <p:cNvSpPr txBox="1">
              <a:spLocks noChangeArrowheads="1"/>
            </p:cNvSpPr>
            <p:nvPr/>
          </p:nvSpPr>
          <p:spPr bwMode="auto">
            <a:xfrm>
              <a:off x="4558" y="2699"/>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dirty="0">
                  <a:solidFill>
                    <a:srgbClr val="FF3300"/>
                  </a:solidFill>
                  <a:latin typeface="+mn-lt"/>
                  <a:ea typeface="微软雅黑 Light" panose="020B0502040204020203" pitchFamily="34" charset="-122"/>
                </a:rPr>
                <a:t>×</a:t>
              </a:r>
            </a:p>
          </p:txBody>
        </p:sp>
        <p:sp>
          <p:nvSpPr>
            <p:cNvPr id="54" name="Text Box 89">
              <a:extLst>
                <a:ext uri="{FF2B5EF4-FFF2-40B4-BE49-F238E27FC236}">
                  <a16:creationId xmlns:a16="http://schemas.microsoft.com/office/drawing/2014/main" id="{BA1159E8-F047-4C8B-A998-246A21846CAA}"/>
                </a:ext>
              </a:extLst>
            </p:cNvPr>
            <p:cNvSpPr txBox="1">
              <a:spLocks noChangeArrowheads="1"/>
            </p:cNvSpPr>
            <p:nvPr/>
          </p:nvSpPr>
          <p:spPr bwMode="auto">
            <a:xfrm>
              <a:off x="5362" y="2722"/>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13</a:t>
              </a:r>
            </a:p>
          </p:txBody>
        </p:sp>
        <p:sp>
          <p:nvSpPr>
            <p:cNvPr id="55" name="Text Box 90">
              <a:extLst>
                <a:ext uri="{FF2B5EF4-FFF2-40B4-BE49-F238E27FC236}">
                  <a16:creationId xmlns:a16="http://schemas.microsoft.com/office/drawing/2014/main" id="{51864E49-FA64-4F98-8AF4-2DD49AA1899A}"/>
                </a:ext>
              </a:extLst>
            </p:cNvPr>
            <p:cNvSpPr txBox="1">
              <a:spLocks noChangeArrowheads="1"/>
            </p:cNvSpPr>
            <p:nvPr/>
          </p:nvSpPr>
          <p:spPr bwMode="auto">
            <a:xfrm>
              <a:off x="5057" y="3480"/>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14</a:t>
              </a:r>
            </a:p>
          </p:txBody>
        </p:sp>
        <p:sp>
          <p:nvSpPr>
            <p:cNvPr id="56" name="Text Box 91">
              <a:extLst>
                <a:ext uri="{FF2B5EF4-FFF2-40B4-BE49-F238E27FC236}">
                  <a16:creationId xmlns:a16="http://schemas.microsoft.com/office/drawing/2014/main" id="{A9741A35-BEF6-4CEB-AAF4-534644E54B55}"/>
                </a:ext>
              </a:extLst>
            </p:cNvPr>
            <p:cNvSpPr txBox="1">
              <a:spLocks noChangeArrowheads="1"/>
            </p:cNvSpPr>
            <p:nvPr/>
          </p:nvSpPr>
          <p:spPr bwMode="auto">
            <a:xfrm>
              <a:off x="2475" y="2704"/>
              <a:ext cx="4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None/>
              </a:pPr>
              <a:r>
                <a:rPr lang="en-US" altLang="zh-CN" sz="1800" baseline="0" dirty="0">
                  <a:latin typeface="+mn-lt"/>
                  <a:ea typeface="微软雅黑 Light" panose="020B0502040204020203" pitchFamily="34" charset="-122"/>
                </a:rPr>
                <a:t>15  </a:t>
              </a:r>
              <a:r>
                <a:rPr lang="en-US" altLang="zh-CN" sz="1800" b="1" baseline="0" dirty="0">
                  <a:solidFill>
                    <a:srgbClr val="FF3300"/>
                  </a:solidFill>
                  <a:latin typeface="+mn-lt"/>
                  <a:ea typeface="微软雅黑 Light" panose="020B0502040204020203" pitchFamily="34" charset="-122"/>
                </a:rPr>
                <a:t>×</a:t>
              </a:r>
            </a:p>
          </p:txBody>
        </p:sp>
        <p:sp>
          <p:nvSpPr>
            <p:cNvPr id="57" name="Text Box 92">
              <a:extLst>
                <a:ext uri="{FF2B5EF4-FFF2-40B4-BE49-F238E27FC236}">
                  <a16:creationId xmlns:a16="http://schemas.microsoft.com/office/drawing/2014/main" id="{E763857F-4CF8-4D5C-A86A-AFDC95126051}"/>
                </a:ext>
              </a:extLst>
            </p:cNvPr>
            <p:cNvSpPr txBox="1">
              <a:spLocks noChangeArrowheads="1"/>
            </p:cNvSpPr>
            <p:nvPr/>
          </p:nvSpPr>
          <p:spPr bwMode="auto">
            <a:xfrm>
              <a:off x="3411" y="2722"/>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16</a:t>
              </a:r>
            </a:p>
          </p:txBody>
        </p:sp>
        <p:sp>
          <p:nvSpPr>
            <p:cNvPr id="58" name="Text Box 93">
              <a:extLst>
                <a:ext uri="{FF2B5EF4-FFF2-40B4-BE49-F238E27FC236}">
                  <a16:creationId xmlns:a16="http://schemas.microsoft.com/office/drawing/2014/main" id="{30B1043C-8F8F-47F2-B4F6-D69D6ADBD0C9}"/>
                </a:ext>
              </a:extLst>
            </p:cNvPr>
            <p:cNvSpPr txBox="1">
              <a:spLocks noChangeArrowheads="1"/>
            </p:cNvSpPr>
            <p:nvPr/>
          </p:nvSpPr>
          <p:spPr bwMode="auto">
            <a:xfrm>
              <a:off x="3424" y="3526"/>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ea typeface="微软雅黑 Light" panose="020B0502040204020203" pitchFamily="34" charset="-122"/>
                </a:rPr>
                <a:t>17</a:t>
              </a:r>
            </a:p>
          </p:txBody>
        </p:sp>
        <p:sp>
          <p:nvSpPr>
            <p:cNvPr id="59" name="Text Box 94">
              <a:extLst>
                <a:ext uri="{FF2B5EF4-FFF2-40B4-BE49-F238E27FC236}">
                  <a16:creationId xmlns:a16="http://schemas.microsoft.com/office/drawing/2014/main" id="{0D66FA44-ECE9-4AE4-939D-11DDAA97995E}"/>
                </a:ext>
              </a:extLst>
            </p:cNvPr>
            <p:cNvSpPr txBox="1">
              <a:spLocks noChangeArrowheads="1"/>
            </p:cNvSpPr>
            <p:nvPr/>
          </p:nvSpPr>
          <p:spPr bwMode="auto">
            <a:xfrm>
              <a:off x="3741" y="3470"/>
              <a:ext cx="2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FF3300"/>
                  </a:solidFill>
                  <a:latin typeface="+mn-lt"/>
                  <a:ea typeface="微软雅黑 Light" panose="020B0502040204020203" pitchFamily="34" charset="-122"/>
                </a:rPr>
                <a:t>×</a:t>
              </a:r>
            </a:p>
          </p:txBody>
        </p:sp>
      </p:grpSp>
      <p:sp>
        <p:nvSpPr>
          <p:cNvPr id="94" name="Text Box 185">
            <a:extLst>
              <a:ext uri="{FF2B5EF4-FFF2-40B4-BE49-F238E27FC236}">
                <a16:creationId xmlns:a16="http://schemas.microsoft.com/office/drawing/2014/main" id="{1B918219-8662-47A2-A552-8166126DCC42}"/>
              </a:ext>
            </a:extLst>
          </p:cNvPr>
          <p:cNvSpPr txBox="1">
            <a:spLocks noChangeArrowheads="1"/>
          </p:cNvSpPr>
          <p:nvPr/>
        </p:nvSpPr>
        <p:spPr bwMode="auto">
          <a:xfrm>
            <a:off x="110602" y="156798"/>
            <a:ext cx="3745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aseline="0" dirty="0">
                <a:latin typeface="+mn-lt"/>
                <a:ea typeface="微软雅黑 Light" panose="020B0502040204020203" pitchFamily="34" charset="-122"/>
              </a:rPr>
              <a:t>TSP</a:t>
            </a:r>
            <a:r>
              <a:rPr lang="zh-CN" altLang="en-US" sz="2400" baseline="0" dirty="0">
                <a:latin typeface="+mn-lt"/>
                <a:ea typeface="微软雅黑 Light" panose="020B0502040204020203" pitchFamily="34" charset="-122"/>
              </a:rPr>
              <a:t>问题完全解界限</a:t>
            </a:r>
            <a:r>
              <a:rPr lang="en-US" altLang="zh-CN" sz="2400" baseline="0" dirty="0">
                <a:latin typeface="+mn-lt"/>
                <a:ea typeface="微软雅黑 Light" panose="020B0502040204020203" pitchFamily="34" charset="-122"/>
              </a:rPr>
              <a:t>[14, </a:t>
            </a:r>
            <a:r>
              <a:rPr lang="en-US" altLang="zh-CN" sz="2400" b="1" baseline="0" dirty="0">
                <a:solidFill>
                  <a:srgbClr val="FF3300"/>
                </a:solidFill>
                <a:latin typeface="+mn-lt"/>
                <a:ea typeface="微软雅黑 Light" panose="020B0502040204020203" pitchFamily="34" charset="-122"/>
              </a:rPr>
              <a:t>16</a:t>
            </a:r>
            <a:r>
              <a:rPr lang="en-US" altLang="zh-CN" sz="2400" baseline="0" dirty="0">
                <a:latin typeface="+mn-lt"/>
                <a:ea typeface="微软雅黑 Light" panose="020B0502040204020203" pitchFamily="34" charset="-122"/>
              </a:rPr>
              <a:t>]</a:t>
            </a:r>
          </a:p>
        </p:txBody>
      </p:sp>
      <p:sp>
        <p:nvSpPr>
          <p:cNvPr id="95" name="Text Box 186">
            <a:extLst>
              <a:ext uri="{FF2B5EF4-FFF2-40B4-BE49-F238E27FC236}">
                <a16:creationId xmlns:a16="http://schemas.microsoft.com/office/drawing/2014/main" id="{1B9B9071-057E-4EA9-9D52-18D599F1A0D4}"/>
              </a:ext>
            </a:extLst>
          </p:cNvPr>
          <p:cNvSpPr txBox="1">
            <a:spLocks noChangeArrowheads="1"/>
          </p:cNvSpPr>
          <p:nvPr/>
        </p:nvSpPr>
        <p:spPr bwMode="auto">
          <a:xfrm>
            <a:off x="159792" y="5854910"/>
            <a:ext cx="46394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aseline="0" dirty="0">
                <a:latin typeface="+mn-lt"/>
                <a:ea typeface="微软雅黑 Light" panose="020B0502040204020203" pitchFamily="34" charset="-122"/>
              </a:rPr>
              <a:t>1. </a:t>
            </a:r>
            <a:r>
              <a:rPr lang="zh-CN" altLang="en-US" sz="2000" baseline="0" dirty="0">
                <a:latin typeface="+mn-lt"/>
                <a:ea typeface="微软雅黑 Light" panose="020B0502040204020203" pitchFamily="34" charset="-122"/>
              </a:rPr>
              <a:t>树结点编号对应了结点搜索</a:t>
            </a: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生成顺序</a:t>
            </a:r>
          </a:p>
          <a:p>
            <a:pPr eaLnBrk="1" hangingPunct="1">
              <a:spcBef>
                <a:spcPct val="0"/>
              </a:spcBef>
              <a:buFontTx/>
              <a:buNone/>
            </a:pPr>
            <a:r>
              <a:rPr lang="en-US" altLang="zh-CN" sz="2000" baseline="0" dirty="0">
                <a:latin typeface="+mn-lt"/>
                <a:ea typeface="微软雅黑 Light" panose="020B0502040204020203" pitchFamily="34" charset="-122"/>
              </a:rPr>
              <a:t>2.</a:t>
            </a:r>
            <a:r>
              <a:rPr lang="en-US" altLang="zh-CN" sz="2000" b="1" baseline="0" dirty="0">
                <a:solidFill>
                  <a:srgbClr val="FF3300"/>
                </a:solidFill>
                <a:latin typeface="+mn-lt"/>
                <a:ea typeface="微软雅黑 Light" panose="020B0502040204020203" pitchFamily="34" charset="-122"/>
              </a:rPr>
              <a:t> ×</a:t>
            </a:r>
            <a:r>
              <a:rPr lang="zh-CN" altLang="en-US" sz="2000" baseline="0" dirty="0">
                <a:latin typeface="+mn-lt"/>
                <a:ea typeface="微软雅黑 Light" panose="020B0502040204020203" pitchFamily="34" charset="-122"/>
              </a:rPr>
              <a:t>表示被丢弃的死结点</a:t>
            </a:r>
          </a:p>
        </p:txBody>
      </p:sp>
      <p:sp>
        <p:nvSpPr>
          <p:cNvPr id="96" name="Text Box 186">
            <a:extLst>
              <a:ext uri="{FF2B5EF4-FFF2-40B4-BE49-F238E27FC236}">
                <a16:creationId xmlns:a16="http://schemas.microsoft.com/office/drawing/2014/main" id="{5DDF9E2A-DE0F-4346-9799-16B0661B3598}"/>
              </a:ext>
            </a:extLst>
          </p:cNvPr>
          <p:cNvSpPr txBox="1">
            <a:spLocks noChangeArrowheads="1"/>
          </p:cNvSpPr>
          <p:nvPr/>
        </p:nvSpPr>
        <p:spPr bwMode="auto">
          <a:xfrm>
            <a:off x="6578690" y="2357368"/>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200" baseline="0" dirty="0">
                <a:solidFill>
                  <a:srgbClr val="800000"/>
                </a:solidFill>
                <a:latin typeface="+mn-lt"/>
                <a:ea typeface="微软雅黑 Light" panose="020B0502040204020203" pitchFamily="34" charset="-122"/>
              </a:rPr>
              <a:t>危险</a:t>
            </a:r>
          </a:p>
        </p:txBody>
      </p:sp>
    </p:spTree>
    <p:extLst>
      <p:ext uri="{BB962C8B-B14F-4D97-AF65-F5344CB8AC3E}">
        <p14:creationId xmlns:p14="http://schemas.microsoft.com/office/powerpoint/2010/main" val="301000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18ED7-1B4C-4C75-AE36-7BB4F305DFEA}"/>
              </a:ext>
            </a:extLst>
          </p:cNvPr>
          <p:cNvSpPr>
            <a:spLocks noGrp="1"/>
          </p:cNvSpPr>
          <p:nvPr>
            <p:ph type="title"/>
          </p:nvPr>
        </p:nvSpPr>
        <p:spPr/>
        <p:txBody>
          <a:bodyPr/>
          <a:lstStyle/>
          <a:p>
            <a:r>
              <a:rPr lang="zh-CN" altLang="en-US" dirty="0"/>
              <a:t>示例</a:t>
            </a:r>
          </a:p>
        </p:txBody>
      </p:sp>
      <p:sp>
        <p:nvSpPr>
          <p:cNvPr id="3" name="内容占位符 2">
            <a:extLst>
              <a:ext uri="{FF2B5EF4-FFF2-40B4-BE49-F238E27FC236}">
                <a16:creationId xmlns:a16="http://schemas.microsoft.com/office/drawing/2014/main" id="{AF89C87A-610E-47AE-B6D0-C911DD1EF1C6}"/>
              </a:ext>
            </a:extLst>
          </p:cNvPr>
          <p:cNvSpPr>
            <a:spLocks noGrp="1"/>
          </p:cNvSpPr>
          <p:nvPr>
            <p:ph idx="1"/>
          </p:nvPr>
        </p:nvSpPr>
        <p:spPr/>
        <p:txBody>
          <a:bodyPr>
            <a:normAutofit/>
          </a:bodyPr>
          <a:lstStyle/>
          <a:p>
            <a:r>
              <a:rPr lang="en-US" altLang="zh-CN" baseline="0" dirty="0"/>
              <a:t>Step1. </a:t>
            </a:r>
            <a:r>
              <a:rPr lang="zh-CN" altLang="en-US" baseline="0" dirty="0"/>
              <a:t>在根结点</a:t>
            </a:r>
            <a:r>
              <a:rPr lang="en-US" altLang="zh-CN" baseline="0" dirty="0"/>
              <a:t>1</a:t>
            </a:r>
            <a:r>
              <a:rPr lang="zh-CN" altLang="en-US" baseline="0" dirty="0"/>
              <a:t>处，</a:t>
            </a:r>
            <a:r>
              <a:rPr lang="en-US" altLang="zh-CN" baseline="0" dirty="0"/>
              <a:t>U=</a:t>
            </a:r>
            <a:r>
              <a:rPr lang="zh-CN" altLang="en-US" baseline="0" dirty="0"/>
              <a:t>空</a:t>
            </a:r>
            <a:r>
              <a:rPr lang="en-US" altLang="zh-CN" baseline="0" dirty="0"/>
              <a:t>, </a:t>
            </a:r>
            <a:r>
              <a:rPr lang="zh-CN" altLang="en-US" baseline="0" dirty="0"/>
              <a:t>计算本问题的可能下界 </a:t>
            </a:r>
          </a:p>
          <a:p>
            <a:pPr eaLnBrk="1" hangingPunct="1">
              <a:spcBef>
                <a:spcPct val="0"/>
              </a:spcBef>
              <a:buFontTx/>
              <a:buNone/>
            </a:pPr>
            <a:r>
              <a:rPr lang="en-US" altLang="zh-CN" baseline="0" dirty="0"/>
              <a:t>   </a:t>
            </a:r>
            <a:r>
              <a:rPr lang="en-US" altLang="zh-CN" i="1" baseline="0" dirty="0"/>
              <a:t>down</a:t>
            </a:r>
            <a:r>
              <a:rPr lang="en-US" altLang="zh-CN" baseline="0" dirty="0"/>
              <a:t>=</a:t>
            </a:r>
            <a:r>
              <a:rPr lang="en-US" altLang="zh-CN" i="1" baseline="0" dirty="0" err="1"/>
              <a:t>lb</a:t>
            </a:r>
            <a:r>
              <a:rPr lang="en-US" altLang="zh-CN" baseline="0" dirty="0"/>
              <a:t>(1) = { 2*</a:t>
            </a:r>
            <a:r>
              <a:rPr lang="zh-CN" altLang="en-US" baseline="0" dirty="0"/>
              <a:t>已经历过的路径总长</a:t>
            </a:r>
          </a:p>
          <a:p>
            <a:pPr eaLnBrk="1" hangingPunct="1">
              <a:spcBef>
                <a:spcPct val="0"/>
              </a:spcBef>
              <a:buFontTx/>
              <a:buNone/>
            </a:pPr>
            <a:r>
              <a:rPr lang="zh-CN" altLang="en-US" baseline="0" dirty="0"/>
              <a:t>                                  </a:t>
            </a:r>
            <a:r>
              <a:rPr lang="en-US" altLang="zh-CN" baseline="0" dirty="0">
                <a:solidFill>
                  <a:srgbClr val="0000FF"/>
                </a:solidFill>
              </a:rPr>
              <a:t>+  </a:t>
            </a:r>
            <a:r>
              <a:rPr lang="zh-CN" altLang="en-US" baseline="0" dirty="0">
                <a:solidFill>
                  <a:srgbClr val="0000FF"/>
                </a:solidFill>
              </a:rPr>
              <a:t>进入</a:t>
            </a:r>
            <a:r>
              <a:rPr lang="en-US" altLang="zh-CN" baseline="0" dirty="0">
                <a:solidFill>
                  <a:srgbClr val="0000FF"/>
                </a:solidFill>
              </a:rPr>
              <a:t>/</a:t>
            </a:r>
            <a:r>
              <a:rPr lang="zh-CN" altLang="en-US" baseline="0" dirty="0">
                <a:solidFill>
                  <a:srgbClr val="0000FF"/>
                </a:solidFill>
              </a:rPr>
              <a:t>离开城市</a:t>
            </a:r>
            <a:r>
              <a:rPr lang="en-US" altLang="zh-CN" baseline="0" dirty="0">
                <a:solidFill>
                  <a:srgbClr val="0000FF"/>
                </a:solidFill>
              </a:rPr>
              <a:t>1</a:t>
            </a:r>
            <a:r>
              <a:rPr lang="zh-CN" altLang="en-US" baseline="0" dirty="0">
                <a:solidFill>
                  <a:srgbClr val="0000FF"/>
                </a:solidFill>
              </a:rPr>
              <a:t>带来的最小成本</a:t>
            </a:r>
          </a:p>
          <a:p>
            <a:pPr eaLnBrk="1" hangingPunct="1">
              <a:spcBef>
                <a:spcPct val="0"/>
              </a:spcBef>
              <a:buFontTx/>
              <a:buNone/>
            </a:pPr>
            <a:r>
              <a:rPr lang="en-US" altLang="zh-CN" baseline="0" dirty="0">
                <a:solidFill>
                  <a:srgbClr val="0000FF"/>
                </a:solidFill>
              </a:rPr>
              <a:t>                                  +  </a:t>
            </a:r>
            <a:r>
              <a:rPr lang="zh-CN" altLang="en-US" baseline="0" dirty="0">
                <a:solidFill>
                  <a:srgbClr val="0000FF"/>
                </a:solidFill>
              </a:rPr>
              <a:t>进入</a:t>
            </a:r>
            <a:r>
              <a:rPr lang="en-US" altLang="zh-CN" baseline="0" dirty="0">
                <a:solidFill>
                  <a:srgbClr val="0000FF"/>
                </a:solidFill>
              </a:rPr>
              <a:t>/</a:t>
            </a:r>
            <a:r>
              <a:rPr lang="zh-CN" altLang="en-US" baseline="0" dirty="0">
                <a:solidFill>
                  <a:srgbClr val="0000FF"/>
                </a:solidFill>
              </a:rPr>
              <a:t>离开城市</a:t>
            </a:r>
            <a:r>
              <a:rPr lang="en-US" altLang="zh-CN" baseline="0" dirty="0">
                <a:solidFill>
                  <a:srgbClr val="0000FF"/>
                </a:solidFill>
              </a:rPr>
              <a:t>2</a:t>
            </a:r>
            <a:r>
              <a:rPr lang="zh-CN" altLang="en-US" baseline="0" dirty="0">
                <a:solidFill>
                  <a:srgbClr val="0000FF"/>
                </a:solidFill>
              </a:rPr>
              <a:t>带来的最小成本</a:t>
            </a:r>
          </a:p>
          <a:p>
            <a:pPr eaLnBrk="1" hangingPunct="1">
              <a:spcBef>
                <a:spcPct val="0"/>
              </a:spcBef>
              <a:buFontTx/>
              <a:buNone/>
            </a:pPr>
            <a:r>
              <a:rPr lang="zh-CN" altLang="en-US" baseline="0" dirty="0">
                <a:solidFill>
                  <a:srgbClr val="0000FF"/>
                </a:solidFill>
              </a:rPr>
              <a:t>                                  </a:t>
            </a:r>
            <a:r>
              <a:rPr lang="en-US" altLang="zh-CN" baseline="0" dirty="0">
                <a:solidFill>
                  <a:srgbClr val="0000FF"/>
                </a:solidFill>
              </a:rPr>
              <a:t>+  </a:t>
            </a:r>
            <a:r>
              <a:rPr lang="zh-CN" altLang="en-US" baseline="0" dirty="0">
                <a:solidFill>
                  <a:srgbClr val="0000FF"/>
                </a:solidFill>
              </a:rPr>
              <a:t>进入</a:t>
            </a:r>
            <a:r>
              <a:rPr lang="en-US" altLang="zh-CN" baseline="0" dirty="0">
                <a:solidFill>
                  <a:srgbClr val="0000FF"/>
                </a:solidFill>
              </a:rPr>
              <a:t>/</a:t>
            </a:r>
            <a:r>
              <a:rPr lang="zh-CN" altLang="en-US" baseline="0" dirty="0">
                <a:solidFill>
                  <a:srgbClr val="0000FF"/>
                </a:solidFill>
              </a:rPr>
              <a:t>离开城市</a:t>
            </a:r>
            <a:r>
              <a:rPr lang="en-US" altLang="zh-CN" baseline="0" dirty="0">
                <a:solidFill>
                  <a:srgbClr val="0000FF"/>
                </a:solidFill>
              </a:rPr>
              <a:t>3</a:t>
            </a:r>
            <a:r>
              <a:rPr lang="zh-CN" altLang="en-US" baseline="0" dirty="0">
                <a:solidFill>
                  <a:srgbClr val="0000FF"/>
                </a:solidFill>
              </a:rPr>
              <a:t>带来的最小成本</a:t>
            </a:r>
          </a:p>
          <a:p>
            <a:pPr eaLnBrk="1" hangingPunct="1">
              <a:spcBef>
                <a:spcPct val="0"/>
              </a:spcBef>
              <a:buFontTx/>
              <a:buNone/>
            </a:pPr>
            <a:r>
              <a:rPr lang="zh-CN" altLang="en-US" baseline="0" dirty="0">
                <a:solidFill>
                  <a:srgbClr val="0000FF"/>
                </a:solidFill>
              </a:rPr>
              <a:t>                                  </a:t>
            </a:r>
            <a:r>
              <a:rPr lang="en-US" altLang="zh-CN" baseline="0" dirty="0">
                <a:solidFill>
                  <a:srgbClr val="0000FF"/>
                </a:solidFill>
              </a:rPr>
              <a:t>+  </a:t>
            </a:r>
            <a:r>
              <a:rPr lang="zh-CN" altLang="en-US" baseline="0" dirty="0">
                <a:solidFill>
                  <a:srgbClr val="0000FF"/>
                </a:solidFill>
              </a:rPr>
              <a:t>进入</a:t>
            </a:r>
            <a:r>
              <a:rPr lang="en-US" altLang="zh-CN" baseline="0" dirty="0">
                <a:solidFill>
                  <a:srgbClr val="0000FF"/>
                </a:solidFill>
              </a:rPr>
              <a:t>/</a:t>
            </a:r>
            <a:r>
              <a:rPr lang="zh-CN" altLang="en-US" baseline="0" dirty="0">
                <a:solidFill>
                  <a:srgbClr val="0000FF"/>
                </a:solidFill>
              </a:rPr>
              <a:t>离开城市</a:t>
            </a:r>
            <a:r>
              <a:rPr lang="en-US" altLang="zh-CN" baseline="0" dirty="0">
                <a:solidFill>
                  <a:srgbClr val="0000FF"/>
                </a:solidFill>
              </a:rPr>
              <a:t>4</a:t>
            </a:r>
            <a:r>
              <a:rPr lang="zh-CN" altLang="en-US" baseline="0" dirty="0">
                <a:solidFill>
                  <a:srgbClr val="0000FF"/>
                </a:solidFill>
              </a:rPr>
              <a:t>带来的最小成本</a:t>
            </a:r>
          </a:p>
          <a:p>
            <a:pPr eaLnBrk="1" hangingPunct="1">
              <a:spcBef>
                <a:spcPct val="0"/>
              </a:spcBef>
              <a:buFontTx/>
              <a:buNone/>
            </a:pPr>
            <a:r>
              <a:rPr lang="zh-CN" altLang="en-US" baseline="0" dirty="0">
                <a:solidFill>
                  <a:srgbClr val="0000FF"/>
                </a:solidFill>
              </a:rPr>
              <a:t>                                  </a:t>
            </a:r>
            <a:r>
              <a:rPr lang="en-US" altLang="zh-CN" baseline="0" dirty="0">
                <a:solidFill>
                  <a:srgbClr val="0000FF"/>
                </a:solidFill>
              </a:rPr>
              <a:t>+  </a:t>
            </a:r>
            <a:r>
              <a:rPr lang="zh-CN" altLang="en-US" baseline="0" dirty="0">
                <a:solidFill>
                  <a:srgbClr val="0000FF"/>
                </a:solidFill>
              </a:rPr>
              <a:t>进入</a:t>
            </a:r>
            <a:r>
              <a:rPr lang="en-US" altLang="zh-CN" baseline="0" dirty="0">
                <a:solidFill>
                  <a:srgbClr val="0000FF"/>
                </a:solidFill>
              </a:rPr>
              <a:t>/</a:t>
            </a:r>
            <a:r>
              <a:rPr lang="zh-CN" altLang="en-US" baseline="0" dirty="0">
                <a:solidFill>
                  <a:srgbClr val="0000FF"/>
                </a:solidFill>
              </a:rPr>
              <a:t>离开城市</a:t>
            </a:r>
            <a:r>
              <a:rPr lang="en-US" altLang="zh-CN" baseline="0" dirty="0">
                <a:solidFill>
                  <a:srgbClr val="0000FF"/>
                </a:solidFill>
              </a:rPr>
              <a:t>5</a:t>
            </a:r>
            <a:r>
              <a:rPr lang="zh-CN" altLang="en-US" baseline="0" dirty="0">
                <a:solidFill>
                  <a:srgbClr val="0000FF"/>
                </a:solidFill>
              </a:rPr>
              <a:t>带来的最小成</a:t>
            </a:r>
            <a:r>
              <a:rPr lang="zh-CN" altLang="en-US" baseline="0" dirty="0">
                <a:solidFill>
                  <a:schemeClr val="accent2"/>
                </a:solidFill>
              </a:rPr>
              <a:t>本</a:t>
            </a:r>
            <a:r>
              <a:rPr lang="en-US" altLang="zh-CN" baseline="0" dirty="0">
                <a:solidFill>
                  <a:schemeClr val="accent2"/>
                </a:solidFill>
              </a:rPr>
              <a:t>} </a:t>
            </a:r>
            <a:r>
              <a:rPr lang="en-US" altLang="zh-CN" baseline="0" dirty="0"/>
              <a:t>/2 </a:t>
            </a:r>
          </a:p>
          <a:p>
            <a:pPr eaLnBrk="1" hangingPunct="1">
              <a:lnSpc>
                <a:spcPct val="120000"/>
              </a:lnSpc>
              <a:spcBef>
                <a:spcPct val="0"/>
              </a:spcBef>
              <a:buFontTx/>
              <a:buNone/>
            </a:pPr>
            <a:r>
              <a:rPr lang="en-US" altLang="zh-CN" baseline="0" dirty="0"/>
              <a:t>                      = { 2*0 + 0 + </a:t>
            </a:r>
            <a:r>
              <a:rPr lang="en-US" altLang="zh-CN" baseline="0" dirty="0">
                <a:solidFill>
                  <a:srgbClr val="0000FF"/>
                </a:solidFill>
              </a:rPr>
              <a:t>(1+3)  </a:t>
            </a:r>
            <a:r>
              <a:rPr lang="en-US" altLang="zh-CN" baseline="0" dirty="0"/>
              <a:t>+</a:t>
            </a:r>
            <a:r>
              <a:rPr lang="en-US" altLang="zh-CN" baseline="0" dirty="0">
                <a:solidFill>
                  <a:srgbClr val="0000FF"/>
                </a:solidFill>
              </a:rPr>
              <a:t> (3+6) </a:t>
            </a:r>
            <a:r>
              <a:rPr lang="en-US" altLang="zh-CN" baseline="0" dirty="0"/>
              <a:t>+</a:t>
            </a:r>
            <a:r>
              <a:rPr lang="en-US" altLang="zh-CN" baseline="0" dirty="0">
                <a:solidFill>
                  <a:srgbClr val="0000FF"/>
                </a:solidFill>
              </a:rPr>
              <a:t> (1+2) </a:t>
            </a:r>
            <a:r>
              <a:rPr lang="en-US" altLang="zh-CN" baseline="0" dirty="0"/>
              <a:t>+ </a:t>
            </a:r>
            <a:r>
              <a:rPr lang="en-US" altLang="zh-CN" baseline="0" dirty="0">
                <a:solidFill>
                  <a:srgbClr val="0000FF"/>
                </a:solidFill>
              </a:rPr>
              <a:t>(3+4) </a:t>
            </a:r>
            <a:r>
              <a:rPr lang="en-US" altLang="zh-CN" baseline="0" dirty="0"/>
              <a:t>+</a:t>
            </a:r>
            <a:r>
              <a:rPr lang="en-US" altLang="zh-CN" baseline="0" dirty="0">
                <a:solidFill>
                  <a:srgbClr val="0000FF"/>
                </a:solidFill>
              </a:rPr>
              <a:t> (2+3) </a:t>
            </a:r>
            <a:r>
              <a:rPr lang="en-US" altLang="zh-CN" baseline="0" dirty="0"/>
              <a:t>} /2 </a:t>
            </a:r>
            <a:endParaRPr lang="en-US" altLang="zh-CN" baseline="0" dirty="0">
              <a:solidFill>
                <a:schemeClr val="accent2"/>
              </a:solidFill>
            </a:endParaRPr>
          </a:p>
          <a:p>
            <a:pPr eaLnBrk="1" hangingPunct="1">
              <a:lnSpc>
                <a:spcPct val="115000"/>
              </a:lnSpc>
              <a:spcBef>
                <a:spcPct val="0"/>
              </a:spcBef>
              <a:buFontTx/>
              <a:buNone/>
            </a:pPr>
            <a:r>
              <a:rPr lang="en-US" altLang="zh-CN" baseline="0" dirty="0"/>
              <a:t>                      = 14</a:t>
            </a:r>
            <a:endParaRPr lang="zh-CN" altLang="en-US" dirty="0"/>
          </a:p>
        </p:txBody>
      </p:sp>
      <p:sp>
        <p:nvSpPr>
          <p:cNvPr id="4" name="日期占位符 3">
            <a:extLst>
              <a:ext uri="{FF2B5EF4-FFF2-40B4-BE49-F238E27FC236}">
                <a16:creationId xmlns:a16="http://schemas.microsoft.com/office/drawing/2014/main" id="{EF9C0FC7-45CD-4BE4-B1BC-D02B73ABDCD6}"/>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DA9D4EE7-5A88-4C66-A6ED-D964123E4C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AE4CF1-380D-4668-A646-7E02CBE0BAE4}"/>
              </a:ext>
            </a:extLst>
          </p:cNvPr>
          <p:cNvSpPr>
            <a:spLocks noGrp="1"/>
          </p:cNvSpPr>
          <p:nvPr>
            <p:ph type="sldNum" sz="quarter" idx="12"/>
          </p:nvPr>
        </p:nvSpPr>
        <p:spPr/>
        <p:txBody>
          <a:bodyPr/>
          <a:lstStyle/>
          <a:p>
            <a:fld id="{EEA58A3B-43CE-4AA0-90B5-EB47AFAFEB34}" type="slidenum">
              <a:rPr lang="zh-CN" altLang="en-US" smtClean="0"/>
              <a:pPr/>
              <a:t>58</a:t>
            </a:fld>
            <a:endParaRPr lang="zh-CN" altLang="en-US" dirty="0"/>
          </a:p>
        </p:txBody>
      </p:sp>
      <p:sp>
        <p:nvSpPr>
          <p:cNvPr id="7" name="矩形 6">
            <a:extLst>
              <a:ext uri="{FF2B5EF4-FFF2-40B4-BE49-F238E27FC236}">
                <a16:creationId xmlns:a16="http://schemas.microsoft.com/office/drawing/2014/main" id="{486D0329-633F-4A7A-9B2F-60FF75A5F5F4}"/>
              </a:ext>
            </a:extLst>
          </p:cNvPr>
          <p:cNvSpPr/>
          <p:nvPr/>
        </p:nvSpPr>
        <p:spPr bwMode="auto">
          <a:xfrm>
            <a:off x="468775" y="2321091"/>
            <a:ext cx="1588625" cy="707886"/>
          </a:xfrm>
          <a:prstGeom prst="rect">
            <a:avLst/>
          </a:prstGeom>
          <a:solidFill>
            <a:schemeClr val="accent4">
              <a:lumMod val="20000"/>
              <a:lumOff val="80000"/>
            </a:schemeClr>
          </a:solidFill>
          <a:ln w="63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2000" b="0" i="0" u="none" strike="noStrike" cap="none" normalizeH="0" baseline="0" dirty="0">
                <a:ln>
                  <a:noFill/>
                </a:ln>
                <a:solidFill>
                  <a:schemeClr val="tx1"/>
                </a:solidFill>
                <a:effectLst/>
                <a:ea typeface="微软雅黑 Light" panose="020B0502040204020203" pitchFamily="34" charset="-122"/>
              </a:rPr>
              <a:t>每行</a:t>
            </a:r>
            <a:r>
              <a:rPr kumimoji="0" lang="en-US" altLang="zh-CN" sz="2000" b="0" i="0" u="none" strike="noStrike" cap="none" normalizeH="0" baseline="0" dirty="0">
                <a:ln>
                  <a:noFill/>
                </a:ln>
                <a:solidFill>
                  <a:schemeClr val="tx1"/>
                </a:solidFill>
                <a:effectLst/>
                <a:ea typeface="微软雅黑 Light" panose="020B0502040204020203" pitchFamily="34" charset="-122"/>
              </a:rPr>
              <a:t>2</a:t>
            </a:r>
            <a:r>
              <a:rPr kumimoji="0" lang="zh-CN" altLang="en-US" sz="2000" b="0" i="0" u="none" strike="noStrike" cap="none" normalizeH="0" baseline="0" dirty="0">
                <a:ln>
                  <a:noFill/>
                </a:ln>
                <a:solidFill>
                  <a:schemeClr val="tx1"/>
                </a:solidFill>
                <a:effectLst/>
                <a:ea typeface="微软雅黑 Light" panose="020B0502040204020203" pitchFamily="34" charset="-122"/>
              </a:rPr>
              <a:t>个最小元素相加</a:t>
            </a:r>
          </a:p>
        </p:txBody>
      </p:sp>
      <p:graphicFrame>
        <p:nvGraphicFramePr>
          <p:cNvPr id="8" name="Object 3">
            <a:extLst>
              <a:ext uri="{FF2B5EF4-FFF2-40B4-BE49-F238E27FC236}">
                <a16:creationId xmlns:a16="http://schemas.microsoft.com/office/drawing/2014/main" id="{42FBD5A3-25AB-4C35-B3F1-5D38F5113C35}"/>
              </a:ext>
            </a:extLst>
          </p:cNvPr>
          <p:cNvGraphicFramePr>
            <a:graphicFrameLocks noChangeAspect="1"/>
          </p:cNvGraphicFramePr>
          <p:nvPr>
            <p:extLst>
              <p:ext uri="{D42A27DB-BD31-4B8C-83A1-F6EECF244321}">
                <p14:modId xmlns:p14="http://schemas.microsoft.com/office/powerpoint/2010/main" val="2194124418"/>
              </p:ext>
            </p:extLst>
          </p:nvPr>
        </p:nvGraphicFramePr>
        <p:xfrm>
          <a:off x="4328916" y="4560928"/>
          <a:ext cx="3695700" cy="2592387"/>
        </p:xfrm>
        <a:graphic>
          <a:graphicData uri="http://schemas.openxmlformats.org/presentationml/2006/ole">
            <mc:AlternateContent xmlns:mc="http://schemas.openxmlformats.org/markup-compatibility/2006">
              <mc:Choice xmlns:v="urn:schemas-microsoft-com:vml" Requires="v">
                <p:oleObj spid="_x0000_s11315" r:id="rId3" imgW="1955800" imgH="1371600" progId="Equation.DSMT4">
                  <p:embed/>
                </p:oleObj>
              </mc:Choice>
              <mc:Fallback>
                <p:oleObj r:id="rId3" imgW="1955800" imgH="1371600" progId="Equation.DSMT4">
                  <p:embed/>
                  <p:pic>
                    <p:nvPicPr>
                      <p:cNvPr id="7" name="Object 3">
                        <a:extLst>
                          <a:ext uri="{FF2B5EF4-FFF2-40B4-BE49-F238E27FC236}">
                            <a16:creationId xmlns:a16="http://schemas.microsoft.com/office/drawing/2014/main" id="{54C61C43-8E2D-444B-8077-F459BE982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916" y="4560928"/>
                        <a:ext cx="36957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3B842C16-8DF3-46F2-A088-D5C53ECDEC30}"/>
              </a:ext>
            </a:extLst>
          </p:cNvPr>
          <p:cNvSpPr/>
          <p:nvPr/>
        </p:nvSpPr>
        <p:spPr bwMode="auto">
          <a:xfrm>
            <a:off x="468775" y="5222020"/>
            <a:ext cx="3297865" cy="461665"/>
          </a:xfrm>
          <a:prstGeom prst="rect">
            <a:avLst/>
          </a:prstGeom>
          <a:solidFill>
            <a:schemeClr val="accent4">
              <a:lumMod val="20000"/>
              <a:lumOff val="80000"/>
            </a:schemeClr>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altLang="zh-CN" sz="2400" b="1" i="1" baseline="0" dirty="0" err="1">
                <a:ea typeface="微软雅黑 Light" panose="020B0502040204020203" pitchFamily="34" charset="-122"/>
                <a:cs typeface="Times New Roman" panose="02020603050405020304" pitchFamily="18" charset="0"/>
              </a:rPr>
              <a:t>lb</a:t>
            </a:r>
            <a:r>
              <a:rPr lang="en-US" altLang="zh-CN" sz="2400" b="1" i="1" baseline="0" dirty="0">
                <a:ea typeface="微软雅黑 Light" panose="020B0502040204020203" pitchFamily="34" charset="-122"/>
                <a:cs typeface="Times New Roman" panose="02020603050405020304" pitchFamily="18" charset="0"/>
              </a:rPr>
              <a:t>(</a:t>
            </a:r>
            <a:r>
              <a:rPr lang="en-US" altLang="zh-CN" sz="2400" b="1" baseline="0" dirty="0">
                <a:ea typeface="微软雅黑 Light" panose="020B0502040204020203" pitchFamily="34" charset="-122"/>
                <a:cs typeface="Times New Roman" panose="02020603050405020304" pitchFamily="18" charset="0"/>
              </a:rPr>
              <a:t>1</a:t>
            </a:r>
            <a:r>
              <a:rPr lang="en-US" altLang="zh-CN" sz="2400" b="1" i="1" baseline="0" dirty="0">
                <a:ea typeface="微软雅黑 Light" panose="020B0502040204020203" pitchFamily="34" charset="-122"/>
                <a:cs typeface="Times New Roman" panose="02020603050405020304" pitchFamily="18" charset="0"/>
              </a:rPr>
              <a:t>)=</a:t>
            </a:r>
            <a:r>
              <a:rPr lang="en-US" altLang="zh-CN" sz="2400" b="1" baseline="0" dirty="0">
                <a:ea typeface="微软雅黑 Light" panose="020B0502040204020203" pitchFamily="34" charset="-122"/>
                <a:cs typeface="Times New Roman" panose="02020603050405020304" pitchFamily="18" charset="0"/>
              </a:rPr>
              <a:t>14</a:t>
            </a:r>
            <a:r>
              <a:rPr lang="en-US" altLang="zh-CN" sz="2400" baseline="0" dirty="0">
                <a:ea typeface="微软雅黑 Light" panose="020B0502040204020203" pitchFamily="34" charset="-122"/>
                <a:cs typeface="Times New Roman" panose="02020603050405020304" pitchFamily="18" charset="0"/>
              </a:rPr>
              <a:t>&lt;</a:t>
            </a:r>
            <a:r>
              <a:rPr lang="en-US" altLang="zh-CN" sz="2400" b="1" i="1" baseline="0" dirty="0">
                <a:ea typeface="微软雅黑 Light" panose="020B0502040204020203" pitchFamily="34" charset="-122"/>
                <a:cs typeface="Times New Roman" panose="02020603050405020304" pitchFamily="18" charset="0"/>
              </a:rPr>
              <a:t>up</a:t>
            </a:r>
            <a:r>
              <a:rPr lang="zh-CN" altLang="en-US" sz="2400" baseline="0" dirty="0">
                <a:ea typeface="微软雅黑 Light" panose="020B0502040204020203" pitchFamily="34" charset="-122"/>
                <a:cs typeface="Times New Roman" panose="02020603050405020304" pitchFamily="18" charset="0"/>
              </a:rPr>
              <a:t>，无需剪枝</a:t>
            </a:r>
            <a:endParaRPr kumimoji="0" lang="zh-CN" altLang="en-US" sz="2400" b="0" i="0" u="none" strike="noStrike" cap="none" normalizeH="0" baseline="0" dirty="0">
              <a:ln>
                <a:noFill/>
              </a:ln>
              <a:solidFill>
                <a:schemeClr val="tx1"/>
              </a:solidFill>
              <a:effectLst/>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816985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DA8A4C-72E3-4B6F-BBB3-E4738E869E0B}"/>
              </a:ext>
            </a:extLst>
          </p:cNvPr>
          <p:cNvSpPr>
            <a:spLocks noGrp="1"/>
          </p:cNvSpPr>
          <p:nvPr>
            <p:ph idx="1"/>
          </p:nvPr>
        </p:nvSpPr>
        <p:spPr/>
        <p:txBody>
          <a:bodyPr>
            <a:normAutofit lnSpcReduction="10000"/>
          </a:bodyPr>
          <a:lstStyle/>
          <a:p>
            <a:r>
              <a:rPr lang="en-US" altLang="zh-CN" sz="2400" baseline="0" dirty="0">
                <a:latin typeface="+mn-lt"/>
              </a:rPr>
              <a:t>Step2. </a:t>
            </a:r>
            <a:r>
              <a:rPr lang="zh-CN" altLang="en-US" sz="2400" baseline="0" dirty="0">
                <a:latin typeface="+mn-lt"/>
              </a:rPr>
              <a:t>以结点</a:t>
            </a:r>
            <a:r>
              <a:rPr lang="en-US" altLang="zh-CN" sz="2400" baseline="0" dirty="0">
                <a:latin typeface="+mn-lt"/>
              </a:rPr>
              <a:t>1</a:t>
            </a:r>
            <a:r>
              <a:rPr lang="zh-CN" altLang="en-US" sz="2400" baseline="0" dirty="0">
                <a:latin typeface="+mn-lt"/>
              </a:rPr>
              <a:t>为扩展结点，依次生成树结点</a:t>
            </a:r>
            <a:r>
              <a:rPr lang="en-US" altLang="zh-CN" sz="2400" baseline="0" dirty="0">
                <a:latin typeface="+mn-lt"/>
              </a:rPr>
              <a:t>2, 3, 4, 5</a:t>
            </a:r>
            <a:endParaRPr lang="en-US" altLang="zh-CN" dirty="0">
              <a:latin typeface="+mn-lt"/>
            </a:endParaRPr>
          </a:p>
          <a:p>
            <a:r>
              <a:rPr lang="en-US" altLang="zh-CN" sz="2400" baseline="0" dirty="0">
                <a:latin typeface="+mn-lt"/>
              </a:rPr>
              <a:t>Step3.  </a:t>
            </a:r>
            <a:r>
              <a:rPr lang="zh-CN" altLang="en-US" sz="2400" baseline="0" dirty="0">
                <a:latin typeface="+mn-lt"/>
              </a:rPr>
              <a:t>计算这</a:t>
            </a:r>
            <a:r>
              <a:rPr lang="en-US" altLang="zh-CN" sz="2400" baseline="0" dirty="0">
                <a:latin typeface="+mn-lt"/>
              </a:rPr>
              <a:t>4</a:t>
            </a:r>
            <a:r>
              <a:rPr lang="zh-CN" altLang="en-US" sz="2400" baseline="0" dirty="0">
                <a:latin typeface="+mn-lt"/>
              </a:rPr>
              <a:t>个结点的</a:t>
            </a:r>
            <a:r>
              <a:rPr lang="en-US" altLang="zh-CN" sz="2400" baseline="0" dirty="0" err="1">
                <a:latin typeface="+mn-lt"/>
              </a:rPr>
              <a:t>lb</a:t>
            </a:r>
            <a:endParaRPr lang="en-US" altLang="zh-CN" dirty="0">
              <a:latin typeface="+mn-lt"/>
            </a:endParaRPr>
          </a:p>
          <a:p>
            <a:pPr lvl="1"/>
            <a:r>
              <a:rPr lang="en-US" altLang="zh-CN" baseline="0" dirty="0" err="1">
                <a:latin typeface="+mn-lt"/>
              </a:rPr>
              <a:t>lb</a:t>
            </a:r>
            <a:r>
              <a:rPr lang="en-US" altLang="zh-CN" baseline="0" dirty="0">
                <a:latin typeface="+mn-lt"/>
              </a:rPr>
              <a:t>(2)= </a:t>
            </a:r>
            <a:r>
              <a:rPr lang="en-US" altLang="zh-CN" baseline="0" dirty="0" err="1">
                <a:latin typeface="+mn-lt"/>
              </a:rPr>
              <a:t>lb</a:t>
            </a:r>
            <a:r>
              <a:rPr lang="en-US" altLang="zh-CN" baseline="0" dirty="0">
                <a:latin typeface="+mn-lt"/>
              </a:rPr>
              <a:t>(3)=14,  </a:t>
            </a:r>
            <a:r>
              <a:rPr lang="en-US" altLang="zh-CN" baseline="0" dirty="0" err="1">
                <a:latin typeface="+mn-lt"/>
              </a:rPr>
              <a:t>lb</a:t>
            </a:r>
            <a:r>
              <a:rPr lang="en-US" altLang="zh-CN" baseline="0" dirty="0">
                <a:latin typeface="+mn-lt"/>
              </a:rPr>
              <a:t>(4)=</a:t>
            </a:r>
            <a:r>
              <a:rPr lang="en-US" altLang="zh-CN" baseline="0" dirty="0">
                <a:solidFill>
                  <a:srgbClr val="0000FF"/>
                </a:solidFill>
                <a:latin typeface="+mn-lt"/>
              </a:rPr>
              <a:t>16</a:t>
            </a:r>
            <a:r>
              <a:rPr lang="zh-CN" altLang="en-US" baseline="0" dirty="0">
                <a:solidFill>
                  <a:srgbClr val="0000FF"/>
                </a:solidFill>
                <a:latin typeface="+mn-lt"/>
              </a:rPr>
              <a:t>（危险）</a:t>
            </a:r>
            <a:endParaRPr lang="en-US" altLang="zh-CN" baseline="0" dirty="0">
              <a:latin typeface="+mn-lt"/>
            </a:endParaRPr>
          </a:p>
          <a:p>
            <a:pPr marL="268287" lvl="1" indent="0">
              <a:buNone/>
            </a:pPr>
            <a:r>
              <a:rPr lang="zh-CN" altLang="en-US" baseline="0" dirty="0">
                <a:latin typeface="+mn-lt"/>
              </a:rPr>
              <a:t>，均小于</a:t>
            </a:r>
            <a:r>
              <a:rPr lang="zh-CN" altLang="en-US" sz="2400" baseline="0" dirty="0">
                <a:latin typeface="+mn-lt"/>
              </a:rPr>
              <a:t>等于问题上界</a:t>
            </a:r>
            <a:r>
              <a:rPr lang="en-US" altLang="zh-CN" sz="2400" baseline="0" dirty="0">
                <a:latin typeface="+mn-lt"/>
              </a:rPr>
              <a:t>16</a:t>
            </a:r>
            <a:r>
              <a:rPr lang="zh-CN" altLang="en-US" sz="2400" baseline="0" dirty="0">
                <a:latin typeface="+mn-lt"/>
              </a:rPr>
              <a:t>，将结点</a:t>
            </a:r>
            <a:endParaRPr lang="en-US" altLang="zh-CN" sz="2400" baseline="0" dirty="0">
              <a:latin typeface="+mn-lt"/>
            </a:endParaRPr>
          </a:p>
          <a:p>
            <a:pPr marL="268287" lvl="1" indent="0">
              <a:buNone/>
            </a:pPr>
            <a:r>
              <a:rPr lang="en-US" altLang="zh-CN" sz="2400" baseline="0" dirty="0">
                <a:latin typeface="+mn-lt"/>
              </a:rPr>
              <a:t>2</a:t>
            </a:r>
            <a:r>
              <a:rPr lang="zh-CN" altLang="en-US" sz="2400" baseline="0" dirty="0">
                <a:latin typeface="+mn-lt"/>
              </a:rPr>
              <a:t>、</a:t>
            </a:r>
            <a:r>
              <a:rPr lang="en-US" altLang="zh-CN" sz="2400" baseline="0" dirty="0">
                <a:latin typeface="+mn-lt"/>
              </a:rPr>
              <a:t>3</a:t>
            </a:r>
            <a:r>
              <a:rPr lang="zh-CN" altLang="en-US" sz="2400" baseline="0" dirty="0">
                <a:latin typeface="+mn-lt"/>
              </a:rPr>
              <a:t>、</a:t>
            </a:r>
            <a:r>
              <a:rPr lang="en-US" altLang="zh-CN" sz="2400" baseline="0" dirty="0">
                <a:latin typeface="+mn-lt"/>
              </a:rPr>
              <a:t>4</a:t>
            </a:r>
            <a:r>
              <a:rPr lang="zh-CN" altLang="en-US" sz="2400" baseline="0" dirty="0">
                <a:latin typeface="+mn-lt"/>
              </a:rPr>
              <a:t>加入活结点表</a:t>
            </a:r>
            <a:r>
              <a:rPr lang="en-US" altLang="zh-CN" sz="2400" baseline="0" dirty="0">
                <a:latin typeface="+mn-lt"/>
              </a:rPr>
              <a:t>ANT</a:t>
            </a:r>
          </a:p>
          <a:p>
            <a:pPr lvl="1">
              <a:lnSpc>
                <a:spcPct val="120000"/>
              </a:lnSpc>
            </a:pPr>
            <a:r>
              <a:rPr lang="zh-CN" altLang="en-US" dirty="0">
                <a:latin typeface="+mn-lt"/>
              </a:rPr>
              <a:t>对结点</a:t>
            </a:r>
            <a:r>
              <a:rPr lang="en-US" altLang="zh-CN" dirty="0">
                <a:latin typeface="+mn-lt"/>
              </a:rPr>
              <a:t>5</a:t>
            </a:r>
            <a:r>
              <a:rPr lang="zh-CN" altLang="en-US" dirty="0">
                <a:latin typeface="+mn-lt"/>
              </a:rPr>
              <a:t>，已遍历城市</a:t>
            </a:r>
            <a:r>
              <a:rPr lang="en-US" altLang="zh-CN" dirty="0">
                <a:latin typeface="+mn-lt"/>
              </a:rPr>
              <a:t>U={1,5}</a:t>
            </a:r>
          </a:p>
          <a:p>
            <a:pPr eaLnBrk="1" hangingPunct="1">
              <a:spcBef>
                <a:spcPct val="0"/>
              </a:spcBef>
              <a:buFontTx/>
              <a:buNone/>
            </a:pPr>
            <a:r>
              <a:rPr lang="en-US" altLang="zh-CN" sz="2400" baseline="0" dirty="0">
                <a:latin typeface="+mn-lt"/>
              </a:rPr>
              <a:t>     </a:t>
            </a:r>
            <a:r>
              <a:rPr lang="en-US" altLang="zh-CN" sz="2400" baseline="0" dirty="0" err="1">
                <a:latin typeface="+mn-lt"/>
              </a:rPr>
              <a:t>lb</a:t>
            </a:r>
            <a:r>
              <a:rPr lang="en-US" altLang="zh-CN" sz="2400" baseline="0" dirty="0">
                <a:latin typeface="+mn-lt"/>
              </a:rPr>
              <a:t>(5) = { 2*</a:t>
            </a:r>
            <a:r>
              <a:rPr lang="zh-CN" altLang="en-US" sz="2400" baseline="0" dirty="0">
                <a:latin typeface="+mn-lt"/>
              </a:rPr>
              <a:t>已经历过的路径</a:t>
            </a:r>
            <a:r>
              <a:rPr lang="en-US" altLang="zh-CN" sz="2400" baseline="0" dirty="0">
                <a:latin typeface="+mn-lt"/>
              </a:rPr>
              <a:t>1 → 5</a:t>
            </a:r>
            <a:r>
              <a:rPr lang="zh-CN" altLang="en-US" sz="2400" baseline="0" dirty="0">
                <a:latin typeface="+mn-lt"/>
              </a:rPr>
              <a:t>总长</a:t>
            </a:r>
          </a:p>
          <a:p>
            <a:pPr eaLnBrk="1" hangingPunct="1">
              <a:spcBef>
                <a:spcPct val="0"/>
              </a:spcBef>
              <a:buFontTx/>
              <a:buNone/>
            </a:pPr>
            <a:r>
              <a:rPr lang="zh-CN" altLang="en-US" sz="2400" baseline="0" dirty="0">
                <a:latin typeface="+mn-lt"/>
              </a:rPr>
              <a:t>                        </a:t>
            </a:r>
            <a:r>
              <a:rPr lang="en-US" altLang="zh-CN" sz="2400" baseline="0" dirty="0">
                <a:solidFill>
                  <a:srgbClr val="FF3300"/>
                </a:solidFill>
                <a:latin typeface="+mn-lt"/>
              </a:rPr>
              <a:t>+ </a:t>
            </a:r>
            <a:r>
              <a:rPr lang="zh-CN" altLang="en-US" sz="2400" baseline="0" dirty="0">
                <a:solidFill>
                  <a:srgbClr val="FF3300"/>
                </a:solidFill>
                <a:latin typeface="+mn-lt"/>
              </a:rPr>
              <a:t>从城市</a:t>
            </a:r>
            <a:r>
              <a:rPr lang="en-US" altLang="zh-CN" sz="2400" baseline="0" dirty="0">
                <a:solidFill>
                  <a:srgbClr val="FF3300"/>
                </a:solidFill>
                <a:latin typeface="+mn-lt"/>
              </a:rPr>
              <a:t>1</a:t>
            </a:r>
            <a:r>
              <a:rPr lang="zh-CN" altLang="en-US" sz="2400" baseline="0" dirty="0">
                <a:solidFill>
                  <a:srgbClr val="FF3300"/>
                </a:solidFill>
                <a:latin typeface="+mn-lt"/>
              </a:rPr>
              <a:t>到最近未遍历城市</a:t>
            </a:r>
            <a:r>
              <a:rPr lang="en-US" altLang="zh-CN" sz="2400" baseline="0" dirty="0">
                <a:solidFill>
                  <a:srgbClr val="FF3300"/>
                </a:solidFill>
                <a:latin typeface="+mn-lt"/>
              </a:rPr>
              <a:t>3</a:t>
            </a:r>
            <a:r>
              <a:rPr lang="zh-CN" altLang="en-US" sz="2400" baseline="0" dirty="0">
                <a:solidFill>
                  <a:srgbClr val="FF3300"/>
                </a:solidFill>
                <a:latin typeface="+mn-lt"/>
              </a:rPr>
              <a:t>的距离</a:t>
            </a:r>
          </a:p>
          <a:p>
            <a:pPr eaLnBrk="1" hangingPunct="1">
              <a:spcBef>
                <a:spcPct val="0"/>
              </a:spcBef>
              <a:buFontTx/>
              <a:buNone/>
            </a:pPr>
            <a:r>
              <a:rPr lang="zh-CN" altLang="en-US" sz="2400" baseline="0" dirty="0">
                <a:solidFill>
                  <a:srgbClr val="FF3300"/>
                </a:solidFill>
                <a:latin typeface="+mn-lt"/>
              </a:rPr>
              <a:t>                        </a:t>
            </a:r>
            <a:r>
              <a:rPr lang="en-US" altLang="zh-CN" sz="2400" baseline="0" dirty="0">
                <a:solidFill>
                  <a:srgbClr val="FF3300"/>
                </a:solidFill>
                <a:latin typeface="+mn-lt"/>
              </a:rPr>
              <a:t>+ </a:t>
            </a:r>
            <a:r>
              <a:rPr lang="zh-CN" altLang="en-US" sz="2400" baseline="0" dirty="0">
                <a:solidFill>
                  <a:srgbClr val="FF3300"/>
                </a:solidFill>
                <a:latin typeface="+mn-lt"/>
              </a:rPr>
              <a:t>从城市</a:t>
            </a:r>
            <a:r>
              <a:rPr lang="en-US" altLang="zh-CN" sz="2400" baseline="0" dirty="0">
                <a:solidFill>
                  <a:srgbClr val="FF3300"/>
                </a:solidFill>
                <a:latin typeface="+mn-lt"/>
              </a:rPr>
              <a:t>5</a:t>
            </a:r>
            <a:r>
              <a:rPr lang="zh-CN" altLang="en-US" sz="2400" baseline="0" dirty="0">
                <a:solidFill>
                  <a:srgbClr val="FF3300"/>
                </a:solidFill>
                <a:latin typeface="+mn-lt"/>
              </a:rPr>
              <a:t>到最近未遍历城市</a:t>
            </a:r>
            <a:r>
              <a:rPr lang="en-US" altLang="zh-CN" sz="2400" baseline="0" dirty="0">
                <a:solidFill>
                  <a:srgbClr val="FF3300"/>
                </a:solidFill>
                <a:latin typeface="+mn-lt"/>
              </a:rPr>
              <a:t>3</a:t>
            </a:r>
            <a:r>
              <a:rPr lang="zh-CN" altLang="en-US" sz="2400" baseline="0" dirty="0">
                <a:solidFill>
                  <a:srgbClr val="FF3300"/>
                </a:solidFill>
                <a:latin typeface="+mn-lt"/>
              </a:rPr>
              <a:t>的距离</a:t>
            </a:r>
            <a:endParaRPr lang="zh-CN" altLang="en-US" sz="2400" baseline="0" dirty="0">
              <a:latin typeface="+mn-lt"/>
            </a:endParaRPr>
          </a:p>
          <a:p>
            <a:pPr eaLnBrk="1" hangingPunct="1">
              <a:spcBef>
                <a:spcPct val="0"/>
              </a:spcBef>
              <a:buFontTx/>
              <a:buNone/>
            </a:pPr>
            <a:r>
              <a:rPr lang="en-US" altLang="zh-CN" sz="2400" baseline="0" dirty="0">
                <a:solidFill>
                  <a:schemeClr val="accent2"/>
                </a:solidFill>
                <a:latin typeface="+mn-lt"/>
              </a:rPr>
              <a:t>                        </a:t>
            </a:r>
            <a:r>
              <a:rPr lang="en-US" altLang="zh-CN" sz="2400" baseline="0" dirty="0">
                <a:solidFill>
                  <a:srgbClr val="0000FF"/>
                </a:solidFill>
                <a:latin typeface="+mn-lt"/>
              </a:rPr>
              <a:t>+  </a:t>
            </a:r>
            <a:r>
              <a:rPr lang="zh-CN" altLang="en-US" sz="2400" baseline="0" dirty="0">
                <a:solidFill>
                  <a:srgbClr val="0000FF"/>
                </a:solidFill>
                <a:latin typeface="+mn-lt"/>
              </a:rPr>
              <a:t>进入</a:t>
            </a:r>
            <a:r>
              <a:rPr lang="en-US" altLang="zh-CN" sz="2400" baseline="0" dirty="0">
                <a:solidFill>
                  <a:srgbClr val="0000FF"/>
                </a:solidFill>
                <a:latin typeface="+mn-lt"/>
              </a:rPr>
              <a:t>/</a:t>
            </a:r>
            <a:r>
              <a:rPr lang="zh-CN" altLang="en-US" sz="2400" baseline="0" dirty="0">
                <a:solidFill>
                  <a:srgbClr val="0000FF"/>
                </a:solidFill>
                <a:latin typeface="+mn-lt"/>
              </a:rPr>
              <a:t>离开城市</a:t>
            </a:r>
            <a:r>
              <a:rPr lang="en-US" altLang="zh-CN" sz="2400" baseline="0" dirty="0">
                <a:solidFill>
                  <a:srgbClr val="0000FF"/>
                </a:solidFill>
                <a:latin typeface="+mn-lt"/>
              </a:rPr>
              <a:t>2</a:t>
            </a:r>
            <a:r>
              <a:rPr lang="zh-CN" altLang="en-US" sz="2400" baseline="0" dirty="0">
                <a:solidFill>
                  <a:srgbClr val="0000FF"/>
                </a:solidFill>
                <a:latin typeface="+mn-lt"/>
              </a:rPr>
              <a:t>带来的最小成本</a:t>
            </a:r>
          </a:p>
          <a:p>
            <a:pPr eaLnBrk="1" hangingPunct="1">
              <a:spcBef>
                <a:spcPct val="0"/>
              </a:spcBef>
              <a:buFontTx/>
              <a:buNone/>
            </a:pPr>
            <a:r>
              <a:rPr lang="zh-CN" altLang="en-US" sz="2400" baseline="0" dirty="0">
                <a:solidFill>
                  <a:srgbClr val="0000FF"/>
                </a:solidFill>
                <a:latin typeface="+mn-lt"/>
              </a:rPr>
              <a:t>                        </a:t>
            </a:r>
            <a:r>
              <a:rPr lang="en-US" altLang="zh-CN" sz="2400" baseline="0" dirty="0">
                <a:solidFill>
                  <a:srgbClr val="0000FF"/>
                </a:solidFill>
                <a:latin typeface="+mn-lt"/>
              </a:rPr>
              <a:t>+  </a:t>
            </a:r>
            <a:r>
              <a:rPr lang="zh-CN" altLang="en-US" sz="2400" baseline="0" dirty="0">
                <a:solidFill>
                  <a:srgbClr val="0000FF"/>
                </a:solidFill>
                <a:latin typeface="+mn-lt"/>
              </a:rPr>
              <a:t>进入</a:t>
            </a:r>
            <a:r>
              <a:rPr lang="en-US" altLang="zh-CN" sz="2400" baseline="0" dirty="0">
                <a:solidFill>
                  <a:srgbClr val="0000FF"/>
                </a:solidFill>
                <a:latin typeface="+mn-lt"/>
              </a:rPr>
              <a:t>/</a:t>
            </a:r>
            <a:r>
              <a:rPr lang="zh-CN" altLang="en-US" sz="2400" baseline="0" dirty="0">
                <a:solidFill>
                  <a:srgbClr val="0000FF"/>
                </a:solidFill>
                <a:latin typeface="+mn-lt"/>
              </a:rPr>
              <a:t>离开城市</a:t>
            </a:r>
            <a:r>
              <a:rPr lang="en-US" altLang="zh-CN" sz="2400" baseline="0" dirty="0">
                <a:solidFill>
                  <a:srgbClr val="0000FF"/>
                </a:solidFill>
                <a:latin typeface="+mn-lt"/>
              </a:rPr>
              <a:t>3</a:t>
            </a:r>
            <a:r>
              <a:rPr lang="zh-CN" altLang="en-US" sz="2400" baseline="0" dirty="0">
                <a:solidFill>
                  <a:srgbClr val="0000FF"/>
                </a:solidFill>
                <a:latin typeface="+mn-lt"/>
              </a:rPr>
              <a:t>带来的最小成本</a:t>
            </a:r>
          </a:p>
          <a:p>
            <a:pPr eaLnBrk="1" hangingPunct="1">
              <a:spcBef>
                <a:spcPct val="0"/>
              </a:spcBef>
              <a:buFontTx/>
              <a:buNone/>
            </a:pPr>
            <a:r>
              <a:rPr lang="zh-CN" altLang="en-US" sz="2400" baseline="0" dirty="0">
                <a:solidFill>
                  <a:srgbClr val="0000FF"/>
                </a:solidFill>
                <a:latin typeface="+mn-lt"/>
              </a:rPr>
              <a:t>                        </a:t>
            </a:r>
            <a:r>
              <a:rPr lang="en-US" altLang="zh-CN" sz="2400" baseline="0" dirty="0">
                <a:solidFill>
                  <a:srgbClr val="0000FF"/>
                </a:solidFill>
                <a:latin typeface="+mn-lt"/>
              </a:rPr>
              <a:t>+  </a:t>
            </a:r>
            <a:r>
              <a:rPr lang="zh-CN" altLang="en-US" sz="2400" baseline="0" dirty="0">
                <a:solidFill>
                  <a:srgbClr val="0000FF"/>
                </a:solidFill>
                <a:latin typeface="+mn-lt"/>
              </a:rPr>
              <a:t>进入</a:t>
            </a:r>
            <a:r>
              <a:rPr lang="en-US" altLang="zh-CN" sz="2400" baseline="0" dirty="0">
                <a:solidFill>
                  <a:srgbClr val="0000FF"/>
                </a:solidFill>
                <a:latin typeface="+mn-lt"/>
              </a:rPr>
              <a:t>/</a:t>
            </a:r>
            <a:r>
              <a:rPr lang="zh-CN" altLang="en-US" sz="2400" baseline="0" dirty="0">
                <a:solidFill>
                  <a:srgbClr val="0000FF"/>
                </a:solidFill>
                <a:latin typeface="+mn-lt"/>
              </a:rPr>
              <a:t>离开城市</a:t>
            </a:r>
            <a:r>
              <a:rPr lang="en-US" altLang="zh-CN" sz="2400" baseline="0" dirty="0">
                <a:solidFill>
                  <a:srgbClr val="0000FF"/>
                </a:solidFill>
                <a:latin typeface="+mn-lt"/>
              </a:rPr>
              <a:t>4</a:t>
            </a:r>
            <a:r>
              <a:rPr lang="zh-CN" altLang="en-US" sz="2400" baseline="0" dirty="0">
                <a:solidFill>
                  <a:srgbClr val="0000FF"/>
                </a:solidFill>
                <a:latin typeface="+mn-lt"/>
              </a:rPr>
              <a:t>带来的最小成本</a:t>
            </a:r>
          </a:p>
          <a:p>
            <a:pPr eaLnBrk="1" hangingPunct="1">
              <a:spcBef>
                <a:spcPct val="0"/>
              </a:spcBef>
              <a:buFontTx/>
              <a:buNone/>
            </a:pPr>
            <a:r>
              <a:rPr lang="en-US" altLang="zh-CN" sz="2400" baseline="0" dirty="0">
                <a:solidFill>
                  <a:schemeClr val="accent2"/>
                </a:solidFill>
                <a:latin typeface="+mn-lt"/>
              </a:rPr>
              <a:t>                        } </a:t>
            </a:r>
            <a:r>
              <a:rPr lang="en-US" altLang="zh-CN" sz="2400" baseline="0" dirty="0">
                <a:latin typeface="+mn-lt"/>
              </a:rPr>
              <a:t>/2 </a:t>
            </a:r>
          </a:p>
          <a:p>
            <a:pPr eaLnBrk="1" hangingPunct="1">
              <a:spcBef>
                <a:spcPct val="0"/>
              </a:spcBef>
              <a:buFontTx/>
              <a:buNone/>
            </a:pPr>
            <a:r>
              <a:rPr lang="en-US" altLang="zh-CN" sz="2400" baseline="0" dirty="0">
                <a:latin typeface="+mn-lt"/>
              </a:rPr>
              <a:t>                      = { 2*8 + </a:t>
            </a:r>
            <a:r>
              <a:rPr lang="en-US" altLang="zh-CN" sz="2400" baseline="0" dirty="0">
                <a:solidFill>
                  <a:srgbClr val="FF3300"/>
                </a:solidFill>
                <a:latin typeface="+mn-lt"/>
              </a:rPr>
              <a:t>1 + 2</a:t>
            </a:r>
            <a:r>
              <a:rPr lang="en-US" altLang="zh-CN" sz="2400" baseline="0" dirty="0">
                <a:latin typeface="+mn-lt"/>
              </a:rPr>
              <a:t> + </a:t>
            </a:r>
            <a:r>
              <a:rPr lang="en-US" altLang="zh-CN" sz="2400" baseline="0" dirty="0">
                <a:solidFill>
                  <a:srgbClr val="0000FF"/>
                </a:solidFill>
                <a:latin typeface="+mn-lt"/>
              </a:rPr>
              <a:t>(3+6)  </a:t>
            </a:r>
            <a:r>
              <a:rPr lang="en-US" altLang="zh-CN" sz="2400" baseline="0" dirty="0">
                <a:latin typeface="+mn-lt"/>
              </a:rPr>
              <a:t>+ </a:t>
            </a:r>
            <a:r>
              <a:rPr lang="en-US" altLang="zh-CN" sz="2400" baseline="0" dirty="0">
                <a:solidFill>
                  <a:srgbClr val="0000FF"/>
                </a:solidFill>
                <a:latin typeface="+mn-lt"/>
              </a:rPr>
              <a:t>(1+2) </a:t>
            </a:r>
            <a:r>
              <a:rPr lang="en-US" altLang="zh-CN" sz="2400" baseline="0" dirty="0">
                <a:latin typeface="+mn-lt"/>
              </a:rPr>
              <a:t>+</a:t>
            </a:r>
            <a:r>
              <a:rPr lang="en-US" altLang="zh-CN" sz="2400" baseline="0" dirty="0">
                <a:solidFill>
                  <a:schemeClr val="accent2"/>
                </a:solidFill>
                <a:latin typeface="+mn-lt"/>
              </a:rPr>
              <a:t> </a:t>
            </a:r>
            <a:r>
              <a:rPr lang="en-US" altLang="zh-CN" sz="2400" baseline="0" dirty="0">
                <a:solidFill>
                  <a:srgbClr val="0000FF"/>
                </a:solidFill>
                <a:latin typeface="+mn-lt"/>
              </a:rPr>
              <a:t>(3+4) </a:t>
            </a:r>
            <a:r>
              <a:rPr lang="en-US" altLang="zh-CN" sz="2400" baseline="0" dirty="0">
                <a:latin typeface="+mn-lt"/>
              </a:rPr>
              <a:t>} /2 </a:t>
            </a:r>
            <a:endParaRPr lang="en-US" altLang="zh-CN" sz="2400" baseline="0" dirty="0">
              <a:solidFill>
                <a:schemeClr val="accent2"/>
              </a:solidFill>
              <a:latin typeface="+mn-lt"/>
            </a:endParaRPr>
          </a:p>
          <a:p>
            <a:pPr eaLnBrk="1" hangingPunct="1">
              <a:spcBef>
                <a:spcPct val="0"/>
              </a:spcBef>
              <a:buFontTx/>
              <a:buNone/>
            </a:pPr>
            <a:r>
              <a:rPr lang="en-US" altLang="zh-CN" sz="2400" baseline="0" dirty="0">
                <a:latin typeface="+mn-lt"/>
              </a:rPr>
              <a:t>                      =  19</a:t>
            </a:r>
          </a:p>
          <a:p>
            <a:pPr eaLnBrk="1" hangingPunct="1">
              <a:spcBef>
                <a:spcPct val="0"/>
              </a:spcBef>
              <a:buFontTx/>
              <a:buNone/>
            </a:pPr>
            <a:r>
              <a:rPr lang="en-US" altLang="zh-CN" sz="2400" baseline="0" dirty="0">
                <a:latin typeface="+mn-lt"/>
              </a:rPr>
              <a:t>       </a:t>
            </a:r>
            <a:r>
              <a:rPr lang="zh-CN" altLang="en-US" sz="2400" baseline="0" dirty="0">
                <a:latin typeface="+mn-lt"/>
              </a:rPr>
              <a:t>，</a:t>
            </a:r>
            <a:r>
              <a:rPr lang="en-US" altLang="zh-CN" sz="2400" baseline="0" dirty="0" err="1">
                <a:latin typeface="+mn-lt"/>
              </a:rPr>
              <a:t>lb</a:t>
            </a:r>
            <a:r>
              <a:rPr lang="en-US" altLang="zh-CN" sz="2400" baseline="0" dirty="0">
                <a:latin typeface="+mn-lt"/>
              </a:rPr>
              <a:t>(5)&gt;</a:t>
            </a:r>
            <a:r>
              <a:rPr lang="zh-CN" altLang="en-US" sz="2400" baseline="0" dirty="0">
                <a:latin typeface="+mn-lt"/>
              </a:rPr>
              <a:t>问题上界</a:t>
            </a:r>
            <a:r>
              <a:rPr lang="en-US" altLang="zh-CN" sz="2400" baseline="0" dirty="0">
                <a:latin typeface="+mn-lt"/>
              </a:rPr>
              <a:t>up=16</a:t>
            </a:r>
            <a:r>
              <a:rPr lang="zh-CN" altLang="en-US" sz="2400" baseline="0" dirty="0">
                <a:latin typeface="+mn-lt"/>
              </a:rPr>
              <a:t>，树结点</a:t>
            </a:r>
            <a:r>
              <a:rPr lang="en-US" altLang="zh-CN" sz="2400" baseline="0" dirty="0">
                <a:latin typeface="+mn-lt"/>
              </a:rPr>
              <a:t>5</a:t>
            </a:r>
            <a:r>
              <a:rPr lang="zh-CN" altLang="en-US" sz="2400" baseline="0" dirty="0">
                <a:latin typeface="+mn-lt"/>
              </a:rPr>
              <a:t>被作为死结点舍弃</a:t>
            </a:r>
          </a:p>
          <a:p>
            <a:endParaRPr lang="zh-CN" altLang="en-US" dirty="0"/>
          </a:p>
        </p:txBody>
      </p:sp>
      <p:sp>
        <p:nvSpPr>
          <p:cNvPr id="3" name="日期占位符 2">
            <a:extLst>
              <a:ext uri="{FF2B5EF4-FFF2-40B4-BE49-F238E27FC236}">
                <a16:creationId xmlns:a16="http://schemas.microsoft.com/office/drawing/2014/main" id="{481604A4-CC75-4A8E-A76D-BF4BCE3832EC}"/>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A6FCAC37-1869-40E6-9894-B0D31F89336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766D4240-6A28-44D2-AE03-9044590860CF}"/>
              </a:ext>
            </a:extLst>
          </p:cNvPr>
          <p:cNvSpPr>
            <a:spLocks noGrp="1"/>
          </p:cNvSpPr>
          <p:nvPr>
            <p:ph type="sldNum" sz="quarter" idx="12"/>
          </p:nvPr>
        </p:nvSpPr>
        <p:spPr/>
        <p:txBody>
          <a:bodyPr/>
          <a:lstStyle/>
          <a:p>
            <a:fld id="{EEA58A3B-43CE-4AA0-90B5-EB47AFAFEB34}" type="slidenum">
              <a:rPr lang="zh-CN" altLang="en-US" smtClean="0"/>
              <a:pPr/>
              <a:t>59</a:t>
            </a:fld>
            <a:endParaRPr lang="zh-CN" altLang="en-US" dirty="0"/>
          </a:p>
        </p:txBody>
      </p:sp>
      <p:graphicFrame>
        <p:nvGraphicFramePr>
          <p:cNvPr id="6" name="Object 2">
            <a:extLst>
              <a:ext uri="{FF2B5EF4-FFF2-40B4-BE49-F238E27FC236}">
                <a16:creationId xmlns:a16="http://schemas.microsoft.com/office/drawing/2014/main" id="{5BDEC859-BD5B-4EB2-8004-26F06D6D35B5}"/>
              </a:ext>
            </a:extLst>
          </p:cNvPr>
          <p:cNvGraphicFramePr>
            <a:graphicFrameLocks noChangeAspect="1"/>
          </p:cNvGraphicFramePr>
          <p:nvPr>
            <p:extLst>
              <p:ext uri="{D42A27DB-BD31-4B8C-83A1-F6EECF244321}">
                <p14:modId xmlns:p14="http://schemas.microsoft.com/office/powerpoint/2010/main" val="1665625302"/>
              </p:ext>
            </p:extLst>
          </p:nvPr>
        </p:nvGraphicFramePr>
        <p:xfrm>
          <a:off x="5323984" y="589746"/>
          <a:ext cx="3695700" cy="2592388"/>
        </p:xfrm>
        <a:graphic>
          <a:graphicData uri="http://schemas.openxmlformats.org/presentationml/2006/ole">
            <mc:AlternateContent xmlns:mc="http://schemas.openxmlformats.org/markup-compatibility/2006">
              <mc:Choice xmlns:v="urn:schemas-microsoft-com:vml" Requires="v">
                <p:oleObj spid="_x0000_s12335" r:id="rId3" imgW="1955800" imgH="1371600" progId="Equation.DSMT4">
                  <p:embed/>
                </p:oleObj>
              </mc:Choice>
              <mc:Fallback>
                <p:oleObj r:id="rId3" imgW="1955800" imgH="1371600" progId="Equation.DSMT4">
                  <p:embed/>
                  <p:pic>
                    <p:nvPicPr>
                      <p:cNvPr id="532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984" y="589746"/>
                        <a:ext cx="36957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179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59E79-7D84-4ACB-B61E-45D586E3EAC2}"/>
              </a:ext>
            </a:extLst>
          </p:cNvPr>
          <p:cNvSpPr>
            <a:spLocks noGrp="1"/>
          </p:cNvSpPr>
          <p:nvPr>
            <p:ph type="title"/>
          </p:nvPr>
        </p:nvSpPr>
        <p:spPr/>
        <p:txBody>
          <a:bodyPr/>
          <a:lstStyle/>
          <a:p>
            <a:r>
              <a:rPr lang="zh-CN" altLang="en-US" dirty="0"/>
              <a:t>回溯法原理</a:t>
            </a:r>
          </a:p>
        </p:txBody>
      </p:sp>
      <p:sp>
        <p:nvSpPr>
          <p:cNvPr id="3" name="内容占位符 2">
            <a:extLst>
              <a:ext uri="{FF2B5EF4-FFF2-40B4-BE49-F238E27FC236}">
                <a16:creationId xmlns:a16="http://schemas.microsoft.com/office/drawing/2014/main" id="{B9436D96-C320-4108-A678-EDCFCDEE28EA}"/>
              </a:ext>
            </a:extLst>
          </p:cNvPr>
          <p:cNvSpPr>
            <a:spLocks noGrp="1"/>
          </p:cNvSpPr>
          <p:nvPr>
            <p:ph idx="1"/>
          </p:nvPr>
        </p:nvSpPr>
        <p:spPr/>
        <p:txBody>
          <a:bodyPr>
            <a:normAutofit/>
          </a:bodyPr>
          <a:lstStyle/>
          <a:p>
            <a:pPr lvl="1"/>
            <a:r>
              <a:rPr lang="en-US" altLang="zh-CN" dirty="0"/>
              <a:t>5. </a:t>
            </a:r>
            <a:r>
              <a:rPr lang="zh-CN" altLang="en-US" dirty="0"/>
              <a:t>组针对合优化问题，对解空间中的解，引入定量指标，作为解搜索、优化依据</a:t>
            </a:r>
            <a:endParaRPr lang="en-US" altLang="zh-CN" dirty="0"/>
          </a:p>
          <a:p>
            <a:pPr lvl="2"/>
            <a:r>
              <a:rPr lang="en-US" altLang="zh-CN" dirty="0"/>
              <a:t>e.g.1   0-1</a:t>
            </a:r>
            <a:r>
              <a:rPr lang="zh-CN" altLang="en-US" dirty="0"/>
              <a:t>背包问题：放入背包中的物品价值最大化</a:t>
            </a:r>
            <a:endParaRPr lang="en-US" altLang="zh-CN" dirty="0"/>
          </a:p>
          <a:p>
            <a:pPr lvl="2"/>
            <a:r>
              <a:rPr lang="en-US" altLang="zh-CN" dirty="0"/>
              <a:t>e.g.2  </a:t>
            </a:r>
            <a:r>
              <a:rPr lang="zh-CN" altLang="en-US" dirty="0"/>
              <a:t>旅行商问题：旅游路径总长最短</a:t>
            </a:r>
            <a:endParaRPr lang="en-US" altLang="zh-CN" dirty="0"/>
          </a:p>
          <a:p>
            <a:pPr lvl="1"/>
            <a:r>
              <a:rPr lang="en-US" altLang="zh-CN" dirty="0"/>
              <a:t>6. </a:t>
            </a:r>
            <a:r>
              <a:rPr lang="zh-CN" altLang="en-US" dirty="0"/>
              <a:t>问题求解</a:t>
            </a:r>
            <a:endParaRPr lang="en-US" altLang="zh-CN" dirty="0"/>
          </a:p>
          <a:p>
            <a:pPr marL="268287" lvl="1" indent="0">
              <a:buNone/>
            </a:pPr>
            <a:r>
              <a:rPr lang="zh-CN" altLang="en-US" dirty="0"/>
              <a:t>           带有回溯的的深度优先解空间树搜索过程</a:t>
            </a:r>
            <a:endParaRPr lang="en-US" altLang="zh-CN" dirty="0"/>
          </a:p>
          <a:p>
            <a:pPr lvl="2"/>
            <a:r>
              <a:rPr lang="zh-CN" altLang="en-US" b="1" dirty="0">
                <a:solidFill>
                  <a:srgbClr val="FF3300"/>
                </a:solidFill>
                <a:latin typeface="Times New Roman" pitchFamily="18" charset="0"/>
              </a:rPr>
              <a:t>以深度优先的方式</a:t>
            </a:r>
            <a:r>
              <a:rPr lang="zh-CN" altLang="en-US" dirty="0"/>
              <a:t>，从代表初始解（</a:t>
            </a:r>
            <a:r>
              <a:rPr lang="en-US" altLang="zh-CN" dirty="0"/>
              <a:t>e.g. &lt;?, ?, ?&gt;</a:t>
            </a:r>
            <a:r>
              <a:rPr lang="zh-CN" altLang="en-US" dirty="0"/>
              <a:t>）的根结点开始，向叶结点逐步搜索，扩展解空间树，</a:t>
            </a:r>
            <a:r>
              <a:rPr lang="zh-CN" altLang="en-US" dirty="0">
                <a:latin typeface="Times New Roman" pitchFamily="18" charset="0"/>
              </a:rPr>
              <a:t>直到达到叶结点</a:t>
            </a:r>
            <a:endParaRPr lang="en-US" altLang="zh-CN" dirty="0">
              <a:latin typeface="Times New Roman" pitchFamily="18" charset="0"/>
            </a:endParaRPr>
          </a:p>
          <a:p>
            <a:pPr lvl="2"/>
            <a:r>
              <a:rPr lang="zh-CN" altLang="en-US" dirty="0"/>
              <a:t>搜索过程对应解的逐步、渐进构造过程</a:t>
            </a:r>
            <a:endParaRPr lang="en-US" altLang="zh-CN" dirty="0"/>
          </a:p>
          <a:p>
            <a:pPr lvl="2"/>
            <a:r>
              <a:rPr lang="zh-CN" altLang="en-US" dirty="0">
                <a:latin typeface="Times New Roman" pitchFamily="18" charset="0"/>
              </a:rPr>
              <a:t>深度优先目的：尽可能快地获得可行解</a:t>
            </a:r>
          </a:p>
          <a:p>
            <a:pPr lvl="2"/>
            <a:endParaRPr lang="zh-CN" altLang="en-US" dirty="0"/>
          </a:p>
          <a:p>
            <a:endParaRPr lang="zh-CN" altLang="en-US" dirty="0"/>
          </a:p>
        </p:txBody>
      </p:sp>
      <p:sp>
        <p:nvSpPr>
          <p:cNvPr id="4" name="日期占位符 3">
            <a:extLst>
              <a:ext uri="{FF2B5EF4-FFF2-40B4-BE49-F238E27FC236}">
                <a16:creationId xmlns:a16="http://schemas.microsoft.com/office/drawing/2014/main" id="{171EC088-93B0-4D73-8127-525F0791592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B57CC2BC-AD84-4826-9C92-E87B0415EA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0D8C05-5301-4336-8F6F-7989A5C8FD9F}"/>
              </a:ext>
            </a:extLst>
          </p:cNvPr>
          <p:cNvSpPr>
            <a:spLocks noGrp="1"/>
          </p:cNvSpPr>
          <p:nvPr>
            <p:ph type="sldNum" sz="quarter" idx="12"/>
          </p:nvPr>
        </p:nvSpPr>
        <p:spPr/>
        <p:txBody>
          <a:bodyPr/>
          <a:lstStyle/>
          <a:p>
            <a:fld id="{EEA58A3B-43CE-4AA0-90B5-EB47AFAFEB34}" type="slidenum">
              <a:rPr lang="zh-CN" altLang="en-US" smtClean="0"/>
              <a:pPr/>
              <a:t>6</a:t>
            </a:fld>
            <a:endParaRPr lang="zh-CN" altLang="en-US" dirty="0"/>
          </a:p>
        </p:txBody>
      </p:sp>
    </p:spTree>
    <p:extLst>
      <p:ext uri="{BB962C8B-B14F-4D97-AF65-F5344CB8AC3E}">
        <p14:creationId xmlns:p14="http://schemas.microsoft.com/office/powerpoint/2010/main" val="3010871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E2BC39-CD79-43C7-A87A-1ED7BB282BD1}"/>
              </a:ext>
            </a:extLst>
          </p:cNvPr>
          <p:cNvSpPr>
            <a:spLocks noGrp="1"/>
          </p:cNvSpPr>
          <p:nvPr>
            <p:ph idx="1"/>
          </p:nvPr>
        </p:nvSpPr>
        <p:spPr>
          <a:xfrm>
            <a:off x="122548" y="164237"/>
            <a:ext cx="8801533" cy="6478351"/>
          </a:xfrm>
        </p:spPr>
        <p:txBody>
          <a:bodyPr/>
          <a:lstStyle/>
          <a:p>
            <a:r>
              <a:rPr lang="en-US" altLang="zh-CN" sz="2400" baseline="0" dirty="0">
                <a:latin typeface="+mn-lt"/>
              </a:rPr>
              <a:t>Step4. </a:t>
            </a:r>
            <a:r>
              <a:rPr lang="zh-CN" altLang="en-US" sz="2400" baseline="0" dirty="0">
                <a:latin typeface="+mn-lt"/>
              </a:rPr>
              <a:t>从当前活结点表</a:t>
            </a:r>
            <a:r>
              <a:rPr lang="en-US" altLang="zh-CN" sz="2400" baseline="0" dirty="0">
                <a:latin typeface="+mn-lt"/>
              </a:rPr>
              <a:t>ANT={2,3,4}</a:t>
            </a:r>
            <a:r>
              <a:rPr lang="zh-CN" altLang="en-US" sz="2400" baseline="0" dirty="0">
                <a:latin typeface="+mn-lt"/>
              </a:rPr>
              <a:t>中，以</a:t>
            </a:r>
            <a:r>
              <a:rPr lang="en-US" altLang="zh-CN" sz="2400" i="1" baseline="0" dirty="0" err="1">
                <a:latin typeface="+mn-lt"/>
              </a:rPr>
              <a:t>lb</a:t>
            </a:r>
            <a:r>
              <a:rPr lang="zh-CN" altLang="en-US" sz="2400" baseline="0" dirty="0">
                <a:latin typeface="+mn-lt"/>
              </a:rPr>
              <a:t>为依据，并兼顾结点生成顺序，选取</a:t>
            </a:r>
            <a:r>
              <a:rPr lang="en-US" altLang="zh-CN" sz="2400" i="1" baseline="0" dirty="0" err="1">
                <a:latin typeface="+mn-lt"/>
              </a:rPr>
              <a:t>lb</a:t>
            </a:r>
            <a:r>
              <a:rPr lang="zh-CN" altLang="en-US" sz="2400" baseline="0" dirty="0">
                <a:latin typeface="+mn-lt"/>
              </a:rPr>
              <a:t>最小的结点</a:t>
            </a:r>
            <a:r>
              <a:rPr lang="en-US" altLang="zh-CN" sz="2400" u="sng" baseline="0" dirty="0">
                <a:solidFill>
                  <a:srgbClr val="FF0000"/>
                </a:solidFill>
                <a:latin typeface="+mn-lt"/>
              </a:rPr>
              <a:t>2</a:t>
            </a:r>
            <a:r>
              <a:rPr lang="zh-CN" altLang="en-US" sz="2400" baseline="0" dirty="0">
                <a:latin typeface="+mn-lt"/>
              </a:rPr>
              <a:t>作为扩展结点，生成结点</a:t>
            </a:r>
            <a:r>
              <a:rPr lang="en-US" altLang="zh-CN" sz="2400" baseline="0" dirty="0">
                <a:latin typeface="+mn-lt"/>
              </a:rPr>
              <a:t>6</a:t>
            </a:r>
            <a:r>
              <a:rPr lang="zh-CN" altLang="en-US" sz="2400" baseline="0" dirty="0">
                <a:latin typeface="+mn-lt"/>
              </a:rPr>
              <a:t>、</a:t>
            </a:r>
            <a:r>
              <a:rPr lang="en-US" altLang="zh-CN" sz="2400" baseline="0" dirty="0">
                <a:latin typeface="+mn-lt"/>
              </a:rPr>
              <a:t>7</a:t>
            </a:r>
            <a:r>
              <a:rPr lang="zh-CN" altLang="en-US" sz="2400" baseline="0" dirty="0">
                <a:latin typeface="+mn-lt"/>
              </a:rPr>
              <a:t>、</a:t>
            </a:r>
            <a:r>
              <a:rPr lang="en-US" altLang="zh-CN" sz="2400" baseline="0" dirty="0">
                <a:latin typeface="+mn-lt"/>
              </a:rPr>
              <a:t>8</a:t>
            </a:r>
            <a:r>
              <a:rPr lang="zh-CN" altLang="en-US" sz="2400" baseline="0" dirty="0">
                <a:latin typeface="+mn-lt"/>
              </a:rPr>
              <a:t>，</a:t>
            </a:r>
            <a:r>
              <a:rPr lang="zh-CN" altLang="en-US" baseline="0" dirty="0">
                <a:latin typeface="+mn-lt"/>
              </a:rPr>
              <a:t>计算这</a:t>
            </a:r>
            <a:r>
              <a:rPr lang="en-US" altLang="zh-CN" baseline="0" dirty="0">
                <a:latin typeface="+mn-lt"/>
              </a:rPr>
              <a:t>3</a:t>
            </a:r>
            <a:r>
              <a:rPr lang="zh-CN" altLang="en-US" baseline="0" dirty="0">
                <a:latin typeface="+mn-lt"/>
              </a:rPr>
              <a:t>个结点的</a:t>
            </a:r>
            <a:r>
              <a:rPr lang="en-US" altLang="zh-CN" i="1" baseline="0" dirty="0" err="1">
                <a:latin typeface="+mn-lt"/>
              </a:rPr>
              <a:t>lb</a:t>
            </a:r>
            <a:r>
              <a:rPr lang="zh-CN" altLang="en-US" baseline="0" dirty="0">
                <a:latin typeface="+mn-lt"/>
              </a:rPr>
              <a:t>， </a:t>
            </a:r>
            <a:r>
              <a:rPr lang="en-US" altLang="zh-CN" i="1" baseline="0" dirty="0" err="1">
                <a:latin typeface="+mn-lt"/>
              </a:rPr>
              <a:t>lb</a:t>
            </a:r>
            <a:r>
              <a:rPr lang="en-US" altLang="zh-CN" baseline="0" dirty="0">
                <a:latin typeface="+mn-lt"/>
              </a:rPr>
              <a:t>(6)= </a:t>
            </a:r>
            <a:r>
              <a:rPr lang="en-US" altLang="zh-CN" i="1" baseline="0" dirty="0" err="1">
                <a:latin typeface="+mn-lt"/>
              </a:rPr>
              <a:t>lb</a:t>
            </a:r>
            <a:r>
              <a:rPr lang="en-US" altLang="zh-CN" baseline="0" dirty="0">
                <a:latin typeface="+mn-lt"/>
              </a:rPr>
              <a:t>(7)=16,  </a:t>
            </a:r>
            <a:r>
              <a:rPr lang="en-US" altLang="zh-CN" i="1" baseline="0" dirty="0" err="1">
                <a:latin typeface="+mn-lt"/>
              </a:rPr>
              <a:t>lb</a:t>
            </a:r>
            <a:r>
              <a:rPr lang="en-US" altLang="zh-CN" baseline="0" dirty="0">
                <a:latin typeface="+mn-lt"/>
              </a:rPr>
              <a:t>(8)=19&gt;up=16</a:t>
            </a:r>
          </a:p>
          <a:p>
            <a:pPr lvl="1"/>
            <a:r>
              <a:rPr lang="zh-CN" altLang="en-US" baseline="0" dirty="0">
                <a:latin typeface="+mn-lt"/>
              </a:rPr>
              <a:t>舍弃结点</a:t>
            </a:r>
            <a:r>
              <a:rPr lang="en-US" altLang="zh-CN" baseline="0" dirty="0">
                <a:latin typeface="+mn-lt"/>
              </a:rPr>
              <a:t>8</a:t>
            </a:r>
            <a:r>
              <a:rPr lang="zh-CN" altLang="en-US" baseline="0" dirty="0">
                <a:latin typeface="+mn-lt"/>
              </a:rPr>
              <a:t>（剪枝），将结点</a:t>
            </a:r>
            <a:r>
              <a:rPr lang="en-US" altLang="zh-CN" baseline="0" dirty="0">
                <a:latin typeface="+mn-lt"/>
              </a:rPr>
              <a:t>6</a:t>
            </a:r>
            <a:r>
              <a:rPr lang="zh-CN" altLang="en-US" baseline="0" dirty="0">
                <a:latin typeface="+mn-lt"/>
              </a:rPr>
              <a:t>、</a:t>
            </a:r>
            <a:r>
              <a:rPr lang="en-US" altLang="zh-CN" baseline="0" dirty="0">
                <a:latin typeface="+mn-lt"/>
              </a:rPr>
              <a:t>7</a:t>
            </a:r>
            <a:r>
              <a:rPr lang="zh-CN" altLang="en-US" baseline="0" dirty="0">
                <a:latin typeface="+mn-lt"/>
              </a:rPr>
              <a:t>加入活结点表</a:t>
            </a:r>
            <a:r>
              <a:rPr lang="en-US" altLang="zh-CN" baseline="0" dirty="0">
                <a:latin typeface="+mn-lt"/>
              </a:rPr>
              <a:t>,   ANT={3, 4, 6, 7}</a:t>
            </a:r>
            <a:endParaRPr lang="en-US" altLang="zh-CN" dirty="0">
              <a:latin typeface="+mn-lt"/>
            </a:endParaRPr>
          </a:p>
          <a:p>
            <a:r>
              <a:rPr lang="en-US" altLang="zh-CN" sz="2400" baseline="0" dirty="0">
                <a:latin typeface="+mn-lt"/>
              </a:rPr>
              <a:t>Step5. </a:t>
            </a:r>
            <a:r>
              <a:rPr lang="zh-CN" altLang="en-US" sz="2400" baseline="0" dirty="0">
                <a:latin typeface="+mn-lt"/>
              </a:rPr>
              <a:t>从</a:t>
            </a:r>
            <a:r>
              <a:rPr lang="en-US" altLang="zh-CN" sz="2400" baseline="0" dirty="0">
                <a:latin typeface="+mn-lt"/>
              </a:rPr>
              <a:t>ANT</a:t>
            </a:r>
            <a:r>
              <a:rPr lang="zh-CN" altLang="en-US" sz="2400" baseline="0" dirty="0">
                <a:latin typeface="+mn-lt"/>
              </a:rPr>
              <a:t>中，选择 </a:t>
            </a:r>
            <a:r>
              <a:rPr lang="en-US" altLang="zh-CN" sz="2400" i="1" baseline="0" dirty="0" err="1">
                <a:latin typeface="+mn-lt"/>
              </a:rPr>
              <a:t>lb</a:t>
            </a:r>
            <a:r>
              <a:rPr lang="zh-CN" altLang="en-US" sz="2400" baseline="0" dirty="0">
                <a:latin typeface="+mn-lt"/>
              </a:rPr>
              <a:t>最小的结点</a:t>
            </a:r>
            <a:r>
              <a:rPr lang="en-US" altLang="zh-CN" sz="2400" u="sng" baseline="0" dirty="0">
                <a:solidFill>
                  <a:srgbClr val="FF0000"/>
                </a:solidFill>
                <a:latin typeface="+mn-lt"/>
              </a:rPr>
              <a:t>3</a:t>
            </a:r>
            <a:r>
              <a:rPr lang="zh-CN" altLang="en-US" sz="2400" baseline="0" dirty="0">
                <a:latin typeface="+mn-lt"/>
              </a:rPr>
              <a:t>扩展，生成结点</a:t>
            </a:r>
            <a:r>
              <a:rPr lang="en-US" altLang="zh-CN" sz="2400" baseline="0" dirty="0">
                <a:latin typeface="+mn-lt"/>
              </a:rPr>
              <a:t>9</a:t>
            </a:r>
            <a:r>
              <a:rPr lang="zh-CN" altLang="en-US" sz="2400" baseline="0" dirty="0">
                <a:latin typeface="+mn-lt"/>
              </a:rPr>
              <a:t>、</a:t>
            </a:r>
            <a:r>
              <a:rPr lang="en-US" altLang="zh-CN" sz="2400" baseline="0" dirty="0">
                <a:latin typeface="+mn-lt"/>
              </a:rPr>
              <a:t>10</a:t>
            </a:r>
            <a:r>
              <a:rPr lang="zh-CN" altLang="en-US" sz="2400" baseline="0" dirty="0">
                <a:latin typeface="+mn-lt"/>
              </a:rPr>
              <a:t>、</a:t>
            </a:r>
            <a:r>
              <a:rPr lang="en-US" altLang="zh-CN" sz="2400" baseline="0" dirty="0">
                <a:latin typeface="+mn-lt"/>
              </a:rPr>
              <a:t>11</a:t>
            </a:r>
          </a:p>
          <a:p>
            <a:endParaRPr lang="zh-CN" altLang="en-US" dirty="0"/>
          </a:p>
        </p:txBody>
      </p:sp>
      <p:sp>
        <p:nvSpPr>
          <p:cNvPr id="3" name="日期占位符 2">
            <a:extLst>
              <a:ext uri="{FF2B5EF4-FFF2-40B4-BE49-F238E27FC236}">
                <a16:creationId xmlns:a16="http://schemas.microsoft.com/office/drawing/2014/main" id="{A501E795-D8BA-49E9-B48A-7A6710557B93}"/>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8FCBC2C3-0A43-4B15-962C-19A8FBB7FF1F}"/>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21261C8-13DB-4528-9E9F-D394AC3EB5A8}"/>
              </a:ext>
            </a:extLst>
          </p:cNvPr>
          <p:cNvSpPr>
            <a:spLocks noGrp="1"/>
          </p:cNvSpPr>
          <p:nvPr>
            <p:ph type="sldNum" sz="quarter" idx="12"/>
          </p:nvPr>
        </p:nvSpPr>
        <p:spPr/>
        <p:txBody>
          <a:bodyPr/>
          <a:lstStyle/>
          <a:p>
            <a:fld id="{EEA58A3B-43CE-4AA0-90B5-EB47AFAFEB34}" type="slidenum">
              <a:rPr lang="zh-CN" altLang="en-US" smtClean="0"/>
              <a:pPr/>
              <a:t>60</a:t>
            </a:fld>
            <a:endParaRPr lang="zh-CN" altLang="en-US" dirty="0"/>
          </a:p>
        </p:txBody>
      </p:sp>
      <p:grpSp>
        <p:nvGrpSpPr>
          <p:cNvPr id="6" name="Group 93">
            <a:extLst>
              <a:ext uri="{FF2B5EF4-FFF2-40B4-BE49-F238E27FC236}">
                <a16:creationId xmlns:a16="http://schemas.microsoft.com/office/drawing/2014/main" id="{BD878234-63F4-49CA-BEBC-41CD8052B33E}"/>
              </a:ext>
            </a:extLst>
          </p:cNvPr>
          <p:cNvGrpSpPr>
            <a:grpSpLocks/>
          </p:cNvGrpSpPr>
          <p:nvPr/>
        </p:nvGrpSpPr>
        <p:grpSpPr bwMode="auto">
          <a:xfrm>
            <a:off x="272740" y="2832754"/>
            <a:ext cx="8748712" cy="3649663"/>
            <a:chOff x="0" y="0"/>
            <a:chExt cx="5511" cy="2299"/>
          </a:xfrm>
        </p:grpSpPr>
        <p:grpSp>
          <p:nvGrpSpPr>
            <p:cNvPr id="7" name="Group 6">
              <a:extLst>
                <a:ext uri="{FF2B5EF4-FFF2-40B4-BE49-F238E27FC236}">
                  <a16:creationId xmlns:a16="http://schemas.microsoft.com/office/drawing/2014/main" id="{E9939C18-025C-4D55-BED4-1A56B1A3C646}"/>
                </a:ext>
              </a:extLst>
            </p:cNvPr>
            <p:cNvGrpSpPr>
              <a:grpSpLocks/>
            </p:cNvGrpSpPr>
            <p:nvPr/>
          </p:nvGrpSpPr>
          <p:grpSpPr bwMode="auto">
            <a:xfrm>
              <a:off x="2562" y="0"/>
              <a:ext cx="680" cy="484"/>
              <a:chOff x="0" y="0"/>
              <a:chExt cx="745" cy="555"/>
            </a:xfrm>
          </p:grpSpPr>
          <p:sp>
            <p:nvSpPr>
              <p:cNvPr id="59" name="Rectangle 7">
                <a:extLst>
                  <a:ext uri="{FF2B5EF4-FFF2-40B4-BE49-F238E27FC236}">
                    <a16:creationId xmlns:a16="http://schemas.microsoft.com/office/drawing/2014/main" id="{550BFD8D-2FF4-4D17-BC8B-18DD9E306CBD}"/>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start</a:t>
                </a:r>
              </a:p>
            </p:txBody>
          </p:sp>
          <p:sp>
            <p:nvSpPr>
              <p:cNvPr id="60" name="Rectangle 8">
                <a:extLst>
                  <a:ext uri="{FF2B5EF4-FFF2-40B4-BE49-F238E27FC236}">
                    <a16:creationId xmlns:a16="http://schemas.microsoft.com/office/drawing/2014/main" id="{E8DADE47-0E85-4F35-B4E2-2782AACB3C97}"/>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lb=14</a:t>
                </a:r>
              </a:p>
            </p:txBody>
          </p:sp>
        </p:grpSp>
        <p:grpSp>
          <p:nvGrpSpPr>
            <p:cNvPr id="8" name="Group 9">
              <a:extLst>
                <a:ext uri="{FF2B5EF4-FFF2-40B4-BE49-F238E27FC236}">
                  <a16:creationId xmlns:a16="http://schemas.microsoft.com/office/drawing/2014/main" id="{8AC379BC-8B47-4742-B62B-E825B95E9C5F}"/>
                </a:ext>
              </a:extLst>
            </p:cNvPr>
            <p:cNvGrpSpPr>
              <a:grpSpLocks/>
            </p:cNvGrpSpPr>
            <p:nvPr/>
          </p:nvGrpSpPr>
          <p:grpSpPr bwMode="auto">
            <a:xfrm>
              <a:off x="772" y="834"/>
              <a:ext cx="635" cy="484"/>
              <a:chOff x="0" y="0"/>
              <a:chExt cx="745" cy="555"/>
            </a:xfrm>
          </p:grpSpPr>
          <p:sp>
            <p:nvSpPr>
              <p:cNvPr id="57" name="Rectangle 10">
                <a:extLst>
                  <a:ext uri="{FF2B5EF4-FFF2-40B4-BE49-F238E27FC236}">
                    <a16:creationId xmlns:a16="http://schemas.microsoft.com/office/drawing/2014/main" id="{C2701FE4-12E9-42E7-AADF-96797159B1E3}"/>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1</a:t>
                </a:r>
                <a:r>
                  <a:rPr lang="en-US" altLang="zh-CN" sz="1800" baseline="0">
                    <a:latin typeface="+mn-lt"/>
                  </a:rPr>
                  <a:t>→</a:t>
                </a:r>
                <a:r>
                  <a:rPr lang="en-US" altLang="zh-CN" sz="2000" baseline="0">
                    <a:latin typeface="+mn-lt"/>
                  </a:rPr>
                  <a:t>2</a:t>
                </a:r>
              </a:p>
            </p:txBody>
          </p:sp>
          <p:sp>
            <p:nvSpPr>
              <p:cNvPr id="58" name="Rectangle 11">
                <a:extLst>
                  <a:ext uri="{FF2B5EF4-FFF2-40B4-BE49-F238E27FC236}">
                    <a16:creationId xmlns:a16="http://schemas.microsoft.com/office/drawing/2014/main" id="{1E76B8B0-A191-41BA-A46C-31FBB7FB1C4F}"/>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lb=14</a:t>
                </a:r>
              </a:p>
            </p:txBody>
          </p:sp>
        </p:grpSp>
        <p:grpSp>
          <p:nvGrpSpPr>
            <p:cNvPr id="9" name="Group 12">
              <a:extLst>
                <a:ext uri="{FF2B5EF4-FFF2-40B4-BE49-F238E27FC236}">
                  <a16:creationId xmlns:a16="http://schemas.microsoft.com/office/drawing/2014/main" id="{E9AF40E0-5652-4308-BEF8-4DB3484DB102}"/>
                </a:ext>
              </a:extLst>
            </p:cNvPr>
            <p:cNvGrpSpPr>
              <a:grpSpLocks/>
            </p:cNvGrpSpPr>
            <p:nvPr/>
          </p:nvGrpSpPr>
          <p:grpSpPr bwMode="auto">
            <a:xfrm>
              <a:off x="2587" y="834"/>
              <a:ext cx="635" cy="484"/>
              <a:chOff x="0" y="0"/>
              <a:chExt cx="745" cy="555"/>
            </a:xfrm>
          </p:grpSpPr>
          <p:sp>
            <p:nvSpPr>
              <p:cNvPr id="55" name="Rectangle 13">
                <a:extLst>
                  <a:ext uri="{FF2B5EF4-FFF2-40B4-BE49-F238E27FC236}">
                    <a16:creationId xmlns:a16="http://schemas.microsoft.com/office/drawing/2014/main" id="{5D1E869A-37C3-4EEC-9C8F-53EA0FAF4D5D}"/>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1</a:t>
                </a:r>
                <a:r>
                  <a:rPr lang="en-US" altLang="zh-CN" sz="1800" baseline="0">
                    <a:latin typeface="+mn-lt"/>
                  </a:rPr>
                  <a:t>→</a:t>
                </a:r>
                <a:r>
                  <a:rPr lang="en-US" altLang="zh-CN" sz="2000" baseline="0">
                    <a:latin typeface="+mn-lt"/>
                  </a:rPr>
                  <a:t>3</a:t>
                </a:r>
              </a:p>
            </p:txBody>
          </p:sp>
          <p:sp>
            <p:nvSpPr>
              <p:cNvPr id="56" name="Rectangle 14">
                <a:extLst>
                  <a:ext uri="{FF2B5EF4-FFF2-40B4-BE49-F238E27FC236}">
                    <a16:creationId xmlns:a16="http://schemas.microsoft.com/office/drawing/2014/main" id="{5092F7EF-EC50-4DF5-BC39-FDF8AE0DC33A}"/>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lb=14</a:t>
                </a:r>
              </a:p>
            </p:txBody>
          </p:sp>
        </p:grpSp>
        <p:grpSp>
          <p:nvGrpSpPr>
            <p:cNvPr id="10" name="Group 15">
              <a:extLst>
                <a:ext uri="{FF2B5EF4-FFF2-40B4-BE49-F238E27FC236}">
                  <a16:creationId xmlns:a16="http://schemas.microsoft.com/office/drawing/2014/main" id="{09958C5B-A00C-4E42-86EA-2164F60B7991}"/>
                </a:ext>
              </a:extLst>
            </p:cNvPr>
            <p:cNvGrpSpPr>
              <a:grpSpLocks/>
            </p:cNvGrpSpPr>
            <p:nvPr/>
          </p:nvGrpSpPr>
          <p:grpSpPr bwMode="auto">
            <a:xfrm>
              <a:off x="3878" y="817"/>
              <a:ext cx="635" cy="484"/>
              <a:chOff x="0" y="0"/>
              <a:chExt cx="745" cy="555"/>
            </a:xfrm>
          </p:grpSpPr>
          <p:sp>
            <p:nvSpPr>
              <p:cNvPr id="53" name="Rectangle 16">
                <a:extLst>
                  <a:ext uri="{FF2B5EF4-FFF2-40B4-BE49-F238E27FC236}">
                    <a16:creationId xmlns:a16="http://schemas.microsoft.com/office/drawing/2014/main" id="{570710C7-7E9B-48CC-85E0-492549DC80D8}"/>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1</a:t>
                </a:r>
                <a:r>
                  <a:rPr lang="en-US" altLang="zh-CN" sz="1800" baseline="0">
                    <a:latin typeface="+mn-lt"/>
                  </a:rPr>
                  <a:t>→</a:t>
                </a:r>
                <a:r>
                  <a:rPr lang="en-US" altLang="zh-CN" sz="2000" baseline="0">
                    <a:latin typeface="+mn-lt"/>
                  </a:rPr>
                  <a:t>4</a:t>
                </a:r>
              </a:p>
            </p:txBody>
          </p:sp>
          <p:sp>
            <p:nvSpPr>
              <p:cNvPr id="54" name="Rectangle 17">
                <a:extLst>
                  <a:ext uri="{FF2B5EF4-FFF2-40B4-BE49-F238E27FC236}">
                    <a16:creationId xmlns:a16="http://schemas.microsoft.com/office/drawing/2014/main" id="{7DA6C166-2E6D-43E9-88F2-D33494CC2C7E}"/>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lb=16</a:t>
                </a:r>
              </a:p>
            </p:txBody>
          </p:sp>
        </p:grpSp>
        <p:grpSp>
          <p:nvGrpSpPr>
            <p:cNvPr id="11" name="Group 18">
              <a:extLst>
                <a:ext uri="{FF2B5EF4-FFF2-40B4-BE49-F238E27FC236}">
                  <a16:creationId xmlns:a16="http://schemas.microsoft.com/office/drawing/2014/main" id="{CCC66860-7A82-480B-884C-60FB041D8E79}"/>
                </a:ext>
              </a:extLst>
            </p:cNvPr>
            <p:cNvGrpSpPr>
              <a:grpSpLocks/>
            </p:cNvGrpSpPr>
            <p:nvPr/>
          </p:nvGrpSpPr>
          <p:grpSpPr bwMode="auto">
            <a:xfrm>
              <a:off x="4876" y="817"/>
              <a:ext cx="635" cy="484"/>
              <a:chOff x="0" y="0"/>
              <a:chExt cx="745" cy="555"/>
            </a:xfrm>
          </p:grpSpPr>
          <p:sp>
            <p:nvSpPr>
              <p:cNvPr id="51" name="Rectangle 19">
                <a:extLst>
                  <a:ext uri="{FF2B5EF4-FFF2-40B4-BE49-F238E27FC236}">
                    <a16:creationId xmlns:a16="http://schemas.microsoft.com/office/drawing/2014/main" id="{8C2D9709-6344-4A0C-A5BE-31167B8EEC39}"/>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1</a:t>
                </a:r>
                <a:r>
                  <a:rPr lang="en-US" altLang="zh-CN" sz="1800" baseline="0">
                    <a:latin typeface="+mn-lt"/>
                  </a:rPr>
                  <a:t>→5</a:t>
                </a:r>
                <a:endParaRPr lang="en-US" altLang="zh-CN" sz="2000" baseline="0">
                  <a:latin typeface="+mn-lt"/>
                </a:endParaRPr>
              </a:p>
            </p:txBody>
          </p:sp>
          <p:sp>
            <p:nvSpPr>
              <p:cNvPr id="52" name="Rectangle 20">
                <a:extLst>
                  <a:ext uri="{FF2B5EF4-FFF2-40B4-BE49-F238E27FC236}">
                    <a16:creationId xmlns:a16="http://schemas.microsoft.com/office/drawing/2014/main" id="{17E05FEF-C42B-44E8-BB49-ED9E39003DAA}"/>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3300"/>
                    </a:solidFill>
                    <a:latin typeface="+mn-lt"/>
                  </a:rPr>
                  <a:t>lb=19</a:t>
                </a:r>
              </a:p>
            </p:txBody>
          </p:sp>
        </p:grpSp>
        <p:grpSp>
          <p:nvGrpSpPr>
            <p:cNvPr id="12" name="Group 21">
              <a:extLst>
                <a:ext uri="{FF2B5EF4-FFF2-40B4-BE49-F238E27FC236}">
                  <a16:creationId xmlns:a16="http://schemas.microsoft.com/office/drawing/2014/main" id="{661CBA3A-C810-4A02-83BA-4DB25E2EA832}"/>
                </a:ext>
              </a:extLst>
            </p:cNvPr>
            <p:cNvGrpSpPr>
              <a:grpSpLocks/>
            </p:cNvGrpSpPr>
            <p:nvPr/>
          </p:nvGrpSpPr>
          <p:grpSpPr bwMode="auto">
            <a:xfrm>
              <a:off x="0" y="1815"/>
              <a:ext cx="635" cy="484"/>
              <a:chOff x="0" y="0"/>
              <a:chExt cx="745" cy="555"/>
            </a:xfrm>
          </p:grpSpPr>
          <p:sp>
            <p:nvSpPr>
              <p:cNvPr id="49" name="Rectangle 22">
                <a:extLst>
                  <a:ext uri="{FF2B5EF4-FFF2-40B4-BE49-F238E27FC236}">
                    <a16:creationId xmlns:a16="http://schemas.microsoft.com/office/drawing/2014/main" id="{05A0E161-FE11-44F7-BBB1-2E83C43E03E4}"/>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2</a:t>
                </a:r>
                <a:r>
                  <a:rPr lang="en-US" altLang="zh-CN" sz="1800" baseline="0">
                    <a:latin typeface="+mn-lt"/>
                  </a:rPr>
                  <a:t>→</a:t>
                </a:r>
                <a:r>
                  <a:rPr lang="en-US" altLang="zh-CN" sz="2000" baseline="0">
                    <a:latin typeface="+mn-lt"/>
                  </a:rPr>
                  <a:t>3</a:t>
                </a:r>
              </a:p>
            </p:txBody>
          </p:sp>
          <p:sp>
            <p:nvSpPr>
              <p:cNvPr id="50" name="Rectangle 23">
                <a:extLst>
                  <a:ext uri="{FF2B5EF4-FFF2-40B4-BE49-F238E27FC236}">
                    <a16:creationId xmlns:a16="http://schemas.microsoft.com/office/drawing/2014/main" id="{02733EBC-E99F-47EF-9CD5-360F22354CF4}"/>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lb=16</a:t>
                </a:r>
              </a:p>
            </p:txBody>
          </p:sp>
        </p:grpSp>
        <p:grpSp>
          <p:nvGrpSpPr>
            <p:cNvPr id="13" name="Group 24">
              <a:extLst>
                <a:ext uri="{FF2B5EF4-FFF2-40B4-BE49-F238E27FC236}">
                  <a16:creationId xmlns:a16="http://schemas.microsoft.com/office/drawing/2014/main" id="{CA3536F7-FA2E-4FB3-B467-762EC416C32B}"/>
                </a:ext>
              </a:extLst>
            </p:cNvPr>
            <p:cNvGrpSpPr>
              <a:grpSpLocks/>
            </p:cNvGrpSpPr>
            <p:nvPr/>
          </p:nvGrpSpPr>
          <p:grpSpPr bwMode="auto">
            <a:xfrm>
              <a:off x="772" y="1815"/>
              <a:ext cx="635" cy="484"/>
              <a:chOff x="0" y="0"/>
              <a:chExt cx="745" cy="555"/>
            </a:xfrm>
          </p:grpSpPr>
          <p:sp>
            <p:nvSpPr>
              <p:cNvPr id="47" name="Rectangle 25">
                <a:extLst>
                  <a:ext uri="{FF2B5EF4-FFF2-40B4-BE49-F238E27FC236}">
                    <a16:creationId xmlns:a16="http://schemas.microsoft.com/office/drawing/2014/main" id="{4A7EB74D-066D-4C9D-8410-D578F64D3B00}"/>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2</a:t>
                </a:r>
                <a:r>
                  <a:rPr lang="en-US" altLang="zh-CN" sz="1800" baseline="0">
                    <a:latin typeface="+mn-lt"/>
                  </a:rPr>
                  <a:t>→</a:t>
                </a:r>
                <a:r>
                  <a:rPr lang="en-US" altLang="zh-CN" sz="2000" baseline="0">
                    <a:latin typeface="+mn-lt"/>
                  </a:rPr>
                  <a:t>4</a:t>
                </a:r>
              </a:p>
            </p:txBody>
          </p:sp>
          <p:sp>
            <p:nvSpPr>
              <p:cNvPr id="48" name="Rectangle 26">
                <a:extLst>
                  <a:ext uri="{FF2B5EF4-FFF2-40B4-BE49-F238E27FC236}">
                    <a16:creationId xmlns:a16="http://schemas.microsoft.com/office/drawing/2014/main" id="{E65B392F-19DF-49F7-96F4-EA9E2D216D6C}"/>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lb=16</a:t>
                </a:r>
              </a:p>
            </p:txBody>
          </p:sp>
        </p:grpSp>
        <p:grpSp>
          <p:nvGrpSpPr>
            <p:cNvPr id="14" name="Group 27">
              <a:extLst>
                <a:ext uri="{FF2B5EF4-FFF2-40B4-BE49-F238E27FC236}">
                  <a16:creationId xmlns:a16="http://schemas.microsoft.com/office/drawing/2014/main" id="{D7A3E8F8-05B9-4F7B-BDF2-20B284A2DB5D}"/>
                </a:ext>
              </a:extLst>
            </p:cNvPr>
            <p:cNvGrpSpPr>
              <a:grpSpLocks/>
            </p:cNvGrpSpPr>
            <p:nvPr/>
          </p:nvGrpSpPr>
          <p:grpSpPr bwMode="auto">
            <a:xfrm>
              <a:off x="2562" y="1815"/>
              <a:ext cx="635" cy="484"/>
              <a:chOff x="0" y="0"/>
              <a:chExt cx="745" cy="555"/>
            </a:xfrm>
          </p:grpSpPr>
          <p:sp>
            <p:nvSpPr>
              <p:cNvPr id="45" name="Rectangle 28">
                <a:extLst>
                  <a:ext uri="{FF2B5EF4-FFF2-40B4-BE49-F238E27FC236}">
                    <a16:creationId xmlns:a16="http://schemas.microsoft.com/office/drawing/2014/main" id="{5FB2121E-13B9-491C-938C-FAC0A4359F98}"/>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3</a:t>
                </a:r>
                <a:r>
                  <a:rPr lang="en-US" altLang="zh-CN" sz="1800" baseline="0">
                    <a:latin typeface="+mn-lt"/>
                  </a:rPr>
                  <a:t>→</a:t>
                </a:r>
                <a:r>
                  <a:rPr lang="en-US" altLang="zh-CN" sz="2000" baseline="0">
                    <a:latin typeface="+mn-lt"/>
                  </a:rPr>
                  <a:t>2</a:t>
                </a:r>
              </a:p>
            </p:txBody>
          </p:sp>
          <p:sp>
            <p:nvSpPr>
              <p:cNvPr id="46" name="Rectangle 29">
                <a:extLst>
                  <a:ext uri="{FF2B5EF4-FFF2-40B4-BE49-F238E27FC236}">
                    <a16:creationId xmlns:a16="http://schemas.microsoft.com/office/drawing/2014/main" id="{0340E0E0-79CC-4D4D-AD2A-597E332330BB}"/>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lb=16</a:t>
                </a:r>
              </a:p>
            </p:txBody>
          </p:sp>
        </p:grpSp>
        <p:grpSp>
          <p:nvGrpSpPr>
            <p:cNvPr id="15" name="Group 30">
              <a:extLst>
                <a:ext uri="{FF2B5EF4-FFF2-40B4-BE49-F238E27FC236}">
                  <a16:creationId xmlns:a16="http://schemas.microsoft.com/office/drawing/2014/main" id="{BF80A84A-FA33-45A0-81A0-9B06C7C32131}"/>
                </a:ext>
              </a:extLst>
            </p:cNvPr>
            <p:cNvGrpSpPr>
              <a:grpSpLocks/>
            </p:cNvGrpSpPr>
            <p:nvPr/>
          </p:nvGrpSpPr>
          <p:grpSpPr bwMode="auto">
            <a:xfrm>
              <a:off x="1543" y="1815"/>
              <a:ext cx="635" cy="484"/>
              <a:chOff x="0" y="0"/>
              <a:chExt cx="745" cy="555"/>
            </a:xfrm>
          </p:grpSpPr>
          <p:sp>
            <p:nvSpPr>
              <p:cNvPr id="43" name="Rectangle 31">
                <a:extLst>
                  <a:ext uri="{FF2B5EF4-FFF2-40B4-BE49-F238E27FC236}">
                    <a16:creationId xmlns:a16="http://schemas.microsoft.com/office/drawing/2014/main" id="{BFCD2F1C-A840-4C63-8F1C-35D761798F31}"/>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2</a:t>
                </a:r>
                <a:r>
                  <a:rPr lang="en-US" altLang="zh-CN" sz="1800" baseline="0">
                    <a:latin typeface="+mn-lt"/>
                  </a:rPr>
                  <a:t>→5</a:t>
                </a:r>
                <a:endParaRPr lang="en-US" altLang="zh-CN" sz="2000" baseline="0">
                  <a:latin typeface="+mn-lt"/>
                </a:endParaRPr>
              </a:p>
            </p:txBody>
          </p:sp>
          <p:sp>
            <p:nvSpPr>
              <p:cNvPr id="44" name="Rectangle 32">
                <a:extLst>
                  <a:ext uri="{FF2B5EF4-FFF2-40B4-BE49-F238E27FC236}">
                    <a16:creationId xmlns:a16="http://schemas.microsoft.com/office/drawing/2014/main" id="{96F1EF74-0806-40EE-A589-2463A3A53B3B}"/>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solidFill>
                      <a:srgbClr val="FF3300"/>
                    </a:solidFill>
                    <a:latin typeface="+mn-lt"/>
                  </a:rPr>
                  <a:t>lb=19</a:t>
                </a:r>
              </a:p>
            </p:txBody>
          </p:sp>
        </p:grpSp>
        <p:grpSp>
          <p:nvGrpSpPr>
            <p:cNvPr id="16" name="Group 33">
              <a:extLst>
                <a:ext uri="{FF2B5EF4-FFF2-40B4-BE49-F238E27FC236}">
                  <a16:creationId xmlns:a16="http://schemas.microsoft.com/office/drawing/2014/main" id="{6254EB37-89F2-4FC2-BEDF-B7A8C0D8A9C0}"/>
                </a:ext>
              </a:extLst>
            </p:cNvPr>
            <p:cNvGrpSpPr>
              <a:grpSpLocks/>
            </p:cNvGrpSpPr>
            <p:nvPr/>
          </p:nvGrpSpPr>
          <p:grpSpPr bwMode="auto">
            <a:xfrm>
              <a:off x="3424" y="1815"/>
              <a:ext cx="635" cy="484"/>
              <a:chOff x="0" y="0"/>
              <a:chExt cx="745" cy="555"/>
            </a:xfrm>
          </p:grpSpPr>
          <p:sp>
            <p:nvSpPr>
              <p:cNvPr id="41" name="Rectangle 34">
                <a:extLst>
                  <a:ext uri="{FF2B5EF4-FFF2-40B4-BE49-F238E27FC236}">
                    <a16:creationId xmlns:a16="http://schemas.microsoft.com/office/drawing/2014/main" id="{DC0548BA-EA32-49B3-B2E7-46504F7E2A93}"/>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3</a:t>
                </a:r>
                <a:r>
                  <a:rPr lang="en-US" altLang="zh-CN" sz="1800" baseline="0">
                    <a:latin typeface="+mn-lt"/>
                  </a:rPr>
                  <a:t>→</a:t>
                </a:r>
                <a:r>
                  <a:rPr lang="en-US" altLang="zh-CN" sz="2000" baseline="0">
                    <a:latin typeface="+mn-lt"/>
                  </a:rPr>
                  <a:t>4</a:t>
                </a:r>
              </a:p>
            </p:txBody>
          </p:sp>
          <p:sp>
            <p:nvSpPr>
              <p:cNvPr id="42" name="Rectangle 35">
                <a:extLst>
                  <a:ext uri="{FF2B5EF4-FFF2-40B4-BE49-F238E27FC236}">
                    <a16:creationId xmlns:a16="http://schemas.microsoft.com/office/drawing/2014/main" id="{19E422FD-B7C7-47FD-8EC4-D807F2E0FC8A}"/>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lb=15</a:t>
                </a:r>
              </a:p>
            </p:txBody>
          </p:sp>
        </p:grpSp>
        <p:grpSp>
          <p:nvGrpSpPr>
            <p:cNvPr id="17" name="Group 36">
              <a:extLst>
                <a:ext uri="{FF2B5EF4-FFF2-40B4-BE49-F238E27FC236}">
                  <a16:creationId xmlns:a16="http://schemas.microsoft.com/office/drawing/2014/main" id="{E032D02F-31ED-42DF-BBC7-A96BA6A43EF2}"/>
                </a:ext>
              </a:extLst>
            </p:cNvPr>
            <p:cNvGrpSpPr>
              <a:grpSpLocks/>
            </p:cNvGrpSpPr>
            <p:nvPr/>
          </p:nvGrpSpPr>
          <p:grpSpPr bwMode="auto">
            <a:xfrm>
              <a:off x="4241" y="1815"/>
              <a:ext cx="635" cy="484"/>
              <a:chOff x="0" y="0"/>
              <a:chExt cx="745" cy="555"/>
            </a:xfrm>
          </p:grpSpPr>
          <p:sp>
            <p:nvSpPr>
              <p:cNvPr id="39" name="Rectangle 37">
                <a:extLst>
                  <a:ext uri="{FF2B5EF4-FFF2-40B4-BE49-F238E27FC236}">
                    <a16:creationId xmlns:a16="http://schemas.microsoft.com/office/drawing/2014/main" id="{20890504-F35B-47F0-A623-95055BB2DCA9}"/>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3</a:t>
                </a:r>
                <a:r>
                  <a:rPr lang="en-US" altLang="zh-CN" sz="1800" baseline="0">
                    <a:latin typeface="+mn-lt"/>
                  </a:rPr>
                  <a:t>→</a:t>
                </a:r>
                <a:r>
                  <a:rPr lang="en-US" altLang="zh-CN" sz="2000" baseline="0">
                    <a:latin typeface="+mn-lt"/>
                  </a:rPr>
                  <a:t>5</a:t>
                </a:r>
              </a:p>
            </p:txBody>
          </p:sp>
          <p:sp>
            <p:nvSpPr>
              <p:cNvPr id="40" name="Rectangle 38">
                <a:extLst>
                  <a:ext uri="{FF2B5EF4-FFF2-40B4-BE49-F238E27FC236}">
                    <a16:creationId xmlns:a16="http://schemas.microsoft.com/office/drawing/2014/main" id="{5BD53067-E635-4E1F-BB88-02EA9B5DAE82}"/>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rPr>
                  <a:t>lb=14</a:t>
                </a:r>
              </a:p>
            </p:txBody>
          </p:sp>
        </p:grpSp>
        <p:sp>
          <p:nvSpPr>
            <p:cNvPr id="18" name="Line 57">
              <a:extLst>
                <a:ext uri="{FF2B5EF4-FFF2-40B4-BE49-F238E27FC236}">
                  <a16:creationId xmlns:a16="http://schemas.microsoft.com/office/drawing/2014/main" id="{E871B255-90C2-4901-B6A5-AD979D7F5605}"/>
                </a:ext>
              </a:extLst>
            </p:cNvPr>
            <p:cNvSpPr>
              <a:spLocks noChangeShapeType="1"/>
            </p:cNvSpPr>
            <p:nvPr/>
          </p:nvSpPr>
          <p:spPr bwMode="auto">
            <a:xfrm>
              <a:off x="2880" y="499"/>
              <a:ext cx="0" cy="31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Line 58">
              <a:extLst>
                <a:ext uri="{FF2B5EF4-FFF2-40B4-BE49-F238E27FC236}">
                  <a16:creationId xmlns:a16="http://schemas.microsoft.com/office/drawing/2014/main" id="{A516AFF7-FB9B-4CD6-920D-607EB64E5791}"/>
                </a:ext>
              </a:extLst>
            </p:cNvPr>
            <p:cNvSpPr>
              <a:spLocks noChangeShapeType="1"/>
            </p:cNvSpPr>
            <p:nvPr/>
          </p:nvSpPr>
          <p:spPr bwMode="auto">
            <a:xfrm flipH="1">
              <a:off x="1066" y="499"/>
              <a:ext cx="1678" cy="31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Line 59">
              <a:extLst>
                <a:ext uri="{FF2B5EF4-FFF2-40B4-BE49-F238E27FC236}">
                  <a16:creationId xmlns:a16="http://schemas.microsoft.com/office/drawing/2014/main" id="{1379FD3E-9D2B-4A68-A838-B5EF49819EF5}"/>
                </a:ext>
              </a:extLst>
            </p:cNvPr>
            <p:cNvSpPr>
              <a:spLocks noChangeShapeType="1"/>
            </p:cNvSpPr>
            <p:nvPr/>
          </p:nvSpPr>
          <p:spPr bwMode="auto">
            <a:xfrm>
              <a:off x="2925" y="499"/>
              <a:ext cx="1089" cy="31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 name="Line 60">
              <a:extLst>
                <a:ext uri="{FF2B5EF4-FFF2-40B4-BE49-F238E27FC236}">
                  <a16:creationId xmlns:a16="http://schemas.microsoft.com/office/drawing/2014/main" id="{153B94FE-499D-4D8E-A323-19DDE1A55238}"/>
                </a:ext>
              </a:extLst>
            </p:cNvPr>
            <p:cNvSpPr>
              <a:spLocks noChangeShapeType="1"/>
            </p:cNvSpPr>
            <p:nvPr/>
          </p:nvSpPr>
          <p:spPr bwMode="auto">
            <a:xfrm>
              <a:off x="3152" y="499"/>
              <a:ext cx="1996" cy="31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61">
              <a:extLst>
                <a:ext uri="{FF2B5EF4-FFF2-40B4-BE49-F238E27FC236}">
                  <a16:creationId xmlns:a16="http://schemas.microsoft.com/office/drawing/2014/main" id="{25630D44-307F-4F4B-845E-D89038867B55}"/>
                </a:ext>
              </a:extLst>
            </p:cNvPr>
            <p:cNvSpPr>
              <a:spLocks noChangeShapeType="1"/>
            </p:cNvSpPr>
            <p:nvPr/>
          </p:nvSpPr>
          <p:spPr bwMode="auto">
            <a:xfrm>
              <a:off x="1066" y="1316"/>
              <a:ext cx="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3" name="Line 62">
              <a:extLst>
                <a:ext uri="{FF2B5EF4-FFF2-40B4-BE49-F238E27FC236}">
                  <a16:creationId xmlns:a16="http://schemas.microsoft.com/office/drawing/2014/main" id="{EAA6BD17-0E7A-4C13-A3B6-D3B2DF3C432A}"/>
                </a:ext>
              </a:extLst>
            </p:cNvPr>
            <p:cNvSpPr>
              <a:spLocks noChangeShapeType="1"/>
            </p:cNvSpPr>
            <p:nvPr/>
          </p:nvSpPr>
          <p:spPr bwMode="auto">
            <a:xfrm flipH="1">
              <a:off x="340" y="1316"/>
              <a:ext cx="59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63">
              <a:extLst>
                <a:ext uri="{FF2B5EF4-FFF2-40B4-BE49-F238E27FC236}">
                  <a16:creationId xmlns:a16="http://schemas.microsoft.com/office/drawing/2014/main" id="{56BC694F-B215-4D48-A951-32FB3912B356}"/>
                </a:ext>
              </a:extLst>
            </p:cNvPr>
            <p:cNvSpPr>
              <a:spLocks noChangeShapeType="1"/>
            </p:cNvSpPr>
            <p:nvPr/>
          </p:nvSpPr>
          <p:spPr bwMode="auto">
            <a:xfrm>
              <a:off x="1202" y="1316"/>
              <a:ext cx="635"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64">
              <a:extLst>
                <a:ext uri="{FF2B5EF4-FFF2-40B4-BE49-F238E27FC236}">
                  <a16:creationId xmlns:a16="http://schemas.microsoft.com/office/drawing/2014/main" id="{4ED85217-CFEB-4BDA-B8C2-0F789BD09711}"/>
                </a:ext>
              </a:extLst>
            </p:cNvPr>
            <p:cNvSpPr>
              <a:spLocks noChangeShapeType="1"/>
            </p:cNvSpPr>
            <p:nvPr/>
          </p:nvSpPr>
          <p:spPr bwMode="auto">
            <a:xfrm>
              <a:off x="2880" y="1316"/>
              <a:ext cx="0"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Line 65">
              <a:extLst>
                <a:ext uri="{FF2B5EF4-FFF2-40B4-BE49-F238E27FC236}">
                  <a16:creationId xmlns:a16="http://schemas.microsoft.com/office/drawing/2014/main" id="{46F20EF9-BAF4-427B-850E-8E1FA90B1606}"/>
                </a:ext>
              </a:extLst>
            </p:cNvPr>
            <p:cNvSpPr>
              <a:spLocks noChangeShapeType="1"/>
            </p:cNvSpPr>
            <p:nvPr/>
          </p:nvSpPr>
          <p:spPr bwMode="auto">
            <a:xfrm>
              <a:off x="2971" y="1316"/>
              <a:ext cx="725"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66">
              <a:extLst>
                <a:ext uri="{FF2B5EF4-FFF2-40B4-BE49-F238E27FC236}">
                  <a16:creationId xmlns:a16="http://schemas.microsoft.com/office/drawing/2014/main" id="{F7D5DEC7-3029-4432-BE44-53C6CF2F0F4B}"/>
                </a:ext>
              </a:extLst>
            </p:cNvPr>
            <p:cNvSpPr>
              <a:spLocks noChangeShapeType="1"/>
            </p:cNvSpPr>
            <p:nvPr/>
          </p:nvSpPr>
          <p:spPr bwMode="auto">
            <a:xfrm>
              <a:off x="3107" y="1316"/>
              <a:ext cx="1451" cy="4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Text Box 74">
              <a:extLst>
                <a:ext uri="{FF2B5EF4-FFF2-40B4-BE49-F238E27FC236}">
                  <a16:creationId xmlns:a16="http://schemas.microsoft.com/office/drawing/2014/main" id="{E2D2C36F-CA1F-43F3-9E9B-73F47059EB88}"/>
                </a:ext>
              </a:extLst>
            </p:cNvPr>
            <p:cNvSpPr txBox="1">
              <a:spLocks noChangeArrowheads="1"/>
            </p:cNvSpPr>
            <p:nvPr/>
          </p:nvSpPr>
          <p:spPr bwMode="auto">
            <a:xfrm>
              <a:off x="785" y="655"/>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dirty="0">
                  <a:latin typeface="+mn-lt"/>
                </a:rPr>
                <a:t>2</a:t>
              </a:r>
            </a:p>
          </p:txBody>
        </p:sp>
        <p:sp>
          <p:nvSpPr>
            <p:cNvPr id="29" name="Text Box 75">
              <a:extLst>
                <a:ext uri="{FF2B5EF4-FFF2-40B4-BE49-F238E27FC236}">
                  <a16:creationId xmlns:a16="http://schemas.microsoft.com/office/drawing/2014/main" id="{9430455C-1731-4FA0-B298-92DCA65A9BCA}"/>
                </a:ext>
              </a:extLst>
            </p:cNvPr>
            <p:cNvSpPr txBox="1">
              <a:spLocks noChangeArrowheads="1"/>
            </p:cNvSpPr>
            <p:nvPr/>
          </p:nvSpPr>
          <p:spPr bwMode="auto">
            <a:xfrm>
              <a:off x="2595" y="649"/>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3</a:t>
              </a:r>
            </a:p>
          </p:txBody>
        </p:sp>
        <p:sp>
          <p:nvSpPr>
            <p:cNvPr id="30" name="Text Box 76">
              <a:extLst>
                <a:ext uri="{FF2B5EF4-FFF2-40B4-BE49-F238E27FC236}">
                  <a16:creationId xmlns:a16="http://schemas.microsoft.com/office/drawing/2014/main" id="{7DAD81D4-1833-4E92-AEA0-3982B707041E}"/>
                </a:ext>
              </a:extLst>
            </p:cNvPr>
            <p:cNvSpPr txBox="1">
              <a:spLocks noChangeArrowheads="1"/>
            </p:cNvSpPr>
            <p:nvPr/>
          </p:nvSpPr>
          <p:spPr bwMode="auto">
            <a:xfrm>
              <a:off x="4059" y="63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4</a:t>
              </a:r>
            </a:p>
          </p:txBody>
        </p:sp>
        <p:sp>
          <p:nvSpPr>
            <p:cNvPr id="31" name="Text Box 77">
              <a:extLst>
                <a:ext uri="{FF2B5EF4-FFF2-40B4-BE49-F238E27FC236}">
                  <a16:creationId xmlns:a16="http://schemas.microsoft.com/office/drawing/2014/main" id="{A7B05B05-33EF-4ACD-A474-BD24C59D0EDB}"/>
                </a:ext>
              </a:extLst>
            </p:cNvPr>
            <p:cNvSpPr txBox="1">
              <a:spLocks noChangeArrowheads="1"/>
            </p:cNvSpPr>
            <p:nvPr/>
          </p:nvSpPr>
          <p:spPr bwMode="auto">
            <a:xfrm>
              <a:off x="5057" y="636"/>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5</a:t>
              </a:r>
            </a:p>
          </p:txBody>
        </p:sp>
        <p:sp>
          <p:nvSpPr>
            <p:cNvPr id="32" name="Text Box 78">
              <a:extLst>
                <a:ext uri="{FF2B5EF4-FFF2-40B4-BE49-F238E27FC236}">
                  <a16:creationId xmlns:a16="http://schemas.microsoft.com/office/drawing/2014/main" id="{E90400E8-690B-4039-85C9-618D28B8CDC4}"/>
                </a:ext>
              </a:extLst>
            </p:cNvPr>
            <p:cNvSpPr txBox="1">
              <a:spLocks noChangeArrowheads="1"/>
            </p:cNvSpPr>
            <p:nvPr/>
          </p:nvSpPr>
          <p:spPr bwMode="auto">
            <a:xfrm>
              <a:off x="5239" y="635"/>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1" baseline="0">
                  <a:solidFill>
                    <a:srgbClr val="FF3300"/>
                  </a:solidFill>
                  <a:latin typeface="+mn-lt"/>
                </a:rPr>
                <a:t>×</a:t>
              </a:r>
            </a:p>
          </p:txBody>
        </p:sp>
        <p:sp>
          <p:nvSpPr>
            <p:cNvPr id="33" name="Text Box 79">
              <a:extLst>
                <a:ext uri="{FF2B5EF4-FFF2-40B4-BE49-F238E27FC236}">
                  <a16:creationId xmlns:a16="http://schemas.microsoft.com/office/drawing/2014/main" id="{19747B13-E663-438E-A23C-AF1982EE01A9}"/>
                </a:ext>
              </a:extLst>
            </p:cNvPr>
            <p:cNvSpPr txBox="1">
              <a:spLocks noChangeArrowheads="1"/>
            </p:cNvSpPr>
            <p:nvPr/>
          </p:nvSpPr>
          <p:spPr bwMode="auto">
            <a:xfrm>
              <a:off x="55" y="1647"/>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6</a:t>
              </a:r>
            </a:p>
          </p:txBody>
        </p:sp>
        <p:sp>
          <p:nvSpPr>
            <p:cNvPr id="34" name="Text Box 80">
              <a:extLst>
                <a:ext uri="{FF2B5EF4-FFF2-40B4-BE49-F238E27FC236}">
                  <a16:creationId xmlns:a16="http://schemas.microsoft.com/office/drawing/2014/main" id="{DACFE87E-2182-4024-BA86-3FA45E5C891C}"/>
                </a:ext>
              </a:extLst>
            </p:cNvPr>
            <p:cNvSpPr txBox="1">
              <a:spLocks noChangeArrowheads="1"/>
            </p:cNvSpPr>
            <p:nvPr/>
          </p:nvSpPr>
          <p:spPr bwMode="auto">
            <a:xfrm>
              <a:off x="781" y="1647"/>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7</a:t>
              </a:r>
            </a:p>
          </p:txBody>
        </p:sp>
        <p:sp>
          <p:nvSpPr>
            <p:cNvPr id="35" name="Text Box 81">
              <a:extLst>
                <a:ext uri="{FF2B5EF4-FFF2-40B4-BE49-F238E27FC236}">
                  <a16:creationId xmlns:a16="http://schemas.microsoft.com/office/drawing/2014/main" id="{2049D0DF-F7A9-473F-A7B0-DBDB4197FF82}"/>
                </a:ext>
              </a:extLst>
            </p:cNvPr>
            <p:cNvSpPr txBox="1">
              <a:spLocks noChangeArrowheads="1"/>
            </p:cNvSpPr>
            <p:nvPr/>
          </p:nvSpPr>
          <p:spPr bwMode="auto">
            <a:xfrm>
              <a:off x="1837" y="1589"/>
              <a:ext cx="4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8  </a:t>
              </a:r>
              <a:r>
                <a:rPr lang="en-US" altLang="zh-CN" sz="1800" b="1" baseline="0">
                  <a:solidFill>
                    <a:srgbClr val="FF3300"/>
                  </a:solidFill>
                  <a:latin typeface="+mn-lt"/>
                </a:rPr>
                <a:t>×</a:t>
              </a:r>
              <a:endParaRPr lang="en-US" altLang="zh-CN" sz="1800" baseline="0">
                <a:solidFill>
                  <a:srgbClr val="FF3300"/>
                </a:solidFill>
                <a:latin typeface="+mn-lt"/>
              </a:endParaRPr>
            </a:p>
          </p:txBody>
        </p:sp>
        <p:sp>
          <p:nvSpPr>
            <p:cNvPr id="36" name="Text Box 82">
              <a:extLst>
                <a:ext uri="{FF2B5EF4-FFF2-40B4-BE49-F238E27FC236}">
                  <a16:creationId xmlns:a16="http://schemas.microsoft.com/office/drawing/2014/main" id="{C4291D6E-40D2-4D30-AF91-AA17997401E5}"/>
                </a:ext>
              </a:extLst>
            </p:cNvPr>
            <p:cNvSpPr txBox="1">
              <a:spLocks noChangeArrowheads="1"/>
            </p:cNvSpPr>
            <p:nvPr/>
          </p:nvSpPr>
          <p:spPr bwMode="auto">
            <a:xfrm>
              <a:off x="2562" y="1589"/>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9</a:t>
              </a:r>
            </a:p>
          </p:txBody>
        </p:sp>
        <p:sp>
          <p:nvSpPr>
            <p:cNvPr id="37" name="Text Box 83">
              <a:extLst>
                <a:ext uri="{FF2B5EF4-FFF2-40B4-BE49-F238E27FC236}">
                  <a16:creationId xmlns:a16="http://schemas.microsoft.com/office/drawing/2014/main" id="{A4FBDE0A-4937-47B9-8EDC-D4E98058B8C2}"/>
                </a:ext>
              </a:extLst>
            </p:cNvPr>
            <p:cNvSpPr txBox="1">
              <a:spLocks noChangeArrowheads="1"/>
            </p:cNvSpPr>
            <p:nvPr/>
          </p:nvSpPr>
          <p:spPr bwMode="auto">
            <a:xfrm>
              <a:off x="3684" y="160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10</a:t>
              </a:r>
            </a:p>
          </p:txBody>
        </p:sp>
        <p:sp>
          <p:nvSpPr>
            <p:cNvPr id="38" name="Text Box 84">
              <a:extLst>
                <a:ext uri="{FF2B5EF4-FFF2-40B4-BE49-F238E27FC236}">
                  <a16:creationId xmlns:a16="http://schemas.microsoft.com/office/drawing/2014/main" id="{7F3287C1-3190-4DAF-B297-992925B6C5D6}"/>
                </a:ext>
              </a:extLst>
            </p:cNvPr>
            <p:cNvSpPr txBox="1">
              <a:spLocks noChangeArrowheads="1"/>
            </p:cNvSpPr>
            <p:nvPr/>
          </p:nvSpPr>
          <p:spPr bwMode="auto">
            <a:xfrm>
              <a:off x="4591" y="1601"/>
              <a:ext cx="2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latin typeface="+mn-lt"/>
                </a:rPr>
                <a:t>11</a:t>
              </a:r>
            </a:p>
          </p:txBody>
        </p:sp>
      </p:grpSp>
      <p:cxnSp>
        <p:nvCxnSpPr>
          <p:cNvPr id="61" name="直接箭头连接符 60">
            <a:extLst>
              <a:ext uri="{FF2B5EF4-FFF2-40B4-BE49-F238E27FC236}">
                <a16:creationId xmlns:a16="http://schemas.microsoft.com/office/drawing/2014/main" id="{724FE3C7-9ADA-4507-8583-D6769BC18815}"/>
              </a:ext>
            </a:extLst>
          </p:cNvPr>
          <p:cNvCxnSpPr/>
          <p:nvPr/>
        </p:nvCxnSpPr>
        <p:spPr bwMode="auto">
          <a:xfrm flipH="1">
            <a:off x="5205102" y="2701271"/>
            <a:ext cx="42467" cy="1428471"/>
          </a:xfrm>
          <a:prstGeom prst="straightConnector1">
            <a:avLst/>
          </a:prstGeom>
          <a:solidFill>
            <a:schemeClr val="accent1"/>
          </a:solidFill>
          <a:ln w="6350" cap="flat" cmpd="sng" algn="ctr">
            <a:solidFill>
              <a:srgbClr val="FF0000"/>
            </a:solidFill>
            <a:prstDash val="lgDash"/>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cxnSp>
        <p:nvCxnSpPr>
          <p:cNvPr id="63" name="直接箭头连接符 62">
            <a:extLst>
              <a:ext uri="{FF2B5EF4-FFF2-40B4-BE49-F238E27FC236}">
                <a16:creationId xmlns:a16="http://schemas.microsoft.com/office/drawing/2014/main" id="{90CCA995-F16F-4818-B864-EEE02B2D4847}"/>
              </a:ext>
            </a:extLst>
          </p:cNvPr>
          <p:cNvCxnSpPr>
            <a:endCxn id="28" idx="0"/>
          </p:cNvCxnSpPr>
          <p:nvPr/>
        </p:nvCxnSpPr>
        <p:spPr bwMode="auto">
          <a:xfrm flipH="1">
            <a:off x="1669740" y="970896"/>
            <a:ext cx="2731096" cy="2901671"/>
          </a:xfrm>
          <a:prstGeom prst="straightConnector1">
            <a:avLst/>
          </a:prstGeom>
          <a:solidFill>
            <a:schemeClr val="accent1"/>
          </a:solidFill>
          <a:ln w="6350" cap="flat" cmpd="sng" algn="ctr">
            <a:solidFill>
              <a:srgbClr val="FF0000"/>
            </a:solidFill>
            <a:prstDash val="lgDash"/>
            <a:round/>
            <a:headEnd type="none" w="med" len="med"/>
            <a:tailEnd type="arrow"/>
          </a:ln>
          <a:effectLst/>
          <a:extLst>
            <a:ext uri="{AF507438-7753-43E0-B8FC-AC1667EBCBE1}">
              <a14:hiddenEffects xmlns:a14="http://schemas.microsoft.com/office/drawing/2010/main">
                <a:effectLst>
                  <a:outerShdw dist="107763" dir="18900000" algn="ctr" rotWithShape="0">
                    <a:schemeClr val="bg2"/>
                  </a:outerShdw>
                </a:effectLst>
              </a14:hiddenEffects>
            </a:ext>
          </a:extLst>
        </p:spPr>
      </p:cxnSp>
    </p:spTree>
    <p:extLst>
      <p:ext uri="{BB962C8B-B14F-4D97-AF65-F5344CB8AC3E}">
        <p14:creationId xmlns:p14="http://schemas.microsoft.com/office/powerpoint/2010/main" val="1962296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1608B-9FB1-4AA6-B1C5-5C92102717EA}"/>
              </a:ext>
            </a:extLst>
          </p:cNvPr>
          <p:cNvSpPr>
            <a:spLocks noGrp="1"/>
          </p:cNvSpPr>
          <p:nvPr>
            <p:ph type="title"/>
          </p:nvPr>
        </p:nvSpPr>
        <p:spPr/>
        <p:txBody>
          <a:bodyPr/>
          <a:lstStyle/>
          <a:p>
            <a:r>
              <a:rPr lang="zh-CN" altLang="en-US" dirty="0"/>
              <a:t>示例</a:t>
            </a:r>
          </a:p>
        </p:txBody>
      </p:sp>
      <p:sp>
        <p:nvSpPr>
          <p:cNvPr id="3" name="内容占位符 2">
            <a:extLst>
              <a:ext uri="{FF2B5EF4-FFF2-40B4-BE49-F238E27FC236}">
                <a16:creationId xmlns:a16="http://schemas.microsoft.com/office/drawing/2014/main" id="{716967B6-F692-4B30-9F6B-9B7EB34BC0B9}"/>
              </a:ext>
            </a:extLst>
          </p:cNvPr>
          <p:cNvSpPr>
            <a:spLocks noGrp="1"/>
          </p:cNvSpPr>
          <p:nvPr>
            <p:ph idx="1"/>
          </p:nvPr>
        </p:nvSpPr>
        <p:spPr/>
        <p:txBody>
          <a:bodyPr/>
          <a:lstStyle/>
          <a:p>
            <a:r>
              <a:rPr lang="en-US" altLang="zh-CN" sz="2400" baseline="0" dirty="0"/>
              <a:t>Step6. </a:t>
            </a:r>
            <a:r>
              <a:rPr lang="zh-CN" altLang="en-US" sz="2400" baseline="0" dirty="0"/>
              <a:t>按照上述方法，依次扩展搜索树，得到最优解</a:t>
            </a:r>
          </a:p>
          <a:p>
            <a:pPr eaLnBrk="1" hangingPunct="1">
              <a:lnSpc>
                <a:spcPct val="120000"/>
              </a:lnSpc>
              <a:spcBef>
                <a:spcPct val="0"/>
              </a:spcBef>
              <a:buFontTx/>
              <a:buNone/>
            </a:pPr>
            <a:r>
              <a:rPr lang="zh-CN" altLang="en-US" sz="2400" baseline="0" dirty="0"/>
              <a:t>    </a:t>
            </a:r>
            <a:r>
              <a:rPr lang="en-US" altLang="zh-CN" sz="2400" baseline="0" dirty="0"/>
              <a:t>1→3 → 5 → 4 → 2 → 1</a:t>
            </a:r>
            <a:r>
              <a:rPr lang="zh-CN" altLang="en-US" sz="2400" baseline="0" dirty="0"/>
              <a:t>，最短路径长度</a:t>
            </a:r>
            <a:r>
              <a:rPr lang="en-US" altLang="zh-CN" sz="2400" baseline="0" dirty="0"/>
              <a:t>=1+2+3+7+3=16</a:t>
            </a:r>
          </a:p>
        </p:txBody>
      </p:sp>
      <p:sp>
        <p:nvSpPr>
          <p:cNvPr id="4" name="日期占位符 3">
            <a:extLst>
              <a:ext uri="{FF2B5EF4-FFF2-40B4-BE49-F238E27FC236}">
                <a16:creationId xmlns:a16="http://schemas.microsoft.com/office/drawing/2014/main" id="{B39740F4-A475-4A63-B6D6-C5CA6244629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DC71B582-5F88-4B63-AE89-575380C2A1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F9AFCE-EA66-4200-8A6F-9CF230F7B366}"/>
              </a:ext>
            </a:extLst>
          </p:cNvPr>
          <p:cNvSpPr>
            <a:spLocks noGrp="1"/>
          </p:cNvSpPr>
          <p:nvPr>
            <p:ph type="sldNum" sz="quarter" idx="12"/>
          </p:nvPr>
        </p:nvSpPr>
        <p:spPr/>
        <p:txBody>
          <a:bodyPr/>
          <a:lstStyle/>
          <a:p>
            <a:fld id="{EEA58A3B-43CE-4AA0-90B5-EB47AFAFEB34}" type="slidenum">
              <a:rPr lang="zh-CN" altLang="en-US" smtClean="0"/>
              <a:pPr/>
              <a:t>61</a:t>
            </a:fld>
            <a:endParaRPr lang="zh-CN" altLang="en-US" dirty="0"/>
          </a:p>
        </p:txBody>
      </p:sp>
    </p:spTree>
    <p:extLst>
      <p:ext uri="{BB962C8B-B14F-4D97-AF65-F5344CB8AC3E}">
        <p14:creationId xmlns:p14="http://schemas.microsoft.com/office/powerpoint/2010/main" val="2703867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1608B-9FB1-4AA6-B1C5-5C92102717EA}"/>
              </a:ext>
            </a:extLst>
          </p:cNvPr>
          <p:cNvSpPr>
            <a:spLocks noGrp="1"/>
          </p:cNvSpPr>
          <p:nvPr>
            <p:ph type="title"/>
          </p:nvPr>
        </p:nvSpPr>
        <p:spPr/>
        <p:txBody>
          <a:bodyPr/>
          <a:lstStyle/>
          <a:p>
            <a:r>
              <a:rPr lang="en-US" altLang="zh-CN" dirty="0"/>
              <a:t>TSP</a:t>
            </a:r>
            <a:r>
              <a:rPr lang="zh-CN" altLang="en-US" dirty="0"/>
              <a:t>问题分支限界法算法描述</a:t>
            </a:r>
          </a:p>
        </p:txBody>
      </p:sp>
      <p:sp>
        <p:nvSpPr>
          <p:cNvPr id="3" name="内容占位符 2">
            <a:extLst>
              <a:ext uri="{FF2B5EF4-FFF2-40B4-BE49-F238E27FC236}">
                <a16:creationId xmlns:a16="http://schemas.microsoft.com/office/drawing/2014/main" id="{716967B6-F692-4B30-9F6B-9B7EB34BC0B9}"/>
              </a:ext>
            </a:extLst>
          </p:cNvPr>
          <p:cNvSpPr>
            <a:spLocks noGrp="1"/>
          </p:cNvSpPr>
          <p:nvPr>
            <p:ph idx="1"/>
          </p:nvPr>
        </p:nvSpPr>
        <p:spPr/>
        <p:txBody>
          <a:bodyPr/>
          <a:lstStyle/>
          <a:p>
            <a:r>
              <a:rPr lang="zh-CN" altLang="en-US" sz="2400" baseline="0" dirty="0"/>
              <a:t>数组</a:t>
            </a:r>
            <a:r>
              <a:rPr lang="en-US" altLang="zh-CN" sz="2400" baseline="0" dirty="0"/>
              <a:t>x[1:n]</a:t>
            </a:r>
            <a:r>
              <a:rPr lang="zh-CN" altLang="en-US" sz="2400" baseline="0" dirty="0"/>
              <a:t>存储搜索路径上的树顶点</a:t>
            </a:r>
            <a:endParaRPr lang="zh-CN" altLang="en-US" dirty="0"/>
          </a:p>
        </p:txBody>
      </p:sp>
      <p:sp>
        <p:nvSpPr>
          <p:cNvPr id="4" name="日期占位符 3">
            <a:extLst>
              <a:ext uri="{FF2B5EF4-FFF2-40B4-BE49-F238E27FC236}">
                <a16:creationId xmlns:a16="http://schemas.microsoft.com/office/drawing/2014/main" id="{B39740F4-A475-4A63-B6D6-C5CA6244629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DC71B582-5F88-4B63-AE89-575380C2A1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F9AFCE-EA66-4200-8A6F-9CF230F7B366}"/>
              </a:ext>
            </a:extLst>
          </p:cNvPr>
          <p:cNvSpPr>
            <a:spLocks noGrp="1"/>
          </p:cNvSpPr>
          <p:nvPr>
            <p:ph type="sldNum" sz="quarter" idx="12"/>
          </p:nvPr>
        </p:nvSpPr>
        <p:spPr/>
        <p:txBody>
          <a:bodyPr/>
          <a:lstStyle/>
          <a:p>
            <a:fld id="{EEA58A3B-43CE-4AA0-90B5-EB47AFAFEB34}" type="slidenum">
              <a:rPr lang="zh-CN" altLang="en-US" smtClean="0"/>
              <a:pPr/>
              <a:t>62</a:t>
            </a:fld>
            <a:endParaRPr lang="zh-CN" altLang="en-US" dirty="0"/>
          </a:p>
        </p:txBody>
      </p:sp>
    </p:spTree>
    <p:extLst>
      <p:ext uri="{BB962C8B-B14F-4D97-AF65-F5344CB8AC3E}">
        <p14:creationId xmlns:p14="http://schemas.microsoft.com/office/powerpoint/2010/main" val="2335596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FB3A01C-FE93-4CE4-9269-5387C1EC54EB}"/>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BBA80CC1-B8C4-4325-8651-BF55181B41D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A27968F-3870-40B7-BC86-F14A27232A80}"/>
              </a:ext>
            </a:extLst>
          </p:cNvPr>
          <p:cNvSpPr>
            <a:spLocks noGrp="1"/>
          </p:cNvSpPr>
          <p:nvPr>
            <p:ph type="sldNum" sz="quarter" idx="12"/>
          </p:nvPr>
        </p:nvSpPr>
        <p:spPr/>
        <p:txBody>
          <a:bodyPr/>
          <a:lstStyle/>
          <a:p>
            <a:fld id="{EEA58A3B-43CE-4AA0-90B5-EB47AFAFEB34}" type="slidenum">
              <a:rPr lang="zh-CN" altLang="en-US" smtClean="0"/>
              <a:pPr/>
              <a:t>63</a:t>
            </a:fld>
            <a:endParaRPr lang="zh-CN" altLang="en-US" dirty="0"/>
          </a:p>
        </p:txBody>
      </p:sp>
      <mc:AlternateContent xmlns:mc="http://schemas.openxmlformats.org/markup-compatibility/2006" xmlns:a14="http://schemas.microsoft.com/office/drawing/2010/main">
        <mc:Choice Requires="a14">
          <p:sp>
            <p:nvSpPr>
              <p:cNvPr id="6" name="Text Box 4">
                <a:extLst>
                  <a:ext uri="{FF2B5EF4-FFF2-40B4-BE49-F238E27FC236}">
                    <a16:creationId xmlns:a16="http://schemas.microsoft.com/office/drawing/2014/main" id="{BA8B9B07-835B-487D-846A-DF68182AD98B}"/>
                  </a:ext>
                </a:extLst>
              </p:cNvPr>
              <p:cNvSpPr txBox="1">
                <a:spLocks noChangeArrowheads="1"/>
              </p:cNvSpPr>
              <p:nvPr/>
            </p:nvSpPr>
            <p:spPr bwMode="auto">
              <a:xfrm>
                <a:off x="133109" y="207632"/>
                <a:ext cx="9143999" cy="62971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20000"/>
                  </a:lnSpc>
                  <a:spcBef>
                    <a:spcPct val="0"/>
                  </a:spcBef>
                  <a:buFontTx/>
                  <a:buNone/>
                </a:pPr>
                <a:r>
                  <a:rPr lang="en-US" altLang="zh-CN" sz="2400" baseline="0" dirty="0">
                    <a:latin typeface="+mn-lt"/>
                    <a:ea typeface="微软雅黑 Light" panose="020B0502040204020203" pitchFamily="34" charset="-122"/>
                  </a:rPr>
                  <a:t>1.  </a:t>
                </a:r>
                <a:r>
                  <a:rPr lang="zh-CN" altLang="en-US" sz="2400" baseline="0" dirty="0">
                    <a:latin typeface="+mn-lt"/>
                    <a:ea typeface="微软雅黑 Light" panose="020B0502040204020203" pitchFamily="34" charset="-122"/>
                  </a:rPr>
                  <a:t>采用贪心法，计算问题上界</a:t>
                </a:r>
                <a:r>
                  <a:rPr lang="en-US" altLang="zh-CN" sz="2400" i="1" baseline="0" dirty="0">
                    <a:solidFill>
                      <a:srgbClr val="FF0000"/>
                    </a:solidFill>
                    <a:latin typeface="+mn-lt"/>
                    <a:ea typeface="微软雅黑 Light" panose="020B0502040204020203" pitchFamily="34" charset="-122"/>
                  </a:rPr>
                  <a:t>up</a:t>
                </a:r>
                <a:r>
                  <a:rPr lang="en-US" altLang="zh-CN" sz="2400" baseline="0" dirty="0">
                    <a:solidFill>
                      <a:srgbClr val="FF0000"/>
                    </a:solidFill>
                    <a:latin typeface="+mn-lt"/>
                    <a:ea typeface="微软雅黑 Light" panose="020B0502040204020203" pitchFamily="34" charset="-122"/>
                  </a:rPr>
                  <a:t>——</a:t>
                </a:r>
                <a:r>
                  <a:rPr lang="zh-CN" altLang="en-US" sz="2400" baseline="0" dirty="0">
                    <a:solidFill>
                      <a:srgbClr val="FF0000"/>
                    </a:solidFill>
                    <a:latin typeface="+mn-lt"/>
                    <a:ea typeface="微软雅黑 Light" panose="020B0502040204020203" pitchFamily="34" charset="-122"/>
                  </a:rPr>
                  <a:t>用于后续结点剪枝</a:t>
                </a:r>
              </a:p>
              <a:p>
                <a:pPr eaLnBrk="1" hangingPunct="1">
                  <a:lnSpc>
                    <a:spcPct val="120000"/>
                  </a:lnSpc>
                  <a:spcBef>
                    <a:spcPct val="0"/>
                  </a:spcBef>
                  <a:buFontTx/>
                  <a:buNone/>
                </a:pPr>
                <a:r>
                  <a:rPr lang="zh-CN" altLang="en-US" sz="2400" baseline="0" dirty="0">
                    <a:latin typeface="+mn-lt"/>
                    <a:ea typeface="微软雅黑 Light" panose="020B0502040204020203" pitchFamily="34" charset="-122"/>
                  </a:rPr>
                  <a:t>     根据目标函数公式，计算根结点</a:t>
                </a:r>
                <a:r>
                  <a:rPr lang="en-US" altLang="zh-CN" sz="2400" baseline="0" dirty="0">
                    <a:latin typeface="+mn-lt"/>
                    <a:ea typeface="微软雅黑 Light" panose="020B0502040204020203" pitchFamily="34" charset="-122"/>
                  </a:rPr>
                  <a:t>/</a:t>
                </a:r>
                <a:r>
                  <a:rPr lang="zh-CN" altLang="en-US" sz="2400" baseline="0" dirty="0">
                    <a:latin typeface="+mn-lt"/>
                    <a:ea typeface="微软雅黑 Light" panose="020B0502040204020203" pitchFamily="34" charset="-122"/>
                  </a:rPr>
                  <a:t>问题下界</a:t>
                </a:r>
                <a:r>
                  <a:rPr lang="en-US" altLang="zh-CN" sz="2400" b="1" i="1" baseline="0" dirty="0">
                    <a:latin typeface="+mn-lt"/>
                    <a:ea typeface="微软雅黑 Light" panose="020B0502040204020203" pitchFamily="34" charset="-122"/>
                  </a:rPr>
                  <a:t>down</a:t>
                </a:r>
                <a:r>
                  <a:rPr lang="zh-CN" altLang="en-US" sz="2400" baseline="0" dirty="0">
                    <a:latin typeface="+mn-lt"/>
                    <a:ea typeface="微软雅黑 Light" panose="020B0502040204020203" pitchFamily="34" charset="-122"/>
                  </a:rPr>
                  <a:t>（用处？）</a:t>
                </a:r>
                <a:endParaRPr lang="en-US" altLang="zh-CN" sz="2400" b="1" i="1"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2.  </a:t>
                </a:r>
                <a:r>
                  <a:rPr lang="zh-CN" altLang="en-US" sz="2400" baseline="0" dirty="0">
                    <a:latin typeface="+mn-lt"/>
                    <a:ea typeface="微软雅黑 Light" panose="020B0502040204020203" pitchFamily="34" charset="-122"/>
                  </a:rPr>
                  <a:t>将活结点表</a:t>
                </a:r>
                <a:r>
                  <a:rPr lang="en-US" altLang="zh-CN" sz="2400" baseline="0" dirty="0">
                    <a:latin typeface="+mn-lt"/>
                    <a:ea typeface="微软雅黑 Light" panose="020B0502040204020203" pitchFamily="34" charset="-122"/>
                  </a:rPr>
                  <a:t>ANT</a:t>
                </a:r>
                <a:r>
                  <a:rPr lang="zh-CN" altLang="en-US" sz="2400" baseline="0" dirty="0">
                    <a:latin typeface="+mn-lt"/>
                    <a:ea typeface="微软雅黑 Light" panose="020B0502040204020203" pitchFamily="34" charset="-122"/>
                  </a:rPr>
                  <a:t>初始化为空</a:t>
                </a: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3.  for  ( </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=1; </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 &lt;= n;  </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 ) x[</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]=0;    </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解向量初始化</a:t>
                </a:r>
                <a:endParaRPr lang="en-US" altLang="zh-CN" sz="2000" baseline="0" dirty="0">
                  <a:solidFill>
                    <a:schemeClr val="tx1"/>
                  </a:solidFill>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4.  k=1;  x[1]=1;           </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*第一步，从顶点</a:t>
                </a:r>
                <a:r>
                  <a:rPr lang="en-US" altLang="zh-CN" sz="2000" baseline="0" dirty="0">
                    <a:solidFill>
                      <a:schemeClr val="tx1"/>
                    </a:solidFill>
                    <a:latin typeface="+mn-lt"/>
                    <a:ea typeface="微软雅黑 Light" panose="020B0502040204020203" pitchFamily="34" charset="-122"/>
                  </a:rPr>
                  <a:t>1</a:t>
                </a:r>
                <a:r>
                  <a:rPr lang="zh-CN" altLang="en-US" sz="2000" baseline="0" dirty="0">
                    <a:solidFill>
                      <a:schemeClr val="tx1"/>
                    </a:solidFill>
                    <a:latin typeface="+mn-lt"/>
                    <a:ea typeface="微软雅黑 Light" panose="020B0502040204020203" pitchFamily="34" charset="-122"/>
                  </a:rPr>
                  <a:t>出发</a:t>
                </a:r>
              </a:p>
              <a:p>
                <a:pPr eaLnBrk="1" hangingPunct="1">
                  <a:lnSpc>
                    <a:spcPct val="120000"/>
                  </a:lnSpc>
                  <a:spcBef>
                    <a:spcPct val="0"/>
                  </a:spcBef>
                  <a:buFontTx/>
                  <a:buAutoNum type="arabicPeriod" startAt="5"/>
                </a:pPr>
                <a:r>
                  <a:rPr lang="en-US" altLang="zh-CN" sz="2400" baseline="0" dirty="0">
                    <a:solidFill>
                      <a:schemeClr val="tx1"/>
                    </a:solidFill>
                    <a:latin typeface="+mn-lt"/>
                    <a:ea typeface="微软雅黑 Light" panose="020B0502040204020203" pitchFamily="34" charset="-122"/>
                  </a:rPr>
                  <a:t>while (k&gt;=1)           </a:t>
                </a:r>
                <a:r>
                  <a:rPr lang="en-US" altLang="zh-CN" sz="2000" baseline="0" dirty="0">
                    <a:solidFill>
                      <a:schemeClr val="tx1"/>
                    </a:solidFill>
                    <a:latin typeface="+mn-lt"/>
                    <a:ea typeface="微软雅黑 Light" panose="020B0502040204020203" pitchFamily="34" charset="-122"/>
                  </a:rPr>
                  <a:t>/*k: </a:t>
                </a:r>
                <a:r>
                  <a:rPr lang="zh-CN" altLang="en-US" sz="2000" baseline="0" dirty="0">
                    <a:solidFill>
                      <a:schemeClr val="tx1"/>
                    </a:solidFill>
                    <a:latin typeface="+mn-lt"/>
                    <a:ea typeface="微软雅黑 Light" panose="020B0502040204020203" pitchFamily="34" charset="-122"/>
                  </a:rPr>
                  <a:t>遍历步骤，第</a:t>
                </a:r>
                <a:r>
                  <a:rPr lang="en-US" altLang="zh-CN" sz="2000" baseline="0" dirty="0">
                    <a:solidFill>
                      <a:schemeClr val="tx1"/>
                    </a:solidFill>
                    <a:latin typeface="+mn-lt"/>
                    <a:ea typeface="微软雅黑 Light" panose="020B0502040204020203" pitchFamily="34" charset="-122"/>
                  </a:rPr>
                  <a:t>k</a:t>
                </a:r>
                <a:r>
                  <a:rPr lang="zh-CN" altLang="en-US" sz="2000" baseline="0" dirty="0">
                    <a:solidFill>
                      <a:schemeClr val="tx1"/>
                    </a:solidFill>
                    <a:latin typeface="+mn-lt"/>
                    <a:ea typeface="微软雅黑 Light" panose="020B0502040204020203" pitchFamily="34" charset="-122"/>
                  </a:rPr>
                  <a:t>步，</a:t>
                </a:r>
                <a:r>
                  <a:rPr lang="en-US" altLang="zh-CN" sz="2000" baseline="0" dirty="0">
                    <a:solidFill>
                      <a:schemeClr val="tx1"/>
                    </a:solidFill>
                    <a:latin typeface="+mn-lt"/>
                    <a:ea typeface="微软雅黑 Light" panose="020B0502040204020203" pitchFamily="34" charset="-122"/>
                  </a:rPr>
                  <a:t>x[k]:</a:t>
                </a:r>
                <a:r>
                  <a:rPr lang="zh-CN" altLang="en-US" sz="2000" baseline="0" dirty="0">
                    <a:solidFill>
                      <a:schemeClr val="tx1"/>
                    </a:solidFill>
                    <a:latin typeface="+mn-lt"/>
                    <a:ea typeface="微软雅黑 Light" panose="020B0502040204020203" pitchFamily="34" charset="-122"/>
                  </a:rPr>
                  <a:t>第</a:t>
                </a:r>
                <a:r>
                  <a:rPr lang="en-US" altLang="zh-CN" sz="2000" baseline="0" dirty="0">
                    <a:solidFill>
                      <a:schemeClr val="tx1"/>
                    </a:solidFill>
                    <a:latin typeface="+mn-lt"/>
                    <a:ea typeface="微软雅黑 Light" panose="020B0502040204020203" pitchFamily="34" charset="-122"/>
                  </a:rPr>
                  <a:t>k</a:t>
                </a:r>
                <a:r>
                  <a:rPr lang="zh-CN" altLang="en-US" sz="2000" baseline="0" dirty="0">
                    <a:solidFill>
                      <a:schemeClr val="tx1"/>
                    </a:solidFill>
                    <a:latin typeface="+mn-lt"/>
                    <a:ea typeface="微软雅黑 Light" panose="020B0502040204020203" pitchFamily="34" charset="-122"/>
                  </a:rPr>
                  <a:t>步走的城市</a:t>
                </a:r>
                <a:endParaRPr lang="en-US" altLang="zh-CN" sz="2000" baseline="0" dirty="0">
                  <a:solidFill>
                    <a:schemeClr val="tx1"/>
                  </a:solidFill>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5.1  </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=k+1;                </a:t>
                </a:r>
                <a:r>
                  <a:rPr lang="en-US" altLang="zh-CN" sz="2000" baseline="0" dirty="0">
                    <a:solidFill>
                      <a:schemeClr val="tx1"/>
                    </a:solidFill>
                    <a:latin typeface="+mn-lt"/>
                    <a:ea typeface="微软雅黑 Light" panose="020B0502040204020203" pitchFamily="34" charset="-122"/>
                  </a:rPr>
                  <a:t>/*  </a:t>
                </a:r>
                <a:r>
                  <a:rPr lang="zh-CN" altLang="en-US" sz="2000" baseline="0" dirty="0">
                    <a:solidFill>
                      <a:schemeClr val="tx1"/>
                    </a:solidFill>
                    <a:latin typeface="+mn-lt"/>
                    <a:ea typeface="微软雅黑 Light" panose="020B0502040204020203" pitchFamily="34" charset="-122"/>
                  </a:rPr>
                  <a:t>第</a:t>
                </a:r>
                <a:r>
                  <a:rPr lang="en-US" altLang="zh-CN" sz="2000" baseline="0" dirty="0">
                    <a:solidFill>
                      <a:schemeClr val="tx1"/>
                    </a:solidFill>
                    <a:latin typeface="+mn-lt"/>
                    <a:ea typeface="微软雅黑 Light" panose="020B0502040204020203" pitchFamily="34" charset="-122"/>
                  </a:rPr>
                  <a:t>k</a:t>
                </a:r>
                <a:r>
                  <a:rPr lang="zh-CN" altLang="en-US" sz="2000" baseline="0" dirty="0">
                    <a:solidFill>
                      <a:schemeClr val="tx1"/>
                    </a:solidFill>
                    <a:latin typeface="+mn-lt"/>
                    <a:ea typeface="微软雅黑 Light" panose="020B0502040204020203" pitchFamily="34" charset="-122"/>
                  </a:rPr>
                  <a:t>步已选定城市，考虑第</a:t>
                </a:r>
                <a:r>
                  <a:rPr lang="en-US" altLang="zh-CN" sz="2000" baseline="0" dirty="0">
                    <a:solidFill>
                      <a:schemeClr val="tx1"/>
                    </a:solidFill>
                    <a:latin typeface="+mn-lt"/>
                    <a:ea typeface="微软雅黑 Light" panose="020B0502040204020203" pitchFamily="34" charset="-122"/>
                  </a:rPr>
                  <a:t>k+1</a:t>
                </a:r>
                <a:r>
                  <a:rPr lang="zh-CN" altLang="en-US" sz="2000" baseline="0" dirty="0">
                    <a:solidFill>
                      <a:schemeClr val="tx1"/>
                    </a:solidFill>
                    <a:latin typeface="+mn-lt"/>
                    <a:ea typeface="微软雅黑 Light" panose="020B0502040204020203" pitchFamily="34" charset="-122"/>
                  </a:rPr>
                  <a:t>步的城市</a:t>
                </a:r>
                <a:endParaRPr lang="en-US" altLang="zh-CN" sz="2000" baseline="0" dirty="0">
                  <a:solidFill>
                    <a:schemeClr val="tx1"/>
                  </a:solidFill>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5.2  x[</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]=1;                 </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第</a:t>
                </a:r>
                <a:r>
                  <a:rPr lang="en-US" altLang="zh-CN" sz="2000" baseline="0" dirty="0">
                    <a:solidFill>
                      <a:schemeClr val="tx1"/>
                    </a:solidFill>
                    <a:latin typeface="+mn-lt"/>
                    <a:ea typeface="微软雅黑 Light" panose="020B0502040204020203" pitchFamily="34" charset="-122"/>
                  </a:rPr>
                  <a:t>k+1</a:t>
                </a:r>
                <a:r>
                  <a:rPr lang="zh-CN" altLang="en-US" sz="2000" baseline="0" dirty="0">
                    <a:solidFill>
                      <a:schemeClr val="tx1"/>
                    </a:solidFill>
                    <a:latin typeface="+mn-lt"/>
                    <a:ea typeface="微软雅黑 Light" panose="020B0502040204020203" pitchFamily="34" charset="-122"/>
                  </a:rPr>
                  <a:t>步，按照城市序号</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首先选择第</a:t>
                </a:r>
                <a:r>
                  <a:rPr lang="en-US" altLang="zh-CN" sz="2000" baseline="0" dirty="0">
                    <a:solidFill>
                      <a:schemeClr val="tx1"/>
                    </a:solidFill>
                    <a:latin typeface="+mn-lt"/>
                    <a:ea typeface="微软雅黑 Light" panose="020B0502040204020203" pitchFamily="34" charset="-122"/>
                  </a:rPr>
                  <a:t>1</a:t>
                </a:r>
                <a:r>
                  <a:rPr lang="zh-CN" altLang="en-US" sz="2000" baseline="0" dirty="0">
                    <a:solidFill>
                      <a:schemeClr val="tx1"/>
                    </a:solidFill>
                    <a:latin typeface="+mn-lt"/>
                    <a:ea typeface="微软雅黑 Light" panose="020B0502040204020203" pitchFamily="34" charset="-122"/>
                  </a:rPr>
                  <a:t>个城市</a:t>
                </a:r>
                <a:r>
                  <a:rPr lang="en-US" altLang="zh-CN" sz="2000" baseline="0" dirty="0">
                    <a:solidFill>
                      <a:schemeClr val="tx1"/>
                    </a:solidFill>
                    <a:latin typeface="+mn-lt"/>
                    <a:ea typeface="微软雅黑 Light" panose="020B0502040204020203" pitchFamily="34" charset="-122"/>
                  </a:rPr>
                  <a:t>1</a:t>
                </a: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5.3   while  (x[</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 &lt;= n)    </a:t>
                </a:r>
                <a:r>
                  <a:rPr lang="en-US" altLang="zh-CN" sz="2000" u="sng" baseline="0" dirty="0">
                    <a:solidFill>
                      <a:schemeClr val="tx1"/>
                    </a:solidFill>
                    <a:latin typeface="+mn-lt"/>
                    <a:ea typeface="微软雅黑 Light" panose="020B0502040204020203" pitchFamily="34" charset="-122"/>
                  </a:rPr>
                  <a:t>/*</a:t>
                </a:r>
                <a:r>
                  <a:rPr lang="zh-CN" altLang="en-US" sz="2000" u="sng" baseline="0" dirty="0">
                    <a:solidFill>
                      <a:schemeClr val="tx1"/>
                    </a:solidFill>
                    <a:latin typeface="+mn-lt"/>
                    <a:ea typeface="微软雅黑 Light" panose="020B0502040204020203" pitchFamily="34" charset="-122"/>
                  </a:rPr>
                  <a:t>宽度优先，生成</a:t>
                </a:r>
                <a:r>
                  <a:rPr lang="en-US" altLang="zh-CN" sz="2000" u="sng" baseline="0" dirty="0">
                    <a:solidFill>
                      <a:schemeClr val="tx1"/>
                    </a:solidFill>
                    <a:latin typeface="+mn-lt"/>
                    <a:ea typeface="微软雅黑 Light" panose="020B0502040204020203" pitchFamily="34" charset="-122"/>
                  </a:rPr>
                  <a:t>x[k]</a:t>
                </a:r>
                <a:r>
                  <a:rPr lang="zh-CN" altLang="en-US" sz="2000" u="sng" baseline="0" dirty="0">
                    <a:solidFill>
                      <a:schemeClr val="tx1"/>
                    </a:solidFill>
                    <a:latin typeface="+mn-lt"/>
                    <a:ea typeface="微软雅黑 Light" panose="020B0502040204020203" pitchFamily="34" charset="-122"/>
                  </a:rPr>
                  <a:t>的子结点</a:t>
                </a:r>
                <a:r>
                  <a:rPr lang="en-US" altLang="zh-CN" sz="2000" u="sng" baseline="0" dirty="0">
                    <a:solidFill>
                      <a:schemeClr val="tx1"/>
                    </a:solidFill>
                    <a:latin typeface="+mn-lt"/>
                    <a:ea typeface="微软雅黑 Light" panose="020B0502040204020203" pitchFamily="34" charset="-122"/>
                  </a:rPr>
                  <a:t>x[</a:t>
                </a:r>
                <a:r>
                  <a:rPr lang="en-US" altLang="zh-CN" sz="2000" u="sng" baseline="0" dirty="0" err="1">
                    <a:solidFill>
                      <a:schemeClr val="tx1"/>
                    </a:solidFill>
                    <a:latin typeface="+mn-lt"/>
                    <a:ea typeface="微软雅黑 Light" panose="020B0502040204020203" pitchFamily="34" charset="-122"/>
                  </a:rPr>
                  <a:t>i</a:t>
                </a:r>
                <a:r>
                  <a:rPr lang="en-US" altLang="zh-CN" sz="2000" u="sng" baseline="0" dirty="0">
                    <a:solidFill>
                      <a:schemeClr val="tx1"/>
                    </a:solidFill>
                    <a:latin typeface="+mn-lt"/>
                    <a:ea typeface="微软雅黑 Light" panose="020B0502040204020203" pitchFamily="34" charset="-122"/>
                  </a:rPr>
                  <a:t>]=1,2,..,n</a:t>
                </a: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5.3.1  </a:t>
                </a:r>
                <a:r>
                  <a:rPr lang="zh-CN" altLang="en-US" sz="2400" baseline="0" dirty="0">
                    <a:solidFill>
                      <a:schemeClr val="tx1"/>
                    </a:solidFill>
                    <a:latin typeface="+mn-lt"/>
                    <a:ea typeface="微软雅黑 Light" panose="020B0502040204020203" pitchFamily="34" charset="-122"/>
                  </a:rPr>
                  <a:t>如果路径上城市顶点不重复，则：   </a:t>
                </a:r>
                <a:r>
                  <a:rPr lang="en-US" altLang="zh-CN" sz="2000" baseline="0" dirty="0">
                    <a:solidFill>
                      <a:schemeClr val="tx1"/>
                    </a:solidFill>
                    <a:latin typeface="+mn-lt"/>
                    <a:ea typeface="微软雅黑 Light" panose="020B0502040204020203" pitchFamily="34" charset="-122"/>
                  </a:rPr>
                  <a:t>/*x[</a:t>
                </a:r>
                <a:r>
                  <a:rPr lang="en-US" altLang="zh-CN" sz="2000" baseline="0" dirty="0" err="1">
                    <a:solidFill>
                      <a:schemeClr val="tx1"/>
                    </a:solidFill>
                    <a:latin typeface="+mn-lt"/>
                    <a:ea typeface="微软雅黑 Light" panose="020B0502040204020203" pitchFamily="34" charset="-122"/>
                  </a:rPr>
                  <a:t>i</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满足硬约束</a:t>
                </a:r>
              </a:p>
              <a:p>
                <a:pPr eaLnBrk="1" hangingPunct="1">
                  <a:lnSpc>
                    <a:spcPct val="120000"/>
                  </a:lnSpc>
                  <a:spcBef>
                    <a:spcPct val="0"/>
                  </a:spcBef>
                  <a:buFontTx/>
                  <a:buNone/>
                </a:pPr>
                <a:r>
                  <a:rPr lang="zh-CN" altLang="en-US" sz="2400" baseline="0" dirty="0">
                    <a:solidFill>
                      <a:schemeClr val="tx1"/>
                    </a:solidFill>
                    <a:latin typeface="+mn-lt"/>
                    <a:ea typeface="微软雅黑 Light" panose="020B0502040204020203" pitchFamily="34" charset="-122"/>
                  </a:rPr>
                  <a:t>                </a:t>
                </a:r>
                <a:r>
                  <a:rPr lang="en-US" altLang="zh-CN" sz="2400" baseline="0" dirty="0">
                    <a:solidFill>
                      <a:schemeClr val="tx1"/>
                    </a:solidFill>
                    <a:latin typeface="+mn-lt"/>
                    <a:ea typeface="微软雅黑 Light" panose="020B0502040204020203" pitchFamily="34" charset="-122"/>
                  </a:rPr>
                  <a:t>5.3.1.1 </a:t>
                </a:r>
                <a:r>
                  <a:rPr lang="zh-CN" altLang="en-US" sz="2400" baseline="0" dirty="0">
                    <a:solidFill>
                      <a:schemeClr val="tx1"/>
                    </a:solidFill>
                    <a:latin typeface="+mn-lt"/>
                    <a:ea typeface="微软雅黑 Light" panose="020B0502040204020203" pitchFamily="34" charset="-122"/>
                  </a:rPr>
                  <a:t>计算</a:t>
                </a:r>
                <a:r>
                  <a:rPr lang="en-US" altLang="zh-CN" sz="2400" baseline="0" dirty="0">
                    <a:solidFill>
                      <a:schemeClr val="tx1"/>
                    </a:solidFill>
                    <a:latin typeface="+mn-lt"/>
                    <a:ea typeface="微软雅黑 Light" panose="020B0502040204020203" pitchFamily="34" charset="-122"/>
                  </a:rPr>
                  <a:t>x[</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a:t>
                </a:r>
                <a:r>
                  <a:rPr lang="zh-CN" altLang="en-US" sz="2400" baseline="0" dirty="0">
                    <a:solidFill>
                      <a:schemeClr val="tx1"/>
                    </a:solidFill>
                    <a:latin typeface="+mn-lt"/>
                    <a:ea typeface="微软雅黑 Light" panose="020B0502040204020203" pitchFamily="34" charset="-122"/>
                  </a:rPr>
                  <a:t>的下界</a:t>
                </a:r>
                <a:r>
                  <a:rPr lang="en-US" altLang="zh-CN" sz="2400" baseline="0" dirty="0" err="1">
                    <a:solidFill>
                      <a:schemeClr val="tx1"/>
                    </a:solidFill>
                    <a:latin typeface="+mn-lt"/>
                    <a:ea typeface="微软雅黑 Light" panose="020B0502040204020203" pitchFamily="34" charset="-122"/>
                  </a:rPr>
                  <a:t>lb</a:t>
                </a:r>
                <a:endParaRPr lang="en-US" altLang="zh-CN" sz="2400" baseline="0" dirty="0">
                  <a:solidFill>
                    <a:schemeClr val="tx1"/>
                  </a:solidFill>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5.3.1.2  if  (</a:t>
                </a:r>
                <a:r>
                  <a:rPr lang="en-US" altLang="zh-CN" sz="2400" baseline="0" dirty="0" err="1">
                    <a:solidFill>
                      <a:schemeClr val="tx1"/>
                    </a:solidFill>
                    <a:latin typeface="+mn-lt"/>
                    <a:ea typeface="微软雅黑 Light" panose="020B0502040204020203" pitchFamily="34" charset="-122"/>
                  </a:rPr>
                  <a:t>lb</a:t>
                </a:r>
                <a:r>
                  <a:rPr lang="en-US" altLang="zh-CN" sz="2400" baseline="0" dirty="0">
                    <a:solidFill>
                      <a:schemeClr val="tx1"/>
                    </a:solidFill>
                    <a:latin typeface="+mn-lt"/>
                    <a:ea typeface="微软雅黑 Light" panose="020B0502040204020203" pitchFamily="34" charset="-122"/>
                  </a:rPr>
                  <a:t> </a:t>
                </a:r>
                <a14:m>
                  <m:oMath xmlns:m="http://schemas.openxmlformats.org/officeDocument/2006/math">
                    <m:r>
                      <a:rPr lang="en-US" altLang="zh-CN" sz="2400" b="1" i="1" baseline="0" smtClean="0">
                        <a:solidFill>
                          <a:schemeClr val="tx1"/>
                        </a:solidFill>
                        <a:latin typeface="Cambria Math" panose="02040503050406030204" pitchFamily="18" charset="0"/>
                        <a:ea typeface="Cambria Math"/>
                      </a:rPr>
                      <m:t>≤</m:t>
                    </m:r>
                  </m:oMath>
                </a14:m>
                <a:r>
                  <a:rPr lang="en-US" altLang="zh-CN" sz="2400" baseline="0" dirty="0">
                    <a:solidFill>
                      <a:schemeClr val="tx1"/>
                    </a:solidFill>
                    <a:latin typeface="+mn-lt"/>
                    <a:ea typeface="微软雅黑 Light" panose="020B0502040204020203" pitchFamily="34" charset="-122"/>
                  </a:rPr>
                  <a:t> up),        </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*当前结点无需剪枝，可进一步扩展</a:t>
                </a:r>
                <a:endParaRPr lang="en-US" altLang="zh-CN" sz="2000" baseline="0" dirty="0">
                  <a:solidFill>
                    <a:schemeClr val="tx1"/>
                  </a:solidFill>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a:t>
                </a:r>
                <a:r>
                  <a:rPr lang="zh-CN" altLang="en-US" sz="2400" baseline="0" dirty="0">
                    <a:solidFill>
                      <a:schemeClr val="tx1"/>
                    </a:solidFill>
                    <a:latin typeface="+mn-lt"/>
                    <a:ea typeface="微软雅黑 Light" panose="020B0502040204020203" pitchFamily="34" charset="-122"/>
                  </a:rPr>
                  <a:t>将路径上的顶点和</a:t>
                </a:r>
                <a:r>
                  <a:rPr lang="en-US" altLang="zh-CN" sz="2400" baseline="0" dirty="0" err="1">
                    <a:solidFill>
                      <a:schemeClr val="tx1"/>
                    </a:solidFill>
                    <a:latin typeface="+mn-lt"/>
                    <a:ea typeface="微软雅黑 Light" panose="020B0502040204020203" pitchFamily="34" charset="-122"/>
                  </a:rPr>
                  <a:t>lb</a:t>
                </a:r>
                <a:r>
                  <a:rPr lang="zh-CN" altLang="en-US" sz="2400" baseline="0" dirty="0">
                    <a:solidFill>
                      <a:schemeClr val="tx1"/>
                    </a:solidFill>
                    <a:latin typeface="+mn-lt"/>
                    <a:ea typeface="微软雅黑 Light" panose="020B0502040204020203" pitchFamily="34" charset="-122"/>
                  </a:rPr>
                  <a:t>值存入活结点表</a:t>
                </a:r>
                <a:r>
                  <a:rPr lang="en-US" altLang="zh-CN" sz="2400" baseline="0" dirty="0">
                    <a:solidFill>
                      <a:schemeClr val="tx1"/>
                    </a:solidFill>
                    <a:latin typeface="+mn-lt"/>
                    <a:ea typeface="微软雅黑 Light" panose="020B0502040204020203" pitchFamily="34" charset="-122"/>
                  </a:rPr>
                  <a:t>ANT</a:t>
                </a:r>
              </a:p>
              <a:p>
                <a:pPr eaLnBrk="1" hangingPunct="1">
                  <a:lnSpc>
                    <a:spcPct val="120000"/>
                  </a:lnSpc>
                  <a:spcBef>
                    <a:spcPct val="0"/>
                  </a:spcBef>
                  <a:buFontTx/>
                  <a:buNone/>
                </a:pPr>
                <a:r>
                  <a:rPr lang="en-US" altLang="zh-CN" sz="2400" baseline="0" dirty="0">
                    <a:solidFill>
                      <a:schemeClr val="tx1"/>
                    </a:solidFill>
                    <a:latin typeface="+mn-lt"/>
                    <a:ea typeface="微软雅黑 Light" panose="020B0502040204020203" pitchFamily="34" charset="-122"/>
                  </a:rPr>
                  <a:t>             5.3.2  x[</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 = x[</a:t>
                </a:r>
                <a:r>
                  <a:rPr lang="en-US" altLang="zh-CN" sz="2400" baseline="0" dirty="0" err="1">
                    <a:solidFill>
                      <a:schemeClr val="tx1"/>
                    </a:solidFill>
                    <a:latin typeface="+mn-lt"/>
                    <a:ea typeface="微软雅黑 Light" panose="020B0502040204020203" pitchFamily="34" charset="-122"/>
                  </a:rPr>
                  <a:t>i</a:t>
                </a:r>
                <a:r>
                  <a:rPr lang="en-US" altLang="zh-CN" sz="2400" baseline="0" dirty="0">
                    <a:solidFill>
                      <a:schemeClr val="tx1"/>
                    </a:solidFill>
                    <a:latin typeface="+mn-lt"/>
                    <a:ea typeface="微软雅黑 Light" panose="020B0502040204020203" pitchFamily="34" charset="-122"/>
                  </a:rPr>
                  <a:t>] + 1    </a:t>
                </a:r>
                <a:r>
                  <a:rPr lang="en-US" altLang="zh-CN" sz="2000" baseline="0" dirty="0">
                    <a:solidFill>
                      <a:schemeClr val="tx1"/>
                    </a:solidFill>
                    <a:latin typeface="+mn-lt"/>
                    <a:ea typeface="微软雅黑 Light" panose="020B0502040204020203" pitchFamily="34" charset="-122"/>
                  </a:rPr>
                  <a:t>/</a:t>
                </a:r>
                <a:r>
                  <a:rPr lang="zh-CN" altLang="en-US" sz="2000" baseline="0" dirty="0">
                    <a:solidFill>
                      <a:schemeClr val="tx1"/>
                    </a:solidFill>
                    <a:latin typeface="+mn-lt"/>
                    <a:ea typeface="微软雅黑 Light" panose="020B0502040204020203" pitchFamily="34" charset="-122"/>
                  </a:rPr>
                  <a:t>*依次生成</a:t>
                </a:r>
                <a:r>
                  <a:rPr lang="en-US" altLang="zh-CN" sz="2000" baseline="0" dirty="0">
                    <a:solidFill>
                      <a:schemeClr val="tx1"/>
                    </a:solidFill>
                    <a:latin typeface="+mn-lt"/>
                    <a:ea typeface="微软雅黑 Light" panose="020B0502040204020203" pitchFamily="34" charset="-122"/>
                  </a:rPr>
                  <a:t>x[</a:t>
                </a:r>
                <a:r>
                  <a:rPr lang="en-US" altLang="zh-CN" sz="2000" baseline="0" dirty="0" err="1">
                    <a:solidFill>
                      <a:schemeClr val="tx1"/>
                    </a:solidFill>
                    <a:latin typeface="+mn-lt"/>
                    <a:ea typeface="微软雅黑 Light" panose="020B0502040204020203" pitchFamily="34" charset="-122"/>
                  </a:rPr>
                  <a:t>i</a:t>
                </a:r>
                <a:r>
                  <a:rPr lang="en-US" altLang="zh-CN" sz="2000" baseline="0" dirty="0">
                    <a:solidFill>
                      <a:schemeClr val="tx1"/>
                    </a:solidFill>
                    <a:latin typeface="+mn-lt"/>
                    <a:ea typeface="微软雅黑 Light" panose="020B0502040204020203" pitchFamily="34" charset="-122"/>
                  </a:rPr>
                  <a:t>]=1</a:t>
                </a:r>
                <a:r>
                  <a:rPr lang="zh-CN" altLang="en-US" sz="2000" baseline="0" dirty="0">
                    <a:solidFill>
                      <a:schemeClr val="tx1"/>
                    </a:solidFill>
                    <a:latin typeface="+mn-lt"/>
                    <a:ea typeface="微软雅黑 Light" panose="020B0502040204020203" pitchFamily="34" charset="-122"/>
                  </a:rPr>
                  <a:t>的各个兄弟结点</a:t>
                </a:r>
                <a:endParaRPr lang="en-US" altLang="zh-CN" sz="2000" baseline="0" dirty="0">
                  <a:solidFill>
                    <a:srgbClr val="800000"/>
                  </a:solidFill>
                  <a:latin typeface="+mn-lt"/>
                  <a:ea typeface="微软雅黑 Light" panose="020B0502040204020203" pitchFamily="34" charset="-122"/>
                </a:endParaRPr>
              </a:p>
            </p:txBody>
          </p:sp>
        </mc:Choice>
        <mc:Fallback xmlns="">
          <p:sp>
            <p:nvSpPr>
              <p:cNvPr id="6" name="Text Box 4">
                <a:extLst>
                  <a:ext uri="{FF2B5EF4-FFF2-40B4-BE49-F238E27FC236}">
                    <a16:creationId xmlns:a16="http://schemas.microsoft.com/office/drawing/2014/main" id="{BA8B9B07-835B-487D-846A-DF68182AD98B}"/>
                  </a:ext>
                </a:extLst>
              </p:cNvPr>
              <p:cNvSpPr txBox="1">
                <a:spLocks noRot="1" noChangeAspect="1" noMove="1" noResize="1" noEditPoints="1" noAdjustHandles="1" noChangeArrowheads="1" noChangeShapeType="1" noTextEdit="1"/>
              </p:cNvSpPr>
              <p:nvPr/>
            </p:nvSpPr>
            <p:spPr bwMode="auto">
              <a:xfrm>
                <a:off x="133109" y="207632"/>
                <a:ext cx="9143999" cy="6297108"/>
              </a:xfrm>
              <a:prstGeom prst="rect">
                <a:avLst/>
              </a:prstGeom>
              <a:blipFill>
                <a:blip r:embed="rId2"/>
                <a:stretch>
                  <a:fillRect l="-1067" t="-194" b="-7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220666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44A52F8-0FD9-4844-A3C9-073435D4230F}"/>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E7FEBAD4-F25B-4536-988E-5A6245B5B44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2687FCE9-7129-438B-80FD-E2711E5FB430}"/>
              </a:ext>
            </a:extLst>
          </p:cNvPr>
          <p:cNvSpPr>
            <a:spLocks noGrp="1"/>
          </p:cNvSpPr>
          <p:nvPr>
            <p:ph type="sldNum" sz="quarter" idx="12"/>
          </p:nvPr>
        </p:nvSpPr>
        <p:spPr/>
        <p:txBody>
          <a:bodyPr/>
          <a:lstStyle/>
          <a:p>
            <a:fld id="{EEA58A3B-43CE-4AA0-90B5-EB47AFAFEB34}" type="slidenum">
              <a:rPr lang="zh-CN" altLang="en-US" smtClean="0"/>
              <a:pPr/>
              <a:t>64</a:t>
            </a:fld>
            <a:endParaRPr lang="zh-CN" altLang="en-US" dirty="0"/>
          </a:p>
        </p:txBody>
      </p:sp>
      <p:sp>
        <p:nvSpPr>
          <p:cNvPr id="6" name="Text Box 4">
            <a:extLst>
              <a:ext uri="{FF2B5EF4-FFF2-40B4-BE49-F238E27FC236}">
                <a16:creationId xmlns:a16="http://schemas.microsoft.com/office/drawing/2014/main" id="{7A979FB3-03AD-4EF6-B12E-6E7058FEF48E}"/>
              </a:ext>
            </a:extLst>
          </p:cNvPr>
          <p:cNvSpPr txBox="1">
            <a:spLocks noChangeArrowheads="1"/>
          </p:cNvSpPr>
          <p:nvPr/>
        </p:nvSpPr>
        <p:spPr bwMode="auto">
          <a:xfrm>
            <a:off x="-109959" y="97165"/>
            <a:ext cx="9144000" cy="656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20000"/>
              </a:lnSpc>
              <a:spcBef>
                <a:spcPct val="0"/>
              </a:spcBef>
              <a:buFontTx/>
              <a:buNone/>
            </a:pPr>
            <a:r>
              <a:rPr lang="en-US" altLang="zh-CN" sz="2400" baseline="0" dirty="0">
                <a:latin typeface="Times New Roman" pitchFamily="18" charset="0"/>
              </a:rPr>
              <a:t>     </a:t>
            </a:r>
            <a:r>
              <a:rPr lang="en-US" altLang="zh-CN" sz="2400" baseline="0" dirty="0">
                <a:latin typeface="+mn-lt"/>
                <a:ea typeface="微软雅黑 Light" panose="020B0502040204020203" pitchFamily="34" charset="-122"/>
              </a:rPr>
              <a:t>5.4  </a:t>
            </a:r>
            <a:r>
              <a:rPr lang="zh-CN" altLang="en-US" sz="2400" baseline="0" dirty="0">
                <a:latin typeface="+mn-lt"/>
                <a:ea typeface="微软雅黑 Light" panose="020B0502040204020203" pitchFamily="34" charset="-122"/>
              </a:rPr>
              <a:t>如果</a:t>
            </a:r>
            <a:endParaRPr lang="en-US" altLang="zh-CN" sz="2400"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      (1) </a:t>
            </a:r>
            <a:r>
              <a:rPr lang="en-US" altLang="zh-CN" sz="2400" baseline="0" dirty="0" err="1">
                <a:latin typeface="+mn-lt"/>
                <a:ea typeface="微软雅黑 Light" panose="020B0502040204020203" pitchFamily="34" charset="-122"/>
              </a:rPr>
              <a:t>i</a:t>
            </a:r>
            <a:r>
              <a:rPr lang="en-US" altLang="zh-CN" sz="2400" baseline="0" dirty="0">
                <a:latin typeface="+mn-lt"/>
                <a:ea typeface="微软雅黑 Light" panose="020B0502040204020203" pitchFamily="34" charset="-122"/>
              </a:rPr>
              <a:t>==n,                         </a:t>
            </a: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到达叶结点，选定了最后一步所走城市</a:t>
            </a:r>
            <a:endParaRPr lang="en-US" altLang="zh-CN" sz="2000"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      (2) </a:t>
            </a:r>
            <a:r>
              <a:rPr lang="zh-CN" altLang="en-US" sz="2400" baseline="0" dirty="0">
                <a:latin typeface="+mn-lt"/>
                <a:ea typeface="微软雅黑 Light" panose="020B0502040204020203" pitchFamily="34" charset="-122"/>
              </a:rPr>
              <a:t>并且</a:t>
            </a:r>
            <a:r>
              <a:rPr lang="en-US" altLang="zh-CN" sz="2400" baseline="0" dirty="0">
                <a:latin typeface="+mn-lt"/>
                <a:ea typeface="微软雅黑 Light" panose="020B0502040204020203" pitchFamily="34" charset="-122"/>
              </a:rPr>
              <a:t>,  </a:t>
            </a:r>
            <a:r>
              <a:rPr lang="zh-CN" altLang="en-US" sz="2400" baseline="0" dirty="0">
                <a:latin typeface="+mn-lt"/>
                <a:ea typeface="微软雅黑 Light" panose="020B0502040204020203" pitchFamily="34" charset="-122"/>
              </a:rPr>
              <a:t>该叶子结点的目标函数值与表</a:t>
            </a:r>
            <a:r>
              <a:rPr lang="en-US" altLang="zh-CN" sz="2400" baseline="0" dirty="0">
                <a:latin typeface="+mn-lt"/>
                <a:ea typeface="微软雅黑 Light" panose="020B0502040204020203" pitchFamily="34" charset="-122"/>
              </a:rPr>
              <a:t>ANT</a:t>
            </a:r>
            <a:r>
              <a:rPr lang="zh-CN" altLang="en-US" sz="2400" baseline="0" dirty="0">
                <a:latin typeface="+mn-lt"/>
                <a:ea typeface="微软雅黑 Light" panose="020B0502040204020203" pitchFamily="34" charset="-122"/>
              </a:rPr>
              <a:t>中所有叶结点、非叶结点的评估值</a:t>
            </a:r>
            <a:r>
              <a:rPr lang="en-US" altLang="zh-CN" sz="2400" baseline="0" dirty="0" err="1">
                <a:latin typeface="+mn-lt"/>
                <a:ea typeface="微软雅黑 Light" panose="020B0502040204020203" pitchFamily="34" charset="-122"/>
              </a:rPr>
              <a:t>lb</a:t>
            </a:r>
            <a:r>
              <a:rPr lang="zh-CN" altLang="en-US" sz="2400" baseline="0" dirty="0">
                <a:latin typeface="+mn-lt"/>
                <a:ea typeface="微软雅黑 Light" panose="020B0502040204020203" pitchFamily="34" charset="-122"/>
              </a:rPr>
              <a:t>相比，是最小的</a:t>
            </a:r>
          </a:p>
          <a:p>
            <a:pPr eaLnBrk="1" hangingPunct="1">
              <a:lnSpc>
                <a:spcPct val="120000"/>
              </a:lnSpc>
              <a:spcBef>
                <a:spcPct val="0"/>
              </a:spcBef>
              <a:buFontTx/>
              <a:buNone/>
            </a:pPr>
            <a:r>
              <a:rPr lang="zh-CN" altLang="en-US" sz="2400" baseline="0" dirty="0">
                <a:latin typeface="+mn-lt"/>
                <a:ea typeface="微软雅黑 Light" panose="020B0502040204020203" pitchFamily="34" charset="-122"/>
              </a:rPr>
              <a:t>      </a:t>
            </a:r>
            <a:r>
              <a:rPr lang="en-US" altLang="zh-CN" sz="2400" baseline="0" dirty="0">
                <a:latin typeface="+mn-lt"/>
                <a:ea typeface="微软雅黑 Light" panose="020B0502040204020203" pitchFamily="34" charset="-122"/>
              </a:rPr>
              <a:t>, </a:t>
            </a:r>
            <a:r>
              <a:rPr lang="zh-CN" altLang="en-US" sz="2400" u="sng" baseline="0" dirty="0">
                <a:latin typeface="+mn-lt"/>
                <a:ea typeface="微软雅黑 Light" panose="020B0502040204020203" pitchFamily="34" charset="-122"/>
              </a:rPr>
              <a:t>则将该叶结点对应的最优解输出，算法结束</a:t>
            </a:r>
            <a:r>
              <a:rPr lang="zh-CN" altLang="en-US" sz="2400" b="1" baseline="0" dirty="0">
                <a:latin typeface="+mn-lt"/>
                <a:ea typeface="微软雅黑 Light" panose="020B0502040204020203" pitchFamily="34" charset="-122"/>
              </a:rPr>
              <a:t>！！！</a:t>
            </a:r>
            <a:endParaRPr lang="en-US" altLang="zh-CN" sz="2400"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     5.5   </a:t>
            </a:r>
            <a:r>
              <a:rPr lang="zh-CN" altLang="en-US" sz="2400" baseline="0" dirty="0">
                <a:latin typeface="+mn-lt"/>
                <a:ea typeface="微软雅黑 Light" panose="020B0502040204020203" pitchFamily="34" charset="-122"/>
              </a:rPr>
              <a:t>否则</a:t>
            </a:r>
            <a:r>
              <a:rPr lang="en-US" altLang="zh-CN" sz="2400" baseline="0" dirty="0">
                <a:latin typeface="+mn-lt"/>
                <a:ea typeface="微软雅黑 Light" panose="020B0502040204020203" pitchFamily="34" charset="-122"/>
              </a:rPr>
              <a:t>,   </a:t>
            </a:r>
            <a:r>
              <a:rPr lang="zh-CN" altLang="en-US" sz="2400" baseline="0" dirty="0">
                <a:latin typeface="+mn-lt"/>
                <a:ea typeface="微软雅黑 Light" panose="020B0502040204020203" pitchFamily="34" charset="-122"/>
              </a:rPr>
              <a:t>若</a:t>
            </a:r>
            <a:r>
              <a:rPr lang="en-US" altLang="zh-CN" sz="2400" baseline="0" dirty="0" err="1">
                <a:latin typeface="+mn-lt"/>
                <a:ea typeface="微软雅黑 Light" panose="020B0502040204020203" pitchFamily="34" charset="-122"/>
              </a:rPr>
              <a:t>i</a:t>
            </a:r>
            <a:r>
              <a:rPr lang="en-US" altLang="zh-CN" sz="2400" baseline="0" dirty="0">
                <a:latin typeface="+mn-lt"/>
                <a:ea typeface="微软雅黑 Light" panose="020B0502040204020203" pitchFamily="34" charset="-122"/>
              </a:rPr>
              <a:t>==n</a:t>
            </a:r>
            <a:r>
              <a:rPr lang="zh-CN" altLang="en-US" sz="2400" baseline="0" dirty="0">
                <a:latin typeface="+mn-lt"/>
                <a:ea typeface="微软雅黑 Light" panose="020B0502040204020203" pitchFamily="34" charset="-122"/>
              </a:rPr>
              <a:t> </a:t>
            </a: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该结点目标函数值</a:t>
            </a:r>
            <a:r>
              <a:rPr lang="en-US" altLang="zh-CN" sz="2000" baseline="0" dirty="0" err="1">
                <a:latin typeface="+mn-lt"/>
                <a:ea typeface="微软雅黑 Light" panose="020B0502040204020203" pitchFamily="34" charset="-122"/>
              </a:rPr>
              <a:t>lb</a:t>
            </a:r>
            <a:r>
              <a:rPr lang="zh-CN" altLang="en-US" sz="2000" baseline="0" dirty="0">
                <a:latin typeface="+mn-lt"/>
                <a:ea typeface="微软雅黑 Light" panose="020B0502040204020203" pitchFamily="34" charset="-122"/>
              </a:rPr>
              <a:t>并不是最小</a:t>
            </a:r>
            <a:endParaRPr lang="en-US" altLang="zh-CN" sz="2000" baseline="0" dirty="0">
              <a:latin typeface="+mn-lt"/>
              <a:ea typeface="微软雅黑 Light" panose="020B0502040204020203" pitchFamily="34" charset="-122"/>
            </a:endParaRPr>
          </a:p>
          <a:p>
            <a:pPr eaLnBrk="1" hangingPunct="1">
              <a:lnSpc>
                <a:spcPct val="120000"/>
              </a:lnSpc>
              <a:spcBef>
                <a:spcPct val="0"/>
              </a:spcBef>
              <a:buNone/>
            </a:pPr>
            <a:r>
              <a:rPr lang="en-US" altLang="zh-CN" sz="2000" baseline="0" dirty="0">
                <a:latin typeface="+mn-lt"/>
                <a:ea typeface="微软雅黑 Light" panose="020B0502040204020203" pitchFamily="34" charset="-122"/>
              </a:rPr>
              <a:t>                             // </a:t>
            </a:r>
            <a:r>
              <a:rPr lang="zh-CN" altLang="en-US" sz="2000" baseline="0" dirty="0">
                <a:latin typeface="+mn-lt"/>
                <a:ea typeface="微软雅黑 Light" panose="020B0502040204020203" pitchFamily="34" charset="-122"/>
              </a:rPr>
              <a:t>该结点是叶结点，对应一条可能并非最优的完整回路，  </a:t>
            </a:r>
            <a:endParaRPr lang="en-US" altLang="zh-CN" sz="2000" baseline="0" dirty="0">
              <a:latin typeface="+mn-lt"/>
              <a:ea typeface="微软雅黑 Light" panose="020B0502040204020203" pitchFamily="34" charset="-122"/>
            </a:endParaRPr>
          </a:p>
          <a:p>
            <a:pPr eaLnBrk="1" hangingPunct="1">
              <a:lnSpc>
                <a:spcPct val="120000"/>
              </a:lnSpc>
              <a:spcBef>
                <a:spcPct val="0"/>
              </a:spcBef>
              <a:buNone/>
            </a:pPr>
            <a:r>
              <a:rPr lang="en-US" altLang="zh-CN" sz="2000" baseline="0" dirty="0">
                <a:latin typeface="+mn-lt"/>
                <a:ea typeface="微软雅黑 Light" panose="020B0502040204020203" pitchFamily="34" charset="-122"/>
              </a:rPr>
              <a:t>         </a:t>
            </a:r>
            <a:r>
              <a:rPr lang="en-US" altLang="zh-CN" sz="2400" baseline="0" dirty="0">
                <a:latin typeface="+mn-lt"/>
                <a:ea typeface="微软雅黑 Light" panose="020B0502040204020203" pitchFamily="34" charset="-122"/>
              </a:rPr>
              <a:t> ,  </a:t>
            </a:r>
            <a:r>
              <a:rPr lang="zh-CN" altLang="en-US" sz="2400" baseline="0" dirty="0">
                <a:latin typeface="+mn-lt"/>
                <a:ea typeface="微软雅黑 Light" panose="020B0502040204020203" pitchFamily="34" charset="-122"/>
              </a:rPr>
              <a:t>则：</a:t>
            </a:r>
            <a:endParaRPr lang="en-US" altLang="zh-CN" sz="2400" baseline="0" dirty="0">
              <a:latin typeface="+mn-lt"/>
              <a:ea typeface="微软雅黑 Light" panose="020B0502040204020203" pitchFamily="34" charset="-122"/>
            </a:endParaRPr>
          </a:p>
          <a:p>
            <a:pPr eaLnBrk="1" hangingPunct="1">
              <a:lnSpc>
                <a:spcPct val="120000"/>
              </a:lnSpc>
              <a:spcBef>
                <a:spcPct val="0"/>
              </a:spcBef>
              <a:buNone/>
            </a:pPr>
            <a:r>
              <a:rPr lang="en-US" altLang="zh-CN" sz="2400" baseline="0" dirty="0">
                <a:latin typeface="+mn-lt"/>
                <a:ea typeface="微软雅黑 Light" panose="020B0502040204020203" pitchFamily="34" charset="-122"/>
              </a:rPr>
              <a:t>            </a:t>
            </a:r>
            <a:r>
              <a:rPr lang="zh-CN" altLang="en-US" sz="2400" baseline="0" dirty="0">
                <a:latin typeface="+mn-lt"/>
                <a:ea typeface="微软雅黑 Light" panose="020B0502040204020203" pitchFamily="34" charset="-122"/>
              </a:rPr>
              <a:t>从</a:t>
            </a:r>
            <a:r>
              <a:rPr lang="en-US" altLang="zh-CN" sz="2400" baseline="0" dirty="0">
                <a:latin typeface="+mn-lt"/>
                <a:ea typeface="微软雅黑 Light" panose="020B0502040204020203" pitchFamily="34" charset="-122"/>
              </a:rPr>
              <a:t>ANT</a:t>
            </a:r>
            <a:r>
              <a:rPr lang="zh-CN" altLang="en-US" sz="2400" baseline="0" dirty="0">
                <a:latin typeface="+mn-lt"/>
                <a:ea typeface="微软雅黑 Light" panose="020B0502040204020203" pitchFamily="34" charset="-122"/>
              </a:rPr>
              <a:t>中，找出具有最小</a:t>
            </a:r>
            <a:r>
              <a:rPr lang="en-US" altLang="zh-CN" sz="2400" baseline="0" dirty="0" err="1">
                <a:latin typeface="+mn-lt"/>
                <a:ea typeface="微软雅黑 Light" panose="020B0502040204020203" pitchFamily="34" charset="-122"/>
              </a:rPr>
              <a:t>lb</a:t>
            </a:r>
            <a:r>
              <a:rPr lang="zh-CN" altLang="en-US" sz="2400" baseline="0" dirty="0">
                <a:latin typeface="+mn-lt"/>
                <a:ea typeface="微软雅黑 Light" panose="020B0502040204020203" pitchFamily="34" charset="-122"/>
              </a:rPr>
              <a:t>值</a:t>
            </a:r>
            <a:r>
              <a:rPr lang="en-US" altLang="zh-CN" sz="2400" i="1" baseline="0" dirty="0" err="1">
                <a:latin typeface="+mn-lt"/>
                <a:ea typeface="微软雅黑 Light" panose="020B0502040204020203" pitchFamily="34" charset="-122"/>
              </a:rPr>
              <a:t>minlb</a:t>
            </a:r>
            <a:r>
              <a:rPr lang="zh-CN" altLang="en-US" sz="2400" baseline="0" dirty="0">
                <a:latin typeface="+mn-lt"/>
                <a:ea typeface="微软雅黑 Light" panose="020B0502040204020203" pitchFamily="34" charset="-122"/>
              </a:rPr>
              <a:t>的叶子结点，</a:t>
            </a:r>
            <a:endParaRPr lang="en-US" altLang="zh-CN" sz="2400"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            (1) </a:t>
            </a:r>
            <a:r>
              <a:rPr lang="zh-CN" altLang="en-US" sz="2400" b="1" u="sng" baseline="0" dirty="0">
                <a:latin typeface="+mn-lt"/>
                <a:ea typeface="微软雅黑 Light" panose="020B0502040204020203" pitchFamily="34" charset="-122"/>
              </a:rPr>
              <a:t>令</a:t>
            </a:r>
            <a:r>
              <a:rPr lang="en-US" altLang="zh-CN" sz="2400" b="1" u="sng" baseline="0" dirty="0">
                <a:latin typeface="+mn-lt"/>
                <a:ea typeface="微软雅黑 Light" panose="020B0502040204020203" pitchFamily="34" charset="-122"/>
              </a:rPr>
              <a:t>up=</a:t>
            </a:r>
            <a:r>
              <a:rPr lang="en-US" altLang="zh-CN" sz="2400" b="1" i="1" u="sng" baseline="0" dirty="0" err="1">
                <a:latin typeface="+mn-lt"/>
                <a:ea typeface="微软雅黑 Light" panose="020B0502040204020203" pitchFamily="34" charset="-122"/>
              </a:rPr>
              <a:t>minlb</a:t>
            </a:r>
            <a:r>
              <a:rPr lang="zh-CN" altLang="en-US" sz="2400" b="1" u="sng" baseline="0" dirty="0">
                <a:latin typeface="+mn-lt"/>
                <a:ea typeface="微软雅黑 Light" panose="020B0502040204020203" pitchFamily="34" charset="-122"/>
              </a:rPr>
              <a:t>， </a:t>
            </a:r>
            <a:r>
              <a:rPr lang="zh-CN" altLang="en-US" sz="2000" b="1" u="sng" baseline="0" dirty="0">
                <a:latin typeface="+mn-lt"/>
                <a:ea typeface="微软雅黑 Light" panose="020B0502040204020203" pitchFamily="34" charset="-122"/>
              </a:rPr>
              <a:t>        </a:t>
            </a:r>
            <a:r>
              <a:rPr lang="en-US" altLang="zh-CN" sz="2000" b="1" u="sng" baseline="0" dirty="0">
                <a:latin typeface="+mn-lt"/>
                <a:ea typeface="微软雅黑 Light" panose="020B0502040204020203" pitchFamily="34" charset="-122"/>
              </a:rPr>
              <a:t>// </a:t>
            </a:r>
            <a:r>
              <a:rPr lang="zh-CN" altLang="en-US" sz="2000" b="1" u="sng" baseline="0" dirty="0">
                <a:latin typeface="+mn-lt"/>
                <a:ea typeface="微软雅黑 Light" panose="020B0502040204020203" pitchFamily="34" charset="-122"/>
              </a:rPr>
              <a:t>更新问题上界，提高后续剪枝效率</a:t>
            </a:r>
            <a:endParaRPr lang="en-US" altLang="zh-CN" sz="2000" b="1" u="sng"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            (2) </a:t>
            </a:r>
            <a:r>
              <a:rPr lang="zh-CN" altLang="en-US" sz="2400" baseline="0" dirty="0">
                <a:latin typeface="+mn-lt"/>
                <a:ea typeface="微软雅黑 Light" panose="020B0502040204020203" pitchFamily="34" charset="-122"/>
              </a:rPr>
              <a:t>删除</a:t>
            </a:r>
            <a:r>
              <a:rPr lang="en-US" altLang="zh-CN" sz="2400" baseline="0" dirty="0">
                <a:latin typeface="+mn-lt"/>
                <a:ea typeface="微软雅黑 Light" panose="020B0502040204020203" pitchFamily="34" charset="-122"/>
              </a:rPr>
              <a:t>ANT</a:t>
            </a:r>
            <a:r>
              <a:rPr lang="zh-CN" altLang="en-US" sz="2400" baseline="0" dirty="0">
                <a:latin typeface="+mn-lt"/>
                <a:ea typeface="微软雅黑 Light" panose="020B0502040204020203" pitchFamily="34" charset="-122"/>
              </a:rPr>
              <a:t>表中目标函数值</a:t>
            </a:r>
            <a:r>
              <a:rPr lang="en-US" altLang="zh-CN" sz="2400" baseline="0" dirty="0" err="1">
                <a:latin typeface="+mn-lt"/>
                <a:ea typeface="微软雅黑 Light" panose="020B0502040204020203" pitchFamily="34" charset="-122"/>
              </a:rPr>
              <a:t>lb</a:t>
            </a:r>
            <a:r>
              <a:rPr lang="zh-CN" altLang="en-US" sz="2400" baseline="0" dirty="0">
                <a:latin typeface="+mn-lt"/>
                <a:ea typeface="微软雅黑 Light" panose="020B0502040204020203" pitchFamily="34" charset="-122"/>
              </a:rPr>
              <a:t>超出</a:t>
            </a:r>
            <a:r>
              <a:rPr lang="en-US" altLang="zh-CN" sz="2400" baseline="0" dirty="0">
                <a:latin typeface="+mn-lt"/>
                <a:ea typeface="微软雅黑 Light" panose="020B0502040204020203" pitchFamily="34" charset="-122"/>
              </a:rPr>
              <a:t>up</a:t>
            </a:r>
            <a:r>
              <a:rPr lang="zh-CN" altLang="en-US" sz="2400" baseline="0" dirty="0">
                <a:latin typeface="+mn-lt"/>
                <a:ea typeface="微软雅黑 Light" panose="020B0502040204020203" pitchFamily="34" charset="-122"/>
              </a:rPr>
              <a:t>的结点 </a:t>
            </a:r>
            <a:endParaRPr lang="en-US" altLang="zh-CN" sz="2400" baseline="0" dirty="0">
              <a:latin typeface="+mn-lt"/>
              <a:ea typeface="微软雅黑 Light" panose="020B0502040204020203" pitchFamily="34" charset="-122"/>
            </a:endParaRPr>
          </a:p>
          <a:p>
            <a:pPr eaLnBrk="1" hangingPunct="1">
              <a:lnSpc>
                <a:spcPct val="120000"/>
              </a:lnSpc>
              <a:spcBef>
                <a:spcPct val="0"/>
              </a:spcBef>
              <a:buNone/>
            </a:pPr>
            <a:r>
              <a:rPr lang="en-US" altLang="zh-CN" sz="2400" baseline="0" dirty="0">
                <a:latin typeface="+mn-lt"/>
                <a:ea typeface="微软雅黑 Light" panose="020B0502040204020203" pitchFamily="34" charset="-122"/>
              </a:rPr>
              <a:t>                                                </a:t>
            </a: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利用更新后的上界，剪枝</a:t>
            </a:r>
            <a:endParaRPr lang="en-US" altLang="zh-CN" sz="2000"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aseline="0" dirty="0">
                <a:latin typeface="+mn-lt"/>
                <a:ea typeface="微软雅黑 Light" panose="020B0502040204020203" pitchFamily="34" charset="-122"/>
              </a:rPr>
              <a:t>     5.6   k=</a:t>
            </a:r>
            <a:r>
              <a:rPr lang="zh-CN" altLang="en-US" sz="2400" baseline="0" dirty="0">
                <a:latin typeface="+mn-lt"/>
                <a:ea typeface="微软雅黑 Light" panose="020B0502040204020203" pitchFamily="34" charset="-122"/>
              </a:rPr>
              <a:t>表</a:t>
            </a:r>
            <a:r>
              <a:rPr lang="en-US" altLang="zh-CN" sz="2400" baseline="0" dirty="0">
                <a:latin typeface="+mn-lt"/>
                <a:ea typeface="微软雅黑 Light" panose="020B0502040204020203" pitchFamily="34" charset="-122"/>
              </a:rPr>
              <a:t>ANT</a:t>
            </a:r>
            <a:r>
              <a:rPr lang="zh-CN" altLang="en-US" sz="2400" baseline="0" dirty="0">
                <a:latin typeface="+mn-lt"/>
                <a:ea typeface="微软雅黑 Light" panose="020B0502040204020203" pitchFamily="34" charset="-122"/>
              </a:rPr>
              <a:t>中</a:t>
            </a:r>
            <a:r>
              <a:rPr lang="en-US" altLang="zh-CN" sz="2400" i="1" baseline="0" dirty="0" err="1">
                <a:latin typeface="+mn-lt"/>
                <a:ea typeface="微软雅黑 Light" panose="020B0502040204020203" pitchFamily="34" charset="-122"/>
              </a:rPr>
              <a:t>lb</a:t>
            </a:r>
            <a:r>
              <a:rPr lang="zh-CN" altLang="en-US" sz="2400" baseline="0" dirty="0">
                <a:latin typeface="+mn-lt"/>
                <a:ea typeface="微软雅黑 Light" panose="020B0502040204020203" pitchFamily="34" charset="-122"/>
              </a:rPr>
              <a:t>最小的路径上的顶点个数</a:t>
            </a:r>
            <a:endParaRPr lang="en-US" altLang="zh-CN" sz="2400" baseline="0" dirty="0">
              <a:latin typeface="+mn-lt"/>
              <a:ea typeface="微软雅黑 Light" panose="020B0502040204020203" pitchFamily="34" charset="-122"/>
            </a:endParaRPr>
          </a:p>
          <a:p>
            <a:pPr eaLnBrk="1" hangingPunct="1">
              <a:lnSpc>
                <a:spcPct val="120000"/>
              </a:lnSpc>
              <a:spcBef>
                <a:spcPct val="0"/>
              </a:spcBef>
              <a:buFontTx/>
              <a:buNone/>
            </a:pPr>
            <a:r>
              <a:rPr lang="en-US" altLang="zh-CN" sz="2400" b="1" baseline="0" dirty="0">
                <a:latin typeface="+mn-lt"/>
                <a:ea typeface="微软雅黑 Light" panose="020B0502040204020203" pitchFamily="34" charset="-122"/>
              </a:rPr>
              <a:t>             /</a:t>
            </a:r>
            <a:r>
              <a:rPr lang="en-US" altLang="zh-CN" sz="2400" b="1"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选</a:t>
            </a:r>
            <a:r>
              <a:rPr lang="en-US" altLang="zh-CN" sz="2000" i="1" baseline="0" dirty="0" err="1">
                <a:latin typeface="+mn-lt"/>
                <a:ea typeface="微软雅黑 Light" panose="020B0502040204020203" pitchFamily="34" charset="-122"/>
              </a:rPr>
              <a:t>lb</a:t>
            </a:r>
            <a:r>
              <a:rPr lang="zh-CN" altLang="en-US" sz="2000" baseline="0" dirty="0">
                <a:latin typeface="+mn-lt"/>
                <a:ea typeface="微软雅黑 Light" panose="020B0502040204020203" pitchFamily="34" charset="-122"/>
              </a:rPr>
              <a:t>最小的非叶结点（或叶结点），作为第</a:t>
            </a:r>
            <a:r>
              <a:rPr lang="en-US" altLang="zh-CN" sz="2000" baseline="0" dirty="0">
                <a:latin typeface="+mn-lt"/>
                <a:ea typeface="微软雅黑 Light" panose="020B0502040204020203" pitchFamily="34" charset="-122"/>
              </a:rPr>
              <a:t>k+1</a:t>
            </a:r>
            <a:r>
              <a:rPr lang="zh-CN" altLang="en-US" sz="2000" baseline="0" dirty="0">
                <a:latin typeface="+mn-lt"/>
                <a:ea typeface="微软雅黑 Light" panose="020B0502040204020203" pitchFamily="34" charset="-122"/>
              </a:rPr>
              <a:t>步的扩展结点</a:t>
            </a:r>
            <a:r>
              <a:rPr lang="en-US" altLang="zh-CN" sz="2000" baseline="0" dirty="0">
                <a:latin typeface="+mn-lt"/>
                <a:ea typeface="微软雅黑 Light" panose="020B0502040204020203" pitchFamily="34" charset="-122"/>
              </a:rPr>
              <a:t>, </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e.g. </a:t>
            </a:r>
            <a:r>
              <a:rPr lang="zh-CN" altLang="en-US" sz="2000" baseline="0" dirty="0">
                <a:latin typeface="+mn-lt"/>
                <a:ea typeface="微软雅黑 Light" panose="020B0502040204020203" pitchFamily="34" charset="-122"/>
              </a:rPr>
              <a:t>上例中</a:t>
            </a:r>
            <a:r>
              <a:rPr lang="en-US" altLang="zh-CN" sz="2000" baseline="0" dirty="0">
                <a:latin typeface="+mn-lt"/>
                <a:ea typeface="微软雅黑 Light" panose="020B0502040204020203" pitchFamily="34" charset="-122"/>
              </a:rPr>
              <a:t>Step5, </a:t>
            </a:r>
            <a:r>
              <a:rPr lang="zh-CN" altLang="en-US" sz="2000" baseline="0" dirty="0">
                <a:latin typeface="+mn-lt"/>
                <a:ea typeface="微软雅黑 Light" panose="020B0502040204020203" pitchFamily="34" charset="-122"/>
              </a:rPr>
              <a:t>选结点</a:t>
            </a:r>
            <a:r>
              <a:rPr lang="en-US" altLang="zh-CN" sz="2000" baseline="0" dirty="0">
                <a:latin typeface="+mn-lt"/>
                <a:ea typeface="微软雅黑 Light" panose="020B0502040204020203" pitchFamily="34" charset="-122"/>
              </a:rPr>
              <a:t>3, k=2, </a:t>
            </a:r>
            <a:r>
              <a:rPr lang="zh-CN" altLang="en-US" sz="2000" baseline="0" dirty="0">
                <a:latin typeface="+mn-lt"/>
                <a:ea typeface="微软雅黑 Light" panose="020B0502040204020203" pitchFamily="34" charset="-122"/>
              </a:rPr>
              <a:t>对应部分路径</a:t>
            </a:r>
            <a:r>
              <a:rPr lang="en-US" altLang="zh-CN" sz="2000" baseline="0" dirty="0">
                <a:latin typeface="+mn-lt"/>
                <a:ea typeface="微软雅黑 Light" panose="020B0502040204020203" pitchFamily="34" charset="-122"/>
              </a:rPr>
              <a:t>&lt;1,3&gt;, </a:t>
            </a:r>
            <a:r>
              <a:rPr lang="zh-CN" altLang="en-US" sz="2000" baseline="0" dirty="0">
                <a:latin typeface="+mn-lt"/>
                <a:ea typeface="微软雅黑 Light" panose="020B0502040204020203" pitchFamily="34" charset="-122"/>
              </a:rPr>
              <a:t>下一步考虑第</a:t>
            </a:r>
            <a:r>
              <a:rPr lang="en-US" altLang="zh-CN" sz="2000" baseline="0" dirty="0">
                <a:latin typeface="+mn-lt"/>
                <a:ea typeface="微软雅黑 Light" panose="020B0502040204020203" pitchFamily="34" charset="-122"/>
              </a:rPr>
              <a:t>k+1=3</a:t>
            </a:r>
            <a:r>
              <a:rPr lang="zh-CN" altLang="en-US" sz="2000" baseline="0" dirty="0">
                <a:latin typeface="+mn-lt"/>
                <a:ea typeface="微软雅黑 Light" panose="020B0502040204020203" pitchFamily="34" charset="-122"/>
              </a:rPr>
              <a:t>步</a:t>
            </a:r>
          </a:p>
        </p:txBody>
      </p:sp>
    </p:spTree>
    <p:extLst>
      <p:ext uri="{BB962C8B-B14F-4D97-AF65-F5344CB8AC3E}">
        <p14:creationId xmlns:p14="http://schemas.microsoft.com/office/powerpoint/2010/main" val="3514206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D1B79-CDF5-4948-942B-81550F4CF8E6}"/>
              </a:ext>
            </a:extLst>
          </p:cNvPr>
          <p:cNvSpPr>
            <a:spLocks noGrp="1"/>
          </p:cNvSpPr>
          <p:nvPr>
            <p:ph type="title"/>
          </p:nvPr>
        </p:nvSpPr>
        <p:spPr/>
        <p:txBody>
          <a:bodyPr/>
          <a:lstStyle/>
          <a:p>
            <a:r>
              <a:rPr lang="zh-CN" altLang="en-US" sz="2800" b="1" baseline="0" dirty="0">
                <a:latin typeface="Times New Roman" pitchFamily="18" charset="0"/>
              </a:rPr>
              <a:t>结点评估函数的计算效率</a:t>
            </a:r>
            <a:endParaRPr lang="zh-CN" altLang="en-US" dirty="0"/>
          </a:p>
        </p:txBody>
      </p:sp>
      <p:sp>
        <p:nvSpPr>
          <p:cNvPr id="3" name="内容占位符 2">
            <a:extLst>
              <a:ext uri="{FF2B5EF4-FFF2-40B4-BE49-F238E27FC236}">
                <a16:creationId xmlns:a16="http://schemas.microsoft.com/office/drawing/2014/main" id="{10F3708C-8057-4ECD-B201-832CC45A1085}"/>
              </a:ext>
            </a:extLst>
          </p:cNvPr>
          <p:cNvSpPr>
            <a:spLocks noGrp="1"/>
          </p:cNvSpPr>
          <p:nvPr>
            <p:ph idx="1"/>
          </p:nvPr>
        </p:nvSpPr>
        <p:spPr/>
        <p:txBody>
          <a:bodyPr>
            <a:normAutofit lnSpcReduction="10000"/>
          </a:bodyPr>
          <a:lstStyle/>
          <a:p>
            <a:r>
              <a:rPr lang="zh-CN" altLang="en-US" sz="2400" baseline="0" dirty="0"/>
              <a:t>利用评估函数，可以预测结点未来的路径成本</a:t>
            </a:r>
            <a:r>
              <a:rPr lang="en-US" altLang="zh-CN" sz="2400" baseline="0" dirty="0"/>
              <a:t>(cost)</a:t>
            </a:r>
            <a:r>
              <a:rPr lang="zh-CN" altLang="en-US" dirty="0"/>
              <a:t>，</a:t>
            </a:r>
            <a:r>
              <a:rPr lang="zh-CN" altLang="en-US" sz="2400" baseline="0" dirty="0"/>
              <a:t>根据评估评估值进行剪枝，提高搜索效率</a:t>
            </a:r>
            <a:endParaRPr lang="en-US" altLang="zh-CN" sz="2400" baseline="0" dirty="0"/>
          </a:p>
          <a:p>
            <a:r>
              <a:rPr lang="zh-CN" altLang="en-US" sz="2400" baseline="0" dirty="0"/>
              <a:t>但是，</a:t>
            </a:r>
            <a:r>
              <a:rPr lang="zh-CN" altLang="en-US" sz="2400" b="1" baseline="0" dirty="0">
                <a:solidFill>
                  <a:srgbClr val="FF0000"/>
                </a:solidFill>
              </a:rPr>
              <a:t>结点评估本身也占用时间</a:t>
            </a:r>
            <a:r>
              <a:rPr lang="zh-CN" altLang="en-US" sz="2400" baseline="0" dirty="0"/>
              <a:t>，因此需要平衡折衷（</a:t>
            </a:r>
            <a:r>
              <a:rPr lang="en-US" altLang="zh-CN" sz="2400" baseline="0" dirty="0"/>
              <a:t>tradeoff</a:t>
            </a:r>
            <a:r>
              <a:rPr lang="zh-CN" altLang="en-US" sz="2400" baseline="0" dirty="0"/>
              <a:t>）结点评估成本和剪枝带来的收益</a:t>
            </a:r>
            <a:endParaRPr lang="en-US" altLang="zh-CN" sz="2400" baseline="0" dirty="0"/>
          </a:p>
          <a:p>
            <a:r>
              <a:rPr lang="zh-CN" altLang="en-US" sz="2400" baseline="0" dirty="0"/>
              <a:t>结点评估</a:t>
            </a:r>
            <a:endParaRPr lang="en-US" altLang="zh-CN" sz="2400" baseline="0" dirty="0"/>
          </a:p>
          <a:p>
            <a:pPr marL="268287" lvl="1" indent="0">
              <a:buNone/>
            </a:pPr>
            <a:r>
              <a:rPr lang="zh-CN" altLang="en-US" baseline="0" dirty="0">
                <a:solidFill>
                  <a:srgbClr val="0000FF"/>
                </a:solidFill>
              </a:rPr>
              <a:t> </a:t>
            </a:r>
            <a:r>
              <a:rPr lang="en-US" altLang="zh-CN" baseline="0" dirty="0"/>
              <a:t>cost =</a:t>
            </a:r>
            <a:r>
              <a:rPr lang="zh-CN" altLang="en-US" baseline="0" dirty="0"/>
              <a:t> </a:t>
            </a:r>
            <a:r>
              <a:rPr lang="zh-CN" altLang="en-US" baseline="0" dirty="0">
                <a:solidFill>
                  <a:srgbClr val="0000FF"/>
                </a:solidFill>
              </a:rPr>
              <a:t>已经走过的部分路径成本 </a:t>
            </a:r>
            <a:r>
              <a:rPr lang="en-US" altLang="zh-CN" baseline="0" dirty="0"/>
              <a:t>+ </a:t>
            </a:r>
            <a:r>
              <a:rPr lang="zh-CN" altLang="en-US" baseline="0" dirty="0">
                <a:solidFill>
                  <a:srgbClr val="FF0000"/>
                </a:solidFill>
              </a:rPr>
              <a:t>未来（到达叶节点）路径的成本（难点、重点！）</a:t>
            </a:r>
            <a:endParaRPr lang="en-US" altLang="zh-CN" baseline="0" dirty="0">
              <a:solidFill>
                <a:srgbClr val="FF0000"/>
              </a:solidFill>
            </a:endParaRPr>
          </a:p>
          <a:p>
            <a:r>
              <a:rPr lang="zh-CN" altLang="en-US" dirty="0"/>
              <a:t>如果：</a:t>
            </a:r>
            <a:r>
              <a:rPr lang="zh-CN" altLang="en-US" sz="2400" baseline="0" dirty="0"/>
              <a:t>评估</a:t>
            </a:r>
            <a:r>
              <a:rPr lang="zh-CN" altLang="en-US" sz="2400" baseline="0" dirty="0">
                <a:solidFill>
                  <a:srgbClr val="FF0000"/>
                </a:solidFill>
              </a:rPr>
              <a:t>“未来路径成本”所需时间成本  </a:t>
            </a:r>
            <a:r>
              <a:rPr lang="en-US" altLang="zh-CN" sz="2400" baseline="0" dirty="0"/>
              <a:t>&gt;  </a:t>
            </a:r>
            <a:r>
              <a:rPr lang="zh-CN" altLang="en-US" sz="2400" baseline="0" dirty="0"/>
              <a:t>剪枝效益</a:t>
            </a:r>
            <a:endParaRPr lang="en-US" altLang="zh-CN" sz="2400" baseline="0" dirty="0"/>
          </a:p>
          <a:p>
            <a:pPr eaLnBrk="1" hangingPunct="1">
              <a:lnSpc>
                <a:spcPct val="120000"/>
              </a:lnSpc>
              <a:spcBef>
                <a:spcPct val="0"/>
              </a:spcBef>
              <a:buFontTx/>
              <a:buNone/>
            </a:pPr>
            <a:r>
              <a:rPr lang="en-US" altLang="zh-CN" sz="2400" baseline="0" dirty="0"/>
              <a:t>      </a:t>
            </a:r>
            <a:r>
              <a:rPr lang="zh-CN" altLang="en-US" sz="2400" baseline="0" dirty="0"/>
              <a:t>，则采用“分支限界法”得不偿失</a:t>
            </a:r>
            <a:endParaRPr lang="en-US" altLang="zh-CN" sz="2400" baseline="0" dirty="0"/>
          </a:p>
          <a:p>
            <a:pPr>
              <a:lnSpc>
                <a:spcPct val="130000"/>
              </a:lnSpc>
            </a:pPr>
            <a:r>
              <a:rPr lang="zh-CN" altLang="en-US" dirty="0"/>
              <a:t>改进</a:t>
            </a:r>
            <a:endParaRPr lang="en-US" altLang="zh-CN" dirty="0"/>
          </a:p>
          <a:p>
            <a:pPr lvl="1">
              <a:lnSpc>
                <a:spcPct val="130000"/>
              </a:lnSpc>
            </a:pPr>
            <a:r>
              <a:rPr lang="en-US" altLang="zh-CN" dirty="0"/>
              <a:t>1</a:t>
            </a:r>
            <a:r>
              <a:rPr lang="zh-CN" altLang="en-US" dirty="0"/>
              <a:t>）简化评估函数，评估函数只考虑</a:t>
            </a:r>
            <a:endParaRPr lang="en-US" altLang="zh-CN" dirty="0"/>
          </a:p>
          <a:p>
            <a:pPr eaLnBrk="1" hangingPunct="1">
              <a:lnSpc>
                <a:spcPct val="120000"/>
              </a:lnSpc>
              <a:spcBef>
                <a:spcPct val="0"/>
              </a:spcBef>
              <a:buFontTx/>
              <a:buNone/>
            </a:pPr>
            <a:r>
              <a:rPr lang="en-US" altLang="zh-CN" sz="2400" baseline="0" dirty="0"/>
              <a:t>             </a:t>
            </a:r>
            <a:r>
              <a:rPr lang="zh-CN" altLang="en-US" sz="2400" baseline="0" dirty="0"/>
              <a:t>“</a:t>
            </a:r>
            <a:r>
              <a:rPr lang="zh-CN" altLang="en-US" sz="2400" baseline="0" dirty="0">
                <a:solidFill>
                  <a:srgbClr val="0000FF"/>
                </a:solidFill>
              </a:rPr>
              <a:t>已经走过的部分路径的成本</a:t>
            </a:r>
            <a:r>
              <a:rPr lang="zh-CN" altLang="en-US" sz="2400" baseline="0" dirty="0"/>
              <a:t>”</a:t>
            </a:r>
            <a:endParaRPr lang="en-US" altLang="zh-CN" sz="2400" baseline="0" dirty="0"/>
          </a:p>
          <a:p>
            <a:pPr lvl="1">
              <a:lnSpc>
                <a:spcPct val="130000"/>
              </a:lnSpc>
            </a:pPr>
            <a:r>
              <a:rPr lang="en-US" altLang="zh-CN" dirty="0"/>
              <a:t>2</a:t>
            </a:r>
            <a:r>
              <a:rPr lang="zh-CN" altLang="en-US" dirty="0"/>
              <a:t>）采用回溯法，</a:t>
            </a:r>
            <a:r>
              <a:rPr lang="en-US" altLang="zh-CN" dirty="0"/>
              <a:t>e.g. </a:t>
            </a:r>
            <a:r>
              <a:rPr lang="zh-CN" altLang="en-US" dirty="0"/>
              <a:t>需要求多个解</a:t>
            </a:r>
          </a:p>
        </p:txBody>
      </p:sp>
      <p:sp>
        <p:nvSpPr>
          <p:cNvPr id="4" name="日期占位符 3">
            <a:extLst>
              <a:ext uri="{FF2B5EF4-FFF2-40B4-BE49-F238E27FC236}">
                <a16:creationId xmlns:a16="http://schemas.microsoft.com/office/drawing/2014/main" id="{1D90EBC3-19EC-44F5-BCEB-368DBB8D4B16}"/>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3D306B9A-34FA-4D3C-8AF7-AF89C6E103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3D6323-5B79-43B1-88D9-944EBDB71B4E}"/>
              </a:ext>
            </a:extLst>
          </p:cNvPr>
          <p:cNvSpPr>
            <a:spLocks noGrp="1"/>
          </p:cNvSpPr>
          <p:nvPr>
            <p:ph type="sldNum" sz="quarter" idx="12"/>
          </p:nvPr>
        </p:nvSpPr>
        <p:spPr/>
        <p:txBody>
          <a:bodyPr/>
          <a:lstStyle/>
          <a:p>
            <a:fld id="{EEA58A3B-43CE-4AA0-90B5-EB47AFAFEB34}" type="slidenum">
              <a:rPr lang="zh-CN" altLang="en-US" smtClean="0"/>
              <a:pPr/>
              <a:t>65</a:t>
            </a:fld>
            <a:endParaRPr lang="zh-CN" altLang="en-US" dirty="0"/>
          </a:p>
        </p:txBody>
      </p:sp>
    </p:spTree>
    <p:extLst>
      <p:ext uri="{BB962C8B-B14F-4D97-AF65-F5344CB8AC3E}">
        <p14:creationId xmlns:p14="http://schemas.microsoft.com/office/powerpoint/2010/main" val="432223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0654666-7C92-47C0-943E-EE119E712A21}"/>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A8B3A450-9B70-4DA8-9B00-C6B9E190654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A7EEFF8-B0C5-4E23-A7D1-D582BB66C885}"/>
              </a:ext>
            </a:extLst>
          </p:cNvPr>
          <p:cNvSpPr>
            <a:spLocks noGrp="1"/>
          </p:cNvSpPr>
          <p:nvPr>
            <p:ph type="sldNum" sz="quarter" idx="12"/>
          </p:nvPr>
        </p:nvSpPr>
        <p:spPr/>
        <p:txBody>
          <a:bodyPr/>
          <a:lstStyle/>
          <a:p>
            <a:fld id="{EEA58A3B-43CE-4AA0-90B5-EB47AFAFEB34}" type="slidenum">
              <a:rPr lang="zh-CN" altLang="en-US" smtClean="0"/>
              <a:pPr/>
              <a:t>66</a:t>
            </a:fld>
            <a:endParaRPr lang="zh-CN" altLang="en-US" dirty="0"/>
          </a:p>
        </p:txBody>
      </p:sp>
      <p:grpSp>
        <p:nvGrpSpPr>
          <p:cNvPr id="6" name="组合 2">
            <a:extLst>
              <a:ext uri="{FF2B5EF4-FFF2-40B4-BE49-F238E27FC236}">
                <a16:creationId xmlns:a16="http://schemas.microsoft.com/office/drawing/2014/main" id="{62EA5CF1-B546-472B-B4F7-406DA7BF8634}"/>
              </a:ext>
            </a:extLst>
          </p:cNvPr>
          <p:cNvGrpSpPr>
            <a:grpSpLocks/>
          </p:cNvGrpSpPr>
          <p:nvPr/>
        </p:nvGrpSpPr>
        <p:grpSpPr bwMode="auto">
          <a:xfrm>
            <a:off x="6381750" y="333375"/>
            <a:ext cx="2762250" cy="3313113"/>
            <a:chOff x="5220319" y="1677196"/>
            <a:chExt cx="3931344" cy="4089337"/>
          </a:xfrm>
        </p:grpSpPr>
        <p:pic>
          <p:nvPicPr>
            <p:cNvPr id="7" name="Picture 4" descr="43个基站截图—v1">
              <a:extLst>
                <a:ext uri="{FF2B5EF4-FFF2-40B4-BE49-F238E27FC236}">
                  <a16:creationId xmlns:a16="http://schemas.microsoft.com/office/drawing/2014/main" id="{D51882A9-80A5-4046-BFBF-D6CEB243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319" y="1700808"/>
              <a:ext cx="3931344" cy="392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a:extLst>
                <a:ext uri="{FF2B5EF4-FFF2-40B4-BE49-F238E27FC236}">
                  <a16:creationId xmlns:a16="http://schemas.microsoft.com/office/drawing/2014/main" id="{646A5468-6E3C-4A16-8369-0B9D7185BA9E}"/>
                </a:ext>
              </a:extLst>
            </p:cNvPr>
            <p:cNvSpPr/>
            <p:nvPr/>
          </p:nvSpPr>
          <p:spPr>
            <a:xfrm rot="19332174">
              <a:off x="6982646" y="1677196"/>
              <a:ext cx="1269779" cy="125599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a:extLst>
                <a:ext uri="{FF2B5EF4-FFF2-40B4-BE49-F238E27FC236}">
                  <a16:creationId xmlns:a16="http://schemas.microsoft.com/office/drawing/2014/main" id="{39097C01-F008-46F2-8225-763E5F94CB09}"/>
                </a:ext>
              </a:extLst>
            </p:cNvPr>
            <p:cNvSpPr/>
            <p:nvPr/>
          </p:nvSpPr>
          <p:spPr>
            <a:xfrm rot="19595960">
              <a:off x="6779300" y="4563441"/>
              <a:ext cx="896980" cy="120309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a:extLst>
                <a:ext uri="{FF2B5EF4-FFF2-40B4-BE49-F238E27FC236}">
                  <a16:creationId xmlns:a16="http://schemas.microsoft.com/office/drawing/2014/main" id="{27C5FA7A-ACA9-45F0-956D-EB08A92D376B}"/>
                </a:ext>
              </a:extLst>
            </p:cNvPr>
            <p:cNvSpPr/>
            <p:nvPr/>
          </p:nvSpPr>
          <p:spPr>
            <a:xfrm rot="19332174">
              <a:off x="5315214" y="4863234"/>
              <a:ext cx="641668" cy="817084"/>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aphicFrame>
        <p:nvGraphicFramePr>
          <p:cNvPr id="11" name="对象 8">
            <a:extLst>
              <a:ext uri="{FF2B5EF4-FFF2-40B4-BE49-F238E27FC236}">
                <a16:creationId xmlns:a16="http://schemas.microsoft.com/office/drawing/2014/main" id="{63A9CA39-8C09-45A4-B50B-567A9D1C1589}"/>
              </a:ext>
            </a:extLst>
          </p:cNvPr>
          <p:cNvGraphicFramePr>
            <a:graphicFrameLocks noChangeAspect="1"/>
          </p:cNvGraphicFramePr>
          <p:nvPr/>
        </p:nvGraphicFramePr>
        <p:xfrm>
          <a:off x="107950" y="150813"/>
          <a:ext cx="6264275" cy="4646612"/>
        </p:xfrm>
        <a:graphic>
          <a:graphicData uri="http://schemas.openxmlformats.org/presentationml/2006/ole">
            <mc:AlternateContent xmlns:mc="http://schemas.openxmlformats.org/markup-compatibility/2006">
              <mc:Choice xmlns:v="urn:schemas-microsoft-com:vml" Requires="v">
                <p:oleObj spid="_x0000_s13350" name="演示文稿" r:id="rId4" imgW="4547499" imgH="3410762" progId="PowerPoint.Show.12">
                  <p:embed/>
                </p:oleObj>
              </mc:Choice>
              <mc:Fallback>
                <p:oleObj name="演示文稿" r:id="rId4" imgW="4547499" imgH="3410762" progId="PowerPoint.Show.12">
                  <p:embed/>
                  <p:pic>
                    <p:nvPicPr>
                      <p:cNvPr id="59395"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50813"/>
                        <a:ext cx="6264275"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0">
            <a:extLst>
              <a:ext uri="{FF2B5EF4-FFF2-40B4-BE49-F238E27FC236}">
                <a16:creationId xmlns:a16="http://schemas.microsoft.com/office/drawing/2014/main" id="{704AF97C-CA17-417C-B053-CA387DB05DB5}"/>
              </a:ext>
            </a:extLst>
          </p:cNvPr>
          <p:cNvSpPr txBox="1">
            <a:spLocks noChangeArrowheads="1"/>
          </p:cNvSpPr>
          <p:nvPr/>
        </p:nvSpPr>
        <p:spPr bwMode="auto">
          <a:xfrm>
            <a:off x="128326" y="4938465"/>
            <a:ext cx="8885579" cy="1631216"/>
          </a:xfrm>
          <a:prstGeom prst="rect">
            <a:avLst/>
          </a:prstGeom>
          <a:solidFill>
            <a:schemeClr val="accent4">
              <a:lumMod val="20000"/>
              <a:lumOff val="80000"/>
            </a:schemeClr>
          </a:solidFill>
          <a:ln w="9525">
            <a:solidFill>
              <a:schemeClr val="tx2"/>
            </a:solidFill>
            <a:miter lim="800000"/>
            <a:headEnd/>
            <a:tailEnd/>
          </a:ln>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baseline="0" dirty="0">
                <a:latin typeface="+mn-lt"/>
                <a:ea typeface="微软雅黑 Light" panose="020B0502040204020203" pitchFamily="34" charset="-122"/>
              </a:rPr>
              <a:t>E.g. </a:t>
            </a:r>
            <a:r>
              <a:rPr lang="zh-CN" altLang="en-US" sz="2000" baseline="0" dirty="0">
                <a:latin typeface="+mn-lt"/>
                <a:ea typeface="微软雅黑 Light" panose="020B0502040204020203" pitchFamily="34" charset="-122"/>
              </a:rPr>
              <a:t>“</a:t>
            </a:r>
            <a:r>
              <a:rPr lang="en-US" altLang="zh-CN" sz="2000" baseline="0" dirty="0">
                <a:latin typeface="+mn-lt"/>
                <a:ea typeface="微软雅黑 Light" panose="020B0502040204020203" pitchFamily="34" charset="-122"/>
              </a:rPr>
              <a:t>LTE</a:t>
            </a:r>
            <a:r>
              <a:rPr lang="zh-CN" altLang="en-US" sz="2000" baseline="0" dirty="0">
                <a:latin typeface="+mn-lt"/>
                <a:ea typeface="微软雅黑 Light" panose="020B0502040204020203" pitchFamily="34" charset="-122"/>
              </a:rPr>
              <a:t>网络</a:t>
            </a:r>
            <a:r>
              <a:rPr lang="en-US" altLang="zh-CN" sz="2000" baseline="0" dirty="0">
                <a:latin typeface="+mn-lt"/>
                <a:ea typeface="微软雅黑 Light" panose="020B0502040204020203" pitchFamily="34" charset="-122"/>
              </a:rPr>
              <a:t>PCI</a:t>
            </a:r>
            <a:r>
              <a:rPr lang="zh-CN" altLang="en-US" sz="2000" baseline="0" dirty="0">
                <a:latin typeface="+mn-lt"/>
                <a:ea typeface="微软雅黑 Light" panose="020B0502040204020203" pitchFamily="34" charset="-122"/>
              </a:rPr>
              <a:t>优化”实际问题抽象为图着色，局部小区域</a:t>
            </a:r>
            <a:r>
              <a:rPr lang="en-US" altLang="zh-CN" sz="2000" baseline="0" dirty="0">
                <a:latin typeface="+mn-lt"/>
                <a:ea typeface="微软雅黑 Light" panose="020B0502040204020203" pitchFamily="34" charset="-122"/>
              </a:rPr>
              <a:t>PCI</a:t>
            </a:r>
            <a:r>
              <a:rPr lang="zh-CN" altLang="en-US" sz="2000" baseline="0" dirty="0">
                <a:latin typeface="+mn-lt"/>
                <a:ea typeface="微软雅黑 Light" panose="020B0502040204020203" pitchFamily="34" charset="-122"/>
              </a:rPr>
              <a:t>调整采用状态空间搜索（回溯、分支限界）；</a:t>
            </a:r>
            <a:endParaRPr lang="en-US" altLang="zh-CN" sz="2000" baseline="0" dirty="0">
              <a:latin typeface="+mn-lt"/>
              <a:ea typeface="微软雅黑 Light" panose="020B0502040204020203" pitchFamily="34" charset="-122"/>
            </a:endParaRPr>
          </a:p>
          <a:p>
            <a:pPr eaLnBrk="1" hangingPunct="1">
              <a:spcBef>
                <a:spcPct val="0"/>
              </a:spcBef>
              <a:buFontTx/>
              <a:buNone/>
            </a:pPr>
            <a:r>
              <a:rPr lang="zh-CN" altLang="en-US" sz="2000" baseline="0" dirty="0">
                <a:latin typeface="+mn-lt"/>
                <a:ea typeface="微软雅黑 Light" panose="020B0502040204020203" pitchFamily="34" charset="-122"/>
              </a:rPr>
              <a:t>某些情况下，如小区数目比较少，</a:t>
            </a:r>
            <a:r>
              <a:rPr lang="en-US" altLang="zh-CN" sz="2000" i="1" baseline="0" dirty="0">
                <a:latin typeface="+mn-lt"/>
                <a:ea typeface="微软雅黑 Light" panose="020B0502040204020203" pitchFamily="34" charset="-122"/>
              </a:rPr>
              <a:t>n</a:t>
            </a:r>
            <a:r>
              <a:rPr lang="en-US" altLang="zh-CN" sz="2000" baseline="0" dirty="0">
                <a:latin typeface="+mn-lt"/>
                <a:ea typeface="微软雅黑 Light" panose="020B0502040204020203" pitchFamily="34" charset="-122"/>
              </a:rPr>
              <a:t>&lt;30</a:t>
            </a:r>
            <a:r>
              <a:rPr lang="zh-CN" altLang="en-US" sz="2000" baseline="0" dirty="0">
                <a:latin typeface="+mn-lt"/>
                <a:ea typeface="微软雅黑 Light" panose="020B0502040204020203" pitchFamily="34" charset="-122"/>
              </a:rPr>
              <a:t>，“简化结点评估函数</a:t>
            </a:r>
            <a:r>
              <a:rPr lang="en-US" altLang="zh-CN" sz="2000" baseline="0" dirty="0">
                <a:latin typeface="+mn-lt"/>
                <a:ea typeface="微软雅黑 Light" panose="020B0502040204020203" pitchFamily="34" charset="-122"/>
              </a:rPr>
              <a:t>+</a:t>
            </a:r>
            <a:r>
              <a:rPr lang="zh-CN" altLang="en-US" sz="2000" baseline="0" dirty="0">
                <a:latin typeface="+mn-lt"/>
                <a:ea typeface="微软雅黑 Light" panose="020B0502040204020203" pitchFamily="34" charset="-122"/>
              </a:rPr>
              <a:t>回溯”速度更快一些</a:t>
            </a:r>
            <a:endParaRPr lang="en-US" altLang="zh-CN" sz="2000" baseline="0" dirty="0">
              <a:latin typeface="+mn-lt"/>
              <a:ea typeface="微软雅黑 Light" panose="020B0502040204020203" pitchFamily="34" charset="-122"/>
            </a:endParaRPr>
          </a:p>
          <a:p>
            <a:pPr eaLnBrk="1" hangingPunct="1">
              <a:spcBef>
                <a:spcPct val="0"/>
              </a:spcBef>
              <a:buFontTx/>
              <a:buNone/>
            </a:pPr>
            <a:r>
              <a:rPr lang="zh-CN" altLang="en-US" sz="2000" baseline="0" dirty="0">
                <a:latin typeface="+mn-lt"/>
                <a:ea typeface="微软雅黑 Light" panose="020B0502040204020203" pitchFamily="34" charset="-122"/>
              </a:rPr>
              <a:t>原因：评估函数复杂，计算成本高</a:t>
            </a:r>
          </a:p>
        </p:txBody>
      </p:sp>
    </p:spTree>
    <p:extLst>
      <p:ext uri="{BB962C8B-B14F-4D97-AF65-F5344CB8AC3E}">
        <p14:creationId xmlns:p14="http://schemas.microsoft.com/office/powerpoint/2010/main" val="6282064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188A6-F8C8-42C0-8CB0-CF2A3DADEB2E}"/>
              </a:ext>
            </a:extLst>
          </p:cNvPr>
          <p:cNvSpPr>
            <a:spLocks noGrp="1"/>
          </p:cNvSpPr>
          <p:nvPr>
            <p:ph type="title"/>
          </p:nvPr>
        </p:nvSpPr>
        <p:spPr/>
        <p:txBody>
          <a:bodyPr/>
          <a:lstStyle/>
          <a:p>
            <a:r>
              <a:rPr lang="en-US" altLang="zh-CN" dirty="0"/>
              <a:t>6.3 0-1</a:t>
            </a:r>
            <a:r>
              <a:rPr lang="zh-CN" altLang="en-US" dirty="0"/>
              <a:t>背包问题</a:t>
            </a:r>
          </a:p>
        </p:txBody>
      </p:sp>
      <p:sp>
        <p:nvSpPr>
          <p:cNvPr id="3" name="内容占位符 2">
            <a:extLst>
              <a:ext uri="{FF2B5EF4-FFF2-40B4-BE49-F238E27FC236}">
                <a16:creationId xmlns:a16="http://schemas.microsoft.com/office/drawing/2014/main" id="{AA976844-CD57-4B02-BCD5-16FF165DEA5F}"/>
              </a:ext>
            </a:extLst>
          </p:cNvPr>
          <p:cNvSpPr>
            <a:spLocks noGrp="1"/>
          </p:cNvSpPr>
          <p:nvPr>
            <p:ph idx="1"/>
          </p:nvPr>
        </p:nvSpPr>
        <p:spPr/>
        <p:txBody>
          <a:bodyPr/>
          <a:lstStyle/>
          <a:p>
            <a:r>
              <a:rPr lang="zh-CN" altLang="en-US" sz="2400" dirty="0"/>
              <a:t>问题</a:t>
            </a:r>
            <a:endParaRPr lang="en-US" altLang="zh-CN" sz="2400" dirty="0"/>
          </a:p>
          <a:p>
            <a:pPr lvl="1"/>
            <a:r>
              <a:rPr lang="en-US" altLang="zh-CN" dirty="0"/>
              <a:t>n</a:t>
            </a:r>
            <a:r>
              <a:rPr lang="zh-CN" altLang="en-US" dirty="0"/>
              <a:t>个物品</a:t>
            </a:r>
            <a:r>
              <a:rPr lang="en-US" altLang="zh-CN" dirty="0"/>
              <a:t>{1, 2,…, n}</a:t>
            </a:r>
            <a:r>
              <a:rPr lang="zh-CN" altLang="en-US" dirty="0"/>
              <a:t>，重量</a:t>
            </a:r>
            <a:r>
              <a:rPr lang="en-US" altLang="zh-CN" dirty="0"/>
              <a:t>w[1: n]</a:t>
            </a:r>
            <a:r>
              <a:rPr lang="zh-CN" altLang="en-US" dirty="0"/>
              <a:t>，价值</a:t>
            </a:r>
            <a:r>
              <a:rPr lang="en-US" altLang="zh-CN" dirty="0"/>
              <a:t>v[1: n]</a:t>
            </a:r>
            <a:r>
              <a:rPr lang="zh-CN" altLang="en-US" dirty="0"/>
              <a:t>，背包容量</a:t>
            </a:r>
            <a:r>
              <a:rPr lang="en-US" altLang="zh-CN" dirty="0"/>
              <a:t>C</a:t>
            </a:r>
          </a:p>
          <a:p>
            <a:pPr lvl="1"/>
            <a:r>
              <a:rPr lang="en-US" altLang="zh-CN" dirty="0"/>
              <a:t>4</a:t>
            </a:r>
            <a:r>
              <a:rPr lang="zh-CN" altLang="en-US" dirty="0"/>
              <a:t>个物品，重量</a:t>
            </a:r>
            <a:r>
              <a:rPr lang="en-US" altLang="zh-CN" dirty="0"/>
              <a:t>(4, 7, 5, 3 )</a:t>
            </a:r>
            <a:r>
              <a:rPr lang="zh-CN" altLang="en-US" dirty="0"/>
              <a:t>，容量</a:t>
            </a:r>
            <a:r>
              <a:rPr lang="en-US" altLang="zh-CN" dirty="0"/>
              <a:t>C=10</a:t>
            </a:r>
            <a:r>
              <a:rPr lang="zh-CN" altLang="en-US" dirty="0"/>
              <a:t>，</a:t>
            </a:r>
            <a:endParaRPr lang="en-US" altLang="zh-CN" dirty="0"/>
          </a:p>
          <a:p>
            <a:pPr marL="268287" lvl="1" indent="0">
              <a:buNone/>
            </a:pPr>
            <a:r>
              <a:rPr lang="en-US" altLang="zh-CN" sz="2400" dirty="0"/>
              <a:t>   </a:t>
            </a:r>
            <a:r>
              <a:rPr lang="zh-CN" altLang="en-US" sz="2400" dirty="0"/>
              <a:t>价值</a:t>
            </a:r>
            <a:r>
              <a:rPr lang="en-US" altLang="zh-CN" sz="2400" dirty="0"/>
              <a:t>(40, 42, 25, 12)</a:t>
            </a:r>
          </a:p>
          <a:p>
            <a:pPr lvl="1"/>
            <a:r>
              <a:rPr lang="zh-CN" altLang="en-US" sz="2400" dirty="0"/>
              <a:t>按照单位价值最大化排序</a:t>
            </a:r>
            <a:endParaRPr lang="zh-CN" altLang="en-US" dirty="0"/>
          </a:p>
        </p:txBody>
      </p:sp>
      <p:sp>
        <p:nvSpPr>
          <p:cNvPr id="4" name="日期占位符 3">
            <a:extLst>
              <a:ext uri="{FF2B5EF4-FFF2-40B4-BE49-F238E27FC236}">
                <a16:creationId xmlns:a16="http://schemas.microsoft.com/office/drawing/2014/main" id="{5B9B5299-1106-4D13-BAC6-F3E354EF3F7E}"/>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F5F3F68E-A6D3-4AB5-8FC1-CB877D2399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2AB1C7-EAF7-406B-A37E-30B5540B3BBE}"/>
              </a:ext>
            </a:extLst>
          </p:cNvPr>
          <p:cNvSpPr>
            <a:spLocks noGrp="1"/>
          </p:cNvSpPr>
          <p:nvPr>
            <p:ph type="sldNum" sz="quarter" idx="12"/>
          </p:nvPr>
        </p:nvSpPr>
        <p:spPr/>
        <p:txBody>
          <a:bodyPr/>
          <a:lstStyle/>
          <a:p>
            <a:fld id="{EEA58A3B-43CE-4AA0-90B5-EB47AFAFEB34}" type="slidenum">
              <a:rPr lang="zh-CN" altLang="en-US" smtClean="0"/>
              <a:pPr/>
              <a:t>67</a:t>
            </a:fld>
            <a:endParaRPr lang="zh-CN" altLang="en-US" dirty="0"/>
          </a:p>
        </p:txBody>
      </p:sp>
      <p:graphicFrame>
        <p:nvGraphicFramePr>
          <p:cNvPr id="7" name="Group 5">
            <a:extLst>
              <a:ext uri="{FF2B5EF4-FFF2-40B4-BE49-F238E27FC236}">
                <a16:creationId xmlns:a16="http://schemas.microsoft.com/office/drawing/2014/main" id="{22DF0DE4-B3F4-4A72-9199-EB70D860E8AF}"/>
              </a:ext>
            </a:extLst>
          </p:cNvPr>
          <p:cNvGraphicFramePr>
            <a:graphicFrameLocks/>
          </p:cNvGraphicFramePr>
          <p:nvPr>
            <p:extLst>
              <p:ext uri="{D42A27DB-BD31-4B8C-83A1-F6EECF244321}">
                <p14:modId xmlns:p14="http://schemas.microsoft.com/office/powerpoint/2010/main" val="3446554255"/>
              </p:ext>
            </p:extLst>
          </p:nvPr>
        </p:nvGraphicFramePr>
        <p:xfrm>
          <a:off x="760843" y="3166001"/>
          <a:ext cx="7222602" cy="3057527"/>
        </p:xfrm>
        <a:graphic>
          <a:graphicData uri="http://schemas.openxmlformats.org/drawingml/2006/table">
            <a:tbl>
              <a:tblPr/>
              <a:tblGrid>
                <a:gridCol w="1441143">
                  <a:extLst>
                    <a:ext uri="{9D8B030D-6E8A-4147-A177-3AD203B41FA5}">
                      <a16:colId xmlns:a16="http://schemas.microsoft.com/office/drawing/2014/main" val="20000"/>
                    </a:ext>
                  </a:extLst>
                </a:gridCol>
                <a:gridCol w="1541492">
                  <a:extLst>
                    <a:ext uri="{9D8B030D-6E8A-4147-A177-3AD203B41FA5}">
                      <a16:colId xmlns:a16="http://schemas.microsoft.com/office/drawing/2014/main" val="20001"/>
                    </a:ext>
                  </a:extLst>
                </a:gridCol>
                <a:gridCol w="1685839">
                  <a:extLst>
                    <a:ext uri="{9D8B030D-6E8A-4147-A177-3AD203B41FA5}">
                      <a16:colId xmlns:a16="http://schemas.microsoft.com/office/drawing/2014/main" val="20002"/>
                    </a:ext>
                  </a:extLst>
                </a:gridCol>
                <a:gridCol w="2554128">
                  <a:extLst>
                    <a:ext uri="{9D8B030D-6E8A-4147-A177-3AD203B41FA5}">
                      <a16:colId xmlns:a16="http://schemas.microsoft.com/office/drawing/2014/main" val="20003"/>
                    </a:ext>
                  </a:extLst>
                </a:gridCol>
              </a:tblGrid>
              <a:tr h="611188">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0" i="0" u="none" strike="noStrike" cap="none" normalizeH="0" baseline="0">
                          <a:ln>
                            <a:noFill/>
                          </a:ln>
                          <a:solidFill>
                            <a:schemeClr val="tx1"/>
                          </a:solidFill>
                          <a:effectLst/>
                          <a:latin typeface="+mn-lt"/>
                          <a:ea typeface="微软雅黑 Light" panose="020B0502040204020203" pitchFamily="34" charset="-122"/>
                        </a:rPr>
                        <a:t>物品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0" i="0" u="none" strike="noStrike" cap="none" normalizeH="0" baseline="0">
                          <a:ln>
                            <a:noFill/>
                          </a:ln>
                          <a:solidFill>
                            <a:schemeClr val="tx1"/>
                          </a:solidFill>
                          <a:effectLst/>
                          <a:latin typeface="+mn-lt"/>
                          <a:ea typeface="微软雅黑 Light" panose="020B0502040204020203" pitchFamily="34" charset="-122"/>
                        </a:rPr>
                        <a:t>重量</a:t>
                      </a: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0" i="0" u="none" strike="noStrike" cap="none" normalizeH="0" baseline="0">
                          <a:ln>
                            <a:noFill/>
                          </a:ln>
                          <a:solidFill>
                            <a:schemeClr val="tx1"/>
                          </a:solidFill>
                          <a:effectLst/>
                          <a:latin typeface="+mn-lt"/>
                          <a:ea typeface="微软雅黑 Light" panose="020B0502040204020203" pitchFamily="34" charset="-122"/>
                        </a:rPr>
                        <a:t>价值</a:t>
                      </a: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lt"/>
                          <a:ea typeface="微软雅黑 Light" panose="020B0502040204020203" pitchFamily="34" charset="-122"/>
                        </a:rPr>
                        <a:t>价值</a:t>
                      </a: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a:t>
                      </a:r>
                      <a:r>
                        <a:rPr kumimoji="0" lang="zh-CN" altLang="en-US" sz="2000" b="0" i="0" u="none" strike="noStrike" cap="none" normalizeH="0" baseline="0" dirty="0">
                          <a:ln>
                            <a:noFill/>
                          </a:ln>
                          <a:solidFill>
                            <a:schemeClr val="tx1"/>
                          </a:solidFill>
                          <a:effectLst/>
                          <a:latin typeface="+mn-lt"/>
                          <a:ea typeface="微软雅黑 Light" panose="020B0502040204020203" pitchFamily="34" charset="-122"/>
                        </a:rPr>
                        <a:t>重量</a:t>
                      </a: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(v/w)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1188">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2775">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1188">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1188">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微软雅黑 Light" panose="020B0502040204020203" pitchFamily="34"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宋体" pitchFamily="2" charset="-122"/>
                        </a:defRPr>
                      </a:lvl1pPr>
                      <a:lvl2pPr marL="742950" indent="-285750" eaLnBrk="0" hangingPunct="0">
                        <a:spcBef>
                          <a:spcPct val="20000"/>
                        </a:spcBef>
                        <a:defRPr sz="2400">
                          <a:solidFill>
                            <a:schemeClr val="tx1"/>
                          </a:solidFill>
                          <a:latin typeface="Arial" pitchFamily="34" charset="0"/>
                          <a:ea typeface="宋体" pitchFamily="2" charset="-122"/>
                        </a:defRPr>
                      </a:lvl2pPr>
                      <a:lvl3pPr marL="1143000" indent="-228600" eaLnBrk="0" hangingPunct="0">
                        <a:spcBef>
                          <a:spcPct val="20000"/>
                        </a:spcBef>
                        <a:defRPr sz="2000">
                          <a:solidFill>
                            <a:schemeClr val="tx1"/>
                          </a:solidFill>
                          <a:latin typeface="Arial" pitchFamily="34" charset="0"/>
                          <a:ea typeface="宋体" pitchFamily="2" charset="-122"/>
                        </a:defRPr>
                      </a:lvl3pPr>
                      <a:lvl4pPr marL="1600200" indent="-228600" eaLnBrk="0" hangingPunct="0">
                        <a:spcBef>
                          <a:spcPct val="20000"/>
                        </a:spcBef>
                        <a:defRPr>
                          <a:solidFill>
                            <a:schemeClr val="tx1"/>
                          </a:solidFill>
                          <a:latin typeface="Arial" pitchFamily="34" charset="0"/>
                          <a:ea typeface="宋体" pitchFamily="2" charset="-122"/>
                        </a:defRPr>
                      </a:lvl4pPr>
                      <a:lvl5pPr marL="2057400" indent="-228600" eaLnBrk="0" hangingPunct="0">
                        <a:spcBef>
                          <a:spcPct val="20000"/>
                        </a:spcBef>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微软雅黑 Light" panose="020B0502040204020203" pitchFamily="34"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32953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7B7DE-7666-4391-9B8A-8DE4697DD91C}"/>
              </a:ext>
            </a:extLst>
          </p:cNvPr>
          <p:cNvSpPr>
            <a:spLocks noGrp="1"/>
          </p:cNvSpPr>
          <p:nvPr>
            <p:ph type="title"/>
          </p:nvPr>
        </p:nvSpPr>
        <p:spPr/>
        <p:txBody>
          <a:bodyPr/>
          <a:lstStyle/>
          <a:p>
            <a:r>
              <a:rPr lang="en-US" altLang="zh-CN" dirty="0"/>
              <a:t>0-1</a:t>
            </a:r>
            <a:r>
              <a:rPr lang="zh-CN" altLang="en-US" dirty="0"/>
              <a:t>背包问题</a:t>
            </a:r>
          </a:p>
        </p:txBody>
      </p:sp>
      <p:sp>
        <p:nvSpPr>
          <p:cNvPr id="3" name="内容占位符 2">
            <a:extLst>
              <a:ext uri="{FF2B5EF4-FFF2-40B4-BE49-F238E27FC236}">
                <a16:creationId xmlns:a16="http://schemas.microsoft.com/office/drawing/2014/main" id="{0DA4DBAD-A2A1-438E-9636-DAAFD3FD88CF}"/>
              </a:ext>
            </a:extLst>
          </p:cNvPr>
          <p:cNvSpPr>
            <a:spLocks noGrp="1"/>
          </p:cNvSpPr>
          <p:nvPr>
            <p:ph idx="1"/>
          </p:nvPr>
        </p:nvSpPr>
        <p:spPr/>
        <p:txBody>
          <a:bodyPr/>
          <a:lstStyle/>
          <a:p>
            <a:r>
              <a:rPr lang="zh-CN" altLang="en-US" sz="2400" dirty="0"/>
              <a:t>搜索树</a:t>
            </a:r>
            <a:endParaRPr lang="en-US" altLang="zh-CN" sz="2400" dirty="0"/>
          </a:p>
          <a:p>
            <a:pPr lvl="1"/>
            <a:r>
              <a:rPr lang="zh-CN" altLang="en-US" dirty="0"/>
              <a:t>二分搜索树，依次考虑物品</a:t>
            </a:r>
            <a:r>
              <a:rPr lang="en-US" altLang="zh-CN" dirty="0"/>
              <a:t>1,</a:t>
            </a:r>
            <a:r>
              <a:rPr lang="zh-CN" altLang="en-US" dirty="0"/>
              <a:t> </a:t>
            </a:r>
            <a:r>
              <a:rPr lang="en-US" altLang="zh-CN" dirty="0"/>
              <a:t>2,</a:t>
            </a:r>
            <a:r>
              <a:rPr lang="zh-CN" altLang="en-US" dirty="0"/>
              <a:t> </a:t>
            </a:r>
            <a:r>
              <a:rPr lang="en-US" altLang="zh-CN" dirty="0"/>
              <a:t>3,</a:t>
            </a:r>
            <a:r>
              <a:rPr lang="zh-CN" altLang="en-US" dirty="0"/>
              <a:t> </a:t>
            </a:r>
            <a:r>
              <a:rPr lang="en-US" altLang="zh-CN" dirty="0"/>
              <a:t>4,</a:t>
            </a:r>
            <a:r>
              <a:rPr lang="zh-CN" altLang="en-US" dirty="0"/>
              <a:t> </a:t>
            </a:r>
            <a:r>
              <a:rPr lang="en-US" altLang="zh-CN" dirty="0"/>
              <a:t>…, n</a:t>
            </a:r>
            <a:r>
              <a:rPr lang="zh-CN" altLang="en-US" dirty="0"/>
              <a:t>是否放入</a:t>
            </a:r>
            <a:endParaRPr lang="en-US" altLang="zh-CN" dirty="0"/>
          </a:p>
          <a:p>
            <a:pPr lvl="1"/>
            <a:r>
              <a:rPr lang="en-US" altLang="zh-CN" sz="2400" dirty="0"/>
              <a:t>k=0</a:t>
            </a:r>
            <a:r>
              <a:rPr lang="zh-CN" altLang="en-US" sz="2400" dirty="0"/>
              <a:t>层：对应根节点，未考虑任何物品</a:t>
            </a:r>
            <a:r>
              <a:rPr lang="zh-CN" altLang="en-US" dirty="0"/>
              <a:t>，部分解</a:t>
            </a:r>
            <a:r>
              <a:rPr lang="en-US" altLang="zh-CN" dirty="0"/>
              <a:t>S={?, ?, ?, ?}</a:t>
            </a:r>
            <a:endParaRPr lang="en-US" altLang="zh-CN" sz="2400" dirty="0"/>
          </a:p>
          <a:p>
            <a:pPr lvl="1"/>
            <a:r>
              <a:rPr lang="en-US" altLang="zh-CN" sz="2400" dirty="0"/>
              <a:t>k&gt;0</a:t>
            </a:r>
            <a:r>
              <a:rPr lang="zh-CN" altLang="en-US" sz="2400" dirty="0"/>
              <a:t>层：</a:t>
            </a:r>
            <a:endParaRPr lang="en-US" altLang="zh-CN" sz="2400" dirty="0"/>
          </a:p>
          <a:p>
            <a:pPr lvl="2"/>
            <a:r>
              <a:rPr lang="zh-CN" altLang="en-US" dirty="0"/>
              <a:t>物品</a:t>
            </a:r>
            <a:r>
              <a:rPr lang="en-US" altLang="zh-CN" dirty="0"/>
              <a:t>1,</a:t>
            </a:r>
            <a:r>
              <a:rPr lang="zh-CN" altLang="en-US" dirty="0"/>
              <a:t> </a:t>
            </a:r>
            <a:r>
              <a:rPr lang="en-US" altLang="zh-CN" dirty="0"/>
              <a:t>2,</a:t>
            </a:r>
            <a:r>
              <a:rPr lang="zh-CN" altLang="en-US" dirty="0"/>
              <a:t> </a:t>
            </a:r>
            <a:r>
              <a:rPr lang="en-US" altLang="zh-CN" dirty="0"/>
              <a:t>…,</a:t>
            </a:r>
            <a:r>
              <a:rPr lang="zh-CN" altLang="en-US" dirty="0"/>
              <a:t> </a:t>
            </a:r>
            <a:r>
              <a:rPr lang="en-US" altLang="zh-CN" dirty="0"/>
              <a:t>k-1</a:t>
            </a:r>
            <a:r>
              <a:rPr lang="zh-CN" altLang="en-US" dirty="0"/>
              <a:t>已经确定是否放入，</a:t>
            </a:r>
            <a:r>
              <a:rPr lang="en-US" altLang="zh-CN" dirty="0"/>
              <a:t> </a:t>
            </a:r>
            <a:r>
              <a:rPr lang="zh-CN" altLang="en-US" dirty="0"/>
              <a:t>部分解</a:t>
            </a:r>
            <a:r>
              <a:rPr lang="en-US" altLang="zh-CN" sz="2400" baseline="0" dirty="0">
                <a:latin typeface="+mn-lt"/>
                <a:ea typeface="微软雅黑 Light" panose="020B0502040204020203" pitchFamily="34" charset="-122"/>
              </a:rPr>
              <a:t>S={</a:t>
            </a:r>
            <a:r>
              <a:rPr lang="en-US" altLang="zh-CN" sz="2400" baseline="0" dirty="0">
                <a:solidFill>
                  <a:srgbClr val="0000FF"/>
                </a:solidFill>
                <a:latin typeface="+mn-lt"/>
                <a:ea typeface="微软雅黑 Light" panose="020B0502040204020203" pitchFamily="34" charset="-122"/>
              </a:rPr>
              <a:t>x</a:t>
            </a:r>
            <a:r>
              <a:rPr lang="en-US" altLang="zh-CN" sz="2400" baseline="-25000" dirty="0">
                <a:solidFill>
                  <a:srgbClr val="0000FF"/>
                </a:solidFill>
                <a:latin typeface="+mn-lt"/>
                <a:ea typeface="微软雅黑 Light" panose="020B0502040204020203" pitchFamily="34" charset="-122"/>
              </a:rPr>
              <a:t>1</a:t>
            </a:r>
            <a:r>
              <a:rPr lang="en-US" altLang="zh-CN" sz="2400" baseline="0" dirty="0">
                <a:solidFill>
                  <a:srgbClr val="0000FF"/>
                </a:solidFill>
                <a:latin typeface="+mn-lt"/>
                <a:ea typeface="微软雅黑 Light" panose="020B0502040204020203" pitchFamily="34" charset="-122"/>
              </a:rPr>
              <a:t>, x</a:t>
            </a:r>
            <a:r>
              <a:rPr lang="en-US" altLang="zh-CN" sz="2400" baseline="-25000" dirty="0">
                <a:solidFill>
                  <a:srgbClr val="0000FF"/>
                </a:solidFill>
                <a:latin typeface="+mn-lt"/>
                <a:ea typeface="微软雅黑 Light" panose="020B0502040204020203" pitchFamily="34" charset="-122"/>
              </a:rPr>
              <a:t>2</a:t>
            </a:r>
            <a:r>
              <a:rPr lang="en-US" altLang="zh-CN" sz="2400" baseline="0" dirty="0">
                <a:solidFill>
                  <a:srgbClr val="0000FF"/>
                </a:solidFill>
                <a:latin typeface="+mn-lt"/>
                <a:ea typeface="微软雅黑 Light" panose="020B0502040204020203" pitchFamily="34" charset="-122"/>
              </a:rPr>
              <a:t>, …, x</a:t>
            </a:r>
            <a:r>
              <a:rPr lang="en-US" altLang="zh-CN" sz="2400" baseline="-25000" dirty="0">
                <a:solidFill>
                  <a:srgbClr val="0000FF"/>
                </a:solidFill>
                <a:latin typeface="+mn-lt"/>
                <a:ea typeface="微软雅黑 Light" panose="020B0502040204020203" pitchFamily="34" charset="-122"/>
              </a:rPr>
              <a:t>k-1</a:t>
            </a:r>
            <a:r>
              <a:rPr lang="en-US" altLang="zh-CN" dirty="0"/>
              <a:t>, </a:t>
            </a:r>
            <a:r>
              <a:rPr lang="en-US" altLang="zh-CN" dirty="0" err="1"/>
              <a:t>x</a:t>
            </a:r>
            <a:r>
              <a:rPr lang="en-US" altLang="zh-CN" baseline="-25000" dirty="0" err="1">
                <a:solidFill>
                  <a:srgbClr val="FF0000"/>
                </a:solidFill>
              </a:rPr>
              <a:t>k</a:t>
            </a:r>
            <a:r>
              <a:rPr lang="en-US" altLang="zh-CN" sz="2400" baseline="0" dirty="0">
                <a:solidFill>
                  <a:srgbClr val="FF0000"/>
                </a:solidFill>
                <a:latin typeface="+mn-lt"/>
                <a:ea typeface="微软雅黑 Light" panose="020B0502040204020203" pitchFamily="34" charset="-122"/>
              </a:rPr>
              <a:t>?</a:t>
            </a:r>
            <a:r>
              <a:rPr lang="en-US" altLang="zh-CN" sz="2400" baseline="0" dirty="0">
                <a:latin typeface="+mn-lt"/>
                <a:ea typeface="微软雅黑 Light" panose="020B0502040204020203" pitchFamily="34" charset="-122"/>
              </a:rPr>
              <a:t>, ?</a:t>
            </a:r>
            <a:r>
              <a:rPr lang="en-US" altLang="zh-CN" dirty="0"/>
              <a:t>,</a:t>
            </a:r>
            <a:r>
              <a:rPr lang="zh-CN" altLang="en-US" dirty="0"/>
              <a:t> </a:t>
            </a:r>
            <a:r>
              <a:rPr lang="en-US" altLang="zh-CN" dirty="0"/>
              <a:t>…,</a:t>
            </a:r>
            <a:r>
              <a:rPr lang="zh-CN" altLang="en-US" dirty="0"/>
              <a:t> </a:t>
            </a:r>
            <a:r>
              <a:rPr lang="en-US" altLang="zh-CN" dirty="0"/>
              <a:t>?}</a:t>
            </a:r>
            <a:r>
              <a:rPr lang="zh-CN" altLang="en-US" dirty="0"/>
              <a:t>中的</a:t>
            </a:r>
            <a:r>
              <a:rPr lang="en-US" altLang="zh-CN" dirty="0">
                <a:solidFill>
                  <a:srgbClr val="0000FF"/>
                </a:solidFill>
              </a:rPr>
              <a:t>x</a:t>
            </a:r>
            <a:r>
              <a:rPr lang="en-US" altLang="zh-CN" sz="2400" baseline="-25000" dirty="0">
                <a:solidFill>
                  <a:srgbClr val="0000FF"/>
                </a:solidFill>
                <a:latin typeface="+mn-lt"/>
                <a:ea typeface="微软雅黑 Light" panose="020B0502040204020203" pitchFamily="34" charset="-122"/>
              </a:rPr>
              <a:t>1</a:t>
            </a:r>
            <a:r>
              <a:rPr lang="en-US" altLang="zh-CN" sz="2400" baseline="0" dirty="0">
                <a:solidFill>
                  <a:srgbClr val="0000FF"/>
                </a:solidFill>
                <a:latin typeface="+mn-lt"/>
                <a:ea typeface="微软雅黑 Light" panose="020B0502040204020203" pitchFamily="34" charset="-122"/>
              </a:rPr>
              <a:t>, x</a:t>
            </a:r>
            <a:r>
              <a:rPr lang="en-US" altLang="zh-CN" sz="2400" baseline="-25000" dirty="0">
                <a:solidFill>
                  <a:srgbClr val="0000FF"/>
                </a:solidFill>
                <a:latin typeface="+mn-lt"/>
                <a:ea typeface="微软雅黑 Light" panose="020B0502040204020203" pitchFamily="34" charset="-122"/>
              </a:rPr>
              <a:t>2</a:t>
            </a:r>
            <a:r>
              <a:rPr lang="en-US" altLang="zh-CN" sz="2400" baseline="0" dirty="0">
                <a:solidFill>
                  <a:srgbClr val="0000FF"/>
                </a:solidFill>
                <a:latin typeface="+mn-lt"/>
                <a:ea typeface="微软雅黑 Light" panose="020B0502040204020203" pitchFamily="34" charset="-122"/>
              </a:rPr>
              <a:t>, ..,x</a:t>
            </a:r>
            <a:r>
              <a:rPr lang="en-US" altLang="zh-CN" sz="2400" baseline="-25000" dirty="0">
                <a:solidFill>
                  <a:srgbClr val="0000FF"/>
                </a:solidFill>
                <a:latin typeface="+mn-lt"/>
                <a:ea typeface="微软雅黑 Light" panose="020B0502040204020203" pitchFamily="34" charset="-122"/>
              </a:rPr>
              <a:t>k-1</a:t>
            </a:r>
            <a:r>
              <a:rPr lang="zh-CN" altLang="en-US" dirty="0"/>
              <a:t>的值已经确定</a:t>
            </a:r>
            <a:endParaRPr lang="en-US" altLang="zh-CN" dirty="0"/>
          </a:p>
          <a:p>
            <a:pPr lvl="2"/>
            <a:r>
              <a:rPr lang="zh-CN" altLang="en-US" dirty="0"/>
              <a:t>考虑第</a:t>
            </a:r>
            <a:r>
              <a:rPr lang="en-US" altLang="zh-CN" dirty="0"/>
              <a:t>k</a:t>
            </a:r>
            <a:r>
              <a:rPr lang="zh-CN" altLang="en-US" dirty="0"/>
              <a:t>个物品是否放入，确定</a:t>
            </a:r>
            <a:r>
              <a:rPr lang="en-US" altLang="zh-CN" dirty="0" err="1">
                <a:solidFill>
                  <a:srgbClr val="FF0000"/>
                </a:solidFill>
              </a:rPr>
              <a:t>x</a:t>
            </a:r>
            <a:r>
              <a:rPr lang="en-US" altLang="zh-CN" baseline="-25000" dirty="0" err="1">
                <a:solidFill>
                  <a:srgbClr val="FF0000"/>
                </a:solidFill>
              </a:rPr>
              <a:t>k</a:t>
            </a:r>
            <a:r>
              <a:rPr lang="en-US" altLang="zh-CN" sz="2400" baseline="0" dirty="0">
                <a:solidFill>
                  <a:srgbClr val="FF0000"/>
                </a:solidFill>
                <a:latin typeface="+mn-lt"/>
                <a:ea typeface="微软雅黑 Light" panose="020B0502040204020203" pitchFamily="34" charset="-122"/>
              </a:rPr>
              <a:t>?</a:t>
            </a:r>
            <a:r>
              <a:rPr lang="zh-CN" altLang="en-US" dirty="0"/>
              <a:t>，左分支</a:t>
            </a:r>
            <a:r>
              <a:rPr lang="en-US" altLang="zh-CN" dirty="0">
                <a:sym typeface="Wingdings" panose="05000000000000000000" pitchFamily="2" charset="2"/>
              </a:rPr>
              <a:t></a:t>
            </a:r>
            <a:r>
              <a:rPr lang="zh-CN" altLang="en-US" dirty="0"/>
              <a:t>放入，右分支</a:t>
            </a:r>
            <a:r>
              <a:rPr lang="en-US" altLang="zh-CN" dirty="0">
                <a:sym typeface="Wingdings" panose="05000000000000000000" pitchFamily="2" charset="2"/>
              </a:rPr>
              <a:t></a:t>
            </a:r>
            <a:r>
              <a:rPr lang="zh-CN" altLang="en-US" dirty="0"/>
              <a:t>不放入</a:t>
            </a:r>
            <a:endParaRPr lang="en-US" altLang="zh-CN" dirty="0"/>
          </a:p>
          <a:p>
            <a:endParaRPr lang="zh-CN" altLang="en-US" dirty="0"/>
          </a:p>
        </p:txBody>
      </p:sp>
      <p:sp>
        <p:nvSpPr>
          <p:cNvPr id="4" name="日期占位符 3">
            <a:extLst>
              <a:ext uri="{FF2B5EF4-FFF2-40B4-BE49-F238E27FC236}">
                <a16:creationId xmlns:a16="http://schemas.microsoft.com/office/drawing/2014/main" id="{13CD1CD7-748F-494F-A5D8-AFCF850D441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FDD86AD8-47EC-4AA3-8875-A1B121E465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3166DE-C123-4CBA-B8D0-4CB8452AC6C3}"/>
              </a:ext>
            </a:extLst>
          </p:cNvPr>
          <p:cNvSpPr>
            <a:spLocks noGrp="1"/>
          </p:cNvSpPr>
          <p:nvPr>
            <p:ph type="sldNum" sz="quarter" idx="12"/>
          </p:nvPr>
        </p:nvSpPr>
        <p:spPr/>
        <p:txBody>
          <a:bodyPr/>
          <a:lstStyle/>
          <a:p>
            <a:fld id="{EEA58A3B-43CE-4AA0-90B5-EB47AFAFEB34}" type="slidenum">
              <a:rPr lang="zh-CN" altLang="en-US" smtClean="0"/>
              <a:pPr/>
              <a:t>68</a:t>
            </a:fld>
            <a:endParaRPr lang="zh-CN" altLang="en-US" dirty="0"/>
          </a:p>
        </p:txBody>
      </p:sp>
      <p:sp>
        <p:nvSpPr>
          <p:cNvPr id="8" name="Rectangle 4">
            <a:extLst>
              <a:ext uri="{FF2B5EF4-FFF2-40B4-BE49-F238E27FC236}">
                <a16:creationId xmlns:a16="http://schemas.microsoft.com/office/drawing/2014/main" id="{AE1527CC-342C-4D1D-9A7A-791B83844787}"/>
              </a:ext>
            </a:extLst>
          </p:cNvPr>
          <p:cNvSpPr>
            <a:spLocks noChangeArrowheads="1"/>
          </p:cNvSpPr>
          <p:nvPr/>
        </p:nvSpPr>
        <p:spPr bwMode="auto">
          <a:xfrm>
            <a:off x="3914795" y="4462160"/>
            <a:ext cx="3334364" cy="40322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aseline="0" dirty="0">
                <a:latin typeface="+mn-lt"/>
                <a:ea typeface="微软雅黑 Light" panose="020B0502040204020203" pitchFamily="34" charset="-122"/>
              </a:rPr>
              <a:t>装载量</a:t>
            </a:r>
            <a:r>
              <a:rPr lang="en-US" altLang="zh-CN" sz="2000" baseline="0" dirty="0">
                <a:latin typeface="+mn-lt"/>
                <a:ea typeface="微软雅黑 Light" panose="020B0502040204020203" pitchFamily="34" charset="-122"/>
              </a:rPr>
              <a:t>w, </a:t>
            </a:r>
            <a:r>
              <a:rPr lang="zh-CN" altLang="en-US" sz="2000" baseline="0" dirty="0">
                <a:latin typeface="+mn-lt"/>
                <a:ea typeface="微软雅黑 Light" panose="020B0502040204020203" pitchFamily="34" charset="-122"/>
              </a:rPr>
              <a:t>已获得价值</a:t>
            </a:r>
            <a:r>
              <a:rPr lang="en-US" altLang="zh-CN" sz="2000" baseline="0" dirty="0">
                <a:latin typeface="+mn-lt"/>
                <a:ea typeface="微软雅黑 Light" panose="020B0502040204020203" pitchFamily="34" charset="-122"/>
              </a:rPr>
              <a:t>v</a:t>
            </a:r>
          </a:p>
        </p:txBody>
      </p:sp>
      <p:sp>
        <p:nvSpPr>
          <p:cNvPr id="9" name="Rectangle 5">
            <a:extLst>
              <a:ext uri="{FF2B5EF4-FFF2-40B4-BE49-F238E27FC236}">
                <a16:creationId xmlns:a16="http://schemas.microsoft.com/office/drawing/2014/main" id="{21890C48-FACE-4D4D-915B-C9082D2FE3E5}"/>
              </a:ext>
            </a:extLst>
          </p:cNvPr>
          <p:cNvSpPr>
            <a:spLocks noChangeArrowheads="1"/>
          </p:cNvSpPr>
          <p:nvPr/>
        </p:nvSpPr>
        <p:spPr bwMode="auto">
          <a:xfrm>
            <a:off x="3914794" y="4852476"/>
            <a:ext cx="3334365" cy="707886"/>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aseline="0" dirty="0">
                <a:latin typeface="+mn-lt"/>
                <a:ea typeface="微软雅黑 Light" panose="020B0502040204020203" pitchFamily="34" charset="-122"/>
              </a:rPr>
              <a:t>上界</a:t>
            </a:r>
            <a:r>
              <a:rPr lang="en-US" altLang="zh-CN" sz="2000" baseline="0" dirty="0" err="1">
                <a:latin typeface="+mn-lt"/>
                <a:ea typeface="微软雅黑 Light" panose="020B0502040204020203" pitchFamily="34" charset="-122"/>
              </a:rPr>
              <a:t>ub</a:t>
            </a:r>
            <a:r>
              <a:rPr lang="en-US" altLang="zh-CN" sz="2000" baseline="0" dirty="0">
                <a:latin typeface="+mn-lt"/>
                <a:ea typeface="微软雅黑 Light" panose="020B0502040204020203" pitchFamily="34" charset="-122"/>
              </a:rPr>
              <a:t>;</a:t>
            </a:r>
          </a:p>
          <a:p>
            <a:pPr algn="ctr" eaLnBrk="1" hangingPunct="1">
              <a:spcBef>
                <a:spcPct val="0"/>
              </a:spcBef>
              <a:buFontTx/>
              <a:buNone/>
            </a:pPr>
            <a:r>
              <a:rPr lang="en-US" altLang="zh-CN" sz="2000" baseline="0" dirty="0">
                <a:latin typeface="+mn-lt"/>
                <a:ea typeface="微软雅黑 Light" panose="020B0502040204020203" pitchFamily="34" charset="-122"/>
              </a:rPr>
              <a:t>   </a:t>
            </a:r>
            <a:r>
              <a:rPr lang="zh-CN" altLang="en-US" sz="2000" baseline="0" dirty="0">
                <a:latin typeface="+mn-lt"/>
                <a:ea typeface="微软雅黑 Light" panose="020B0502040204020203" pitchFamily="34" charset="-122"/>
              </a:rPr>
              <a:t>部分解</a:t>
            </a:r>
            <a:r>
              <a:rPr lang="en-US" altLang="zh-CN" sz="2000" baseline="0" dirty="0">
                <a:latin typeface="+mn-lt"/>
                <a:ea typeface="微软雅黑 Light" panose="020B0502040204020203" pitchFamily="34" charset="-122"/>
              </a:rPr>
              <a:t>S={</a:t>
            </a:r>
            <a:r>
              <a:rPr lang="en-US" altLang="zh-CN" sz="2000" dirty="0">
                <a:solidFill>
                  <a:srgbClr val="0000FF"/>
                </a:solidFill>
                <a:latin typeface="+mn-lt"/>
                <a:ea typeface="微软雅黑 Light" panose="020B0502040204020203" pitchFamily="34" charset="-122"/>
              </a:rPr>
              <a:t>x</a:t>
            </a:r>
            <a:r>
              <a:rPr lang="en-US" altLang="zh-CN" sz="2000" baseline="-25000" dirty="0">
                <a:solidFill>
                  <a:srgbClr val="0000FF"/>
                </a:solidFill>
                <a:latin typeface="+mn-lt"/>
                <a:ea typeface="微软雅黑 Light" panose="020B0502040204020203" pitchFamily="34" charset="-122"/>
              </a:rPr>
              <a:t>1</a:t>
            </a:r>
            <a:r>
              <a:rPr lang="en-US" altLang="zh-CN" sz="2000" baseline="0" dirty="0">
                <a:solidFill>
                  <a:srgbClr val="0000FF"/>
                </a:solidFill>
                <a:latin typeface="+mn-lt"/>
                <a:ea typeface="微软雅黑 Light" panose="020B0502040204020203" pitchFamily="34" charset="-122"/>
              </a:rPr>
              <a:t>, x</a:t>
            </a:r>
            <a:r>
              <a:rPr lang="en-US" altLang="zh-CN" sz="2000" baseline="-25000" dirty="0">
                <a:solidFill>
                  <a:srgbClr val="0000FF"/>
                </a:solidFill>
                <a:latin typeface="+mn-lt"/>
                <a:ea typeface="微软雅黑 Light" panose="020B0502040204020203" pitchFamily="34" charset="-122"/>
              </a:rPr>
              <a:t>2</a:t>
            </a:r>
            <a:r>
              <a:rPr lang="en-US" altLang="zh-CN" sz="2000" baseline="0" dirty="0">
                <a:solidFill>
                  <a:srgbClr val="0000FF"/>
                </a:solidFill>
                <a:latin typeface="+mn-lt"/>
                <a:ea typeface="微软雅黑 Light" panose="020B0502040204020203" pitchFamily="34" charset="-122"/>
              </a:rPr>
              <a:t>, …, x</a:t>
            </a:r>
            <a:r>
              <a:rPr lang="en-US" altLang="zh-CN" sz="2000" baseline="-25000" dirty="0">
                <a:solidFill>
                  <a:srgbClr val="0000FF"/>
                </a:solidFill>
                <a:latin typeface="+mn-lt"/>
                <a:ea typeface="微软雅黑 Light" panose="020B0502040204020203" pitchFamily="34" charset="-122"/>
              </a:rPr>
              <a:t>k-1</a:t>
            </a:r>
            <a:r>
              <a:rPr lang="en-US" altLang="zh-CN" sz="1600" dirty="0"/>
              <a:t>, </a:t>
            </a:r>
            <a:r>
              <a:rPr lang="en-US" altLang="zh-CN" sz="1600" dirty="0" err="1">
                <a:solidFill>
                  <a:srgbClr val="FF0000"/>
                </a:solidFill>
              </a:rPr>
              <a:t>x</a:t>
            </a:r>
            <a:r>
              <a:rPr lang="en-US" altLang="zh-CN" sz="1600" baseline="-25000" dirty="0" err="1">
                <a:solidFill>
                  <a:srgbClr val="FF0000"/>
                </a:solidFill>
              </a:rPr>
              <a:t>k</a:t>
            </a:r>
            <a:r>
              <a:rPr lang="en-US" altLang="zh-CN" sz="2000" baseline="0" dirty="0">
                <a:solidFill>
                  <a:srgbClr val="FF0000"/>
                </a:solidFill>
                <a:latin typeface="+mn-lt"/>
                <a:ea typeface="微软雅黑 Light" panose="020B0502040204020203" pitchFamily="34" charset="-122"/>
              </a:rPr>
              <a:t>?</a:t>
            </a:r>
            <a:r>
              <a:rPr lang="en-US" altLang="zh-CN" sz="2000" baseline="0" dirty="0">
                <a:latin typeface="+mn-lt"/>
                <a:ea typeface="微软雅黑 Light" panose="020B0502040204020203" pitchFamily="34" charset="-122"/>
              </a:rPr>
              <a:t>}</a:t>
            </a:r>
          </a:p>
        </p:txBody>
      </p:sp>
      <p:sp>
        <p:nvSpPr>
          <p:cNvPr id="10" name="Text Box 6">
            <a:extLst>
              <a:ext uri="{FF2B5EF4-FFF2-40B4-BE49-F238E27FC236}">
                <a16:creationId xmlns:a16="http://schemas.microsoft.com/office/drawing/2014/main" id="{1FF402EF-72F8-4398-B81B-AFEFE926CC33}"/>
              </a:ext>
            </a:extLst>
          </p:cNvPr>
          <p:cNvSpPr txBox="1">
            <a:spLocks noChangeArrowheads="1"/>
          </p:cNvSpPr>
          <p:nvPr/>
        </p:nvSpPr>
        <p:spPr bwMode="auto">
          <a:xfrm>
            <a:off x="2632095" y="4708669"/>
            <a:ext cx="1327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aseline="0" dirty="0">
                <a:latin typeface="+mn-lt"/>
                <a:ea typeface="微软雅黑 Light" panose="020B0502040204020203" pitchFamily="34" charset="-122"/>
              </a:rPr>
              <a:t>第</a:t>
            </a:r>
            <a:r>
              <a:rPr lang="en-US" altLang="zh-CN" sz="2000" baseline="0" dirty="0">
                <a:latin typeface="+mn-lt"/>
                <a:ea typeface="微软雅黑 Light" panose="020B0502040204020203" pitchFamily="34" charset="-122"/>
              </a:rPr>
              <a:t>k</a:t>
            </a:r>
            <a:r>
              <a:rPr lang="zh-CN" altLang="en-US" sz="2000" baseline="0" dirty="0">
                <a:latin typeface="+mn-lt"/>
                <a:ea typeface="微软雅黑 Light" panose="020B0502040204020203" pitchFamily="34" charset="-122"/>
              </a:rPr>
              <a:t>层结点</a:t>
            </a:r>
          </a:p>
        </p:txBody>
      </p:sp>
      <p:sp>
        <p:nvSpPr>
          <p:cNvPr id="11" name="Line 7">
            <a:extLst>
              <a:ext uri="{FF2B5EF4-FFF2-40B4-BE49-F238E27FC236}">
                <a16:creationId xmlns:a16="http://schemas.microsoft.com/office/drawing/2014/main" id="{B196D479-831E-419F-8B69-953083919F2C}"/>
              </a:ext>
            </a:extLst>
          </p:cNvPr>
          <p:cNvSpPr>
            <a:spLocks noChangeShapeType="1"/>
          </p:cNvSpPr>
          <p:nvPr/>
        </p:nvSpPr>
        <p:spPr bwMode="auto">
          <a:xfrm flipH="1">
            <a:off x="3465533" y="5585730"/>
            <a:ext cx="1368425"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12" name="Line 8">
            <a:extLst>
              <a:ext uri="{FF2B5EF4-FFF2-40B4-BE49-F238E27FC236}">
                <a16:creationId xmlns:a16="http://schemas.microsoft.com/office/drawing/2014/main" id="{033D2F68-9744-49B8-990C-15A079F02458}"/>
              </a:ext>
            </a:extLst>
          </p:cNvPr>
          <p:cNvSpPr>
            <a:spLocks noChangeShapeType="1"/>
          </p:cNvSpPr>
          <p:nvPr/>
        </p:nvSpPr>
        <p:spPr bwMode="auto">
          <a:xfrm>
            <a:off x="6244451" y="5562018"/>
            <a:ext cx="1512888" cy="863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ea typeface="微软雅黑 Light" panose="020B0502040204020203" pitchFamily="34" charset="-122"/>
            </a:endParaRPr>
          </a:p>
        </p:txBody>
      </p:sp>
      <p:sp>
        <p:nvSpPr>
          <p:cNvPr id="13" name="TextBox 1">
            <a:extLst>
              <a:ext uri="{FF2B5EF4-FFF2-40B4-BE49-F238E27FC236}">
                <a16:creationId xmlns:a16="http://schemas.microsoft.com/office/drawing/2014/main" id="{8D6D244C-6043-4171-AEF1-D48463C1818C}"/>
              </a:ext>
            </a:extLst>
          </p:cNvPr>
          <p:cNvSpPr txBox="1">
            <a:spLocks noChangeArrowheads="1"/>
          </p:cNvSpPr>
          <p:nvPr/>
        </p:nvSpPr>
        <p:spPr bwMode="auto">
          <a:xfrm>
            <a:off x="2912336" y="5786697"/>
            <a:ext cx="11063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 放入</a:t>
            </a:r>
          </a:p>
        </p:txBody>
      </p:sp>
      <p:sp>
        <p:nvSpPr>
          <p:cNvPr id="14" name="TextBox 2">
            <a:extLst>
              <a:ext uri="{FF2B5EF4-FFF2-40B4-BE49-F238E27FC236}">
                <a16:creationId xmlns:a16="http://schemas.microsoft.com/office/drawing/2014/main" id="{BE9E332E-60E0-4685-A432-13ECB2DBF7A2}"/>
              </a:ext>
            </a:extLst>
          </p:cNvPr>
          <p:cNvSpPr txBox="1">
            <a:spLocks noChangeArrowheads="1"/>
          </p:cNvSpPr>
          <p:nvPr/>
        </p:nvSpPr>
        <p:spPr bwMode="auto">
          <a:xfrm>
            <a:off x="7149168" y="5786698"/>
            <a:ext cx="11063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latin typeface="+mn-lt"/>
                <a:ea typeface="微软雅黑 Light" panose="020B0502040204020203" pitchFamily="34" charset="-122"/>
              </a:rPr>
              <a:t>0:</a:t>
            </a:r>
            <a:r>
              <a:rPr lang="zh-CN" altLang="en-US" sz="2400" dirty="0">
                <a:latin typeface="+mn-lt"/>
                <a:ea typeface="微软雅黑 Light" panose="020B0502040204020203" pitchFamily="34" charset="-122"/>
              </a:rPr>
              <a:t> 不放</a:t>
            </a:r>
          </a:p>
        </p:txBody>
      </p:sp>
    </p:spTree>
    <p:extLst>
      <p:ext uri="{BB962C8B-B14F-4D97-AF65-F5344CB8AC3E}">
        <p14:creationId xmlns:p14="http://schemas.microsoft.com/office/powerpoint/2010/main" val="1755935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2A18E-BF02-4C84-886F-ADC861329D07}"/>
              </a:ext>
            </a:extLst>
          </p:cNvPr>
          <p:cNvSpPr>
            <a:spLocks noGrp="1"/>
          </p:cNvSpPr>
          <p:nvPr>
            <p:ph type="title"/>
          </p:nvPr>
        </p:nvSpPr>
        <p:spPr/>
        <p:txBody>
          <a:bodyPr/>
          <a:lstStyle/>
          <a:p>
            <a:r>
              <a:rPr lang="zh-CN" altLang="en-US" sz="2800" dirty="0"/>
              <a:t>界限函数设计</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89C0F28-7ECA-4E97-97CD-498DFC7225CD}"/>
                  </a:ext>
                </a:extLst>
              </p:cNvPr>
              <p:cNvSpPr>
                <a:spLocks noGrp="1"/>
              </p:cNvSpPr>
              <p:nvPr>
                <p:ph idx="1"/>
              </p:nvPr>
            </p:nvSpPr>
            <p:spPr>
              <a:xfrm>
                <a:off x="123432" y="764364"/>
                <a:ext cx="8897136" cy="6149516"/>
              </a:xfrm>
            </p:spPr>
            <p:txBody>
              <a:bodyPr>
                <a:noAutofit/>
              </a:bodyPr>
              <a:lstStyle/>
              <a:p>
                <a:r>
                  <a:rPr lang="zh-CN" altLang="en-US" dirty="0"/>
                  <a:t>下界</a:t>
                </a:r>
                <a:r>
                  <a:rPr lang="en-US" altLang="zh-CN" dirty="0"/>
                  <a:t>down</a:t>
                </a:r>
              </a:p>
              <a:p>
                <a:pPr lvl="1"/>
                <a:r>
                  <a:rPr lang="zh-CN" altLang="en-US" dirty="0"/>
                  <a:t>贪心法，第</a:t>
                </a:r>
                <a:r>
                  <a:rPr lang="en-US" altLang="zh-CN" dirty="0"/>
                  <a:t>1</a:t>
                </a:r>
                <a:r>
                  <a:rPr lang="zh-CN" altLang="en-US" dirty="0"/>
                  <a:t>个可装入的、具有最大价值</a:t>
                </a:r>
                <a:r>
                  <a:rPr lang="en-US" altLang="zh-CN" dirty="0"/>
                  <a:t>/</a:t>
                </a:r>
                <a:r>
                  <a:rPr lang="zh-CN" altLang="en-US" dirty="0"/>
                  <a:t>重量比的物品（本例中为物品</a:t>
                </a:r>
                <a:r>
                  <a:rPr lang="en-US" altLang="zh-CN" dirty="0"/>
                  <a:t>1</a:t>
                </a:r>
                <a:r>
                  <a:rPr lang="zh-CN" altLang="en-US" dirty="0"/>
                  <a:t>）所具有的价值，</a:t>
                </a:r>
                <a:r>
                  <a:rPr lang="en-US" altLang="zh-CN" dirty="0"/>
                  <a:t>(1, 0, 0, 0) , down=40</a:t>
                </a:r>
              </a:p>
              <a:p>
                <a:pPr marL="228600" lvl="1" indent="-228600">
                  <a:spcBef>
                    <a:spcPts val="500"/>
                  </a:spcBef>
                  <a:buClr>
                    <a:srgbClr val="0000FF"/>
                  </a:buClr>
                  <a:buSzPct val="60000"/>
                  <a:buFont typeface="Wingdings" panose="05000000000000000000" pitchFamily="2" charset="2"/>
                  <a:buChar char="n"/>
                </a:pPr>
                <a:r>
                  <a:rPr lang="zh-CN" altLang="en-US" dirty="0"/>
                  <a:t>上界</a:t>
                </a:r>
                <a:r>
                  <a:rPr lang="en-US" altLang="zh-CN" dirty="0"/>
                  <a:t>up</a:t>
                </a:r>
              </a:p>
              <a:p>
                <a:pPr lvl="1"/>
                <a:r>
                  <a:rPr lang="zh-CN" altLang="en-US" dirty="0"/>
                  <a:t>背包中全部装入第</a:t>
                </a:r>
                <a:r>
                  <a:rPr lang="en-US" altLang="zh-CN" dirty="0"/>
                  <a:t>1</a:t>
                </a:r>
                <a:r>
                  <a:rPr lang="zh-CN" altLang="en-US" dirty="0"/>
                  <a:t>个物品，且装满，</a:t>
                </a:r>
              </a:p>
              <a:p>
                <a:pPr eaLnBrk="1" hangingPunct="1">
                  <a:lnSpc>
                    <a:spcPct val="90000"/>
                  </a:lnSpc>
                  <a:buFontTx/>
                  <a:buNone/>
                </a:pPr>
                <a:r>
                  <a:rPr lang="zh-CN" altLang="en-US" dirty="0"/>
                  <a:t>                       </a:t>
                </a:r>
                <a:r>
                  <a:rPr lang="en-US" altLang="zh-CN" dirty="0"/>
                  <a:t>up=10*10=100</a:t>
                </a:r>
              </a:p>
              <a:p>
                <a:pPr marL="228600" lvl="1" indent="-228600">
                  <a:spcBef>
                    <a:spcPts val="500"/>
                  </a:spcBef>
                  <a:buClr>
                    <a:srgbClr val="0000FF"/>
                  </a:buClr>
                  <a:buSzPct val="60000"/>
                  <a:buFont typeface="Wingdings" panose="05000000000000000000" pitchFamily="2" charset="2"/>
                  <a:buChar char="n"/>
                </a:pPr>
                <a:r>
                  <a:rPr lang="zh-CN" altLang="en-US" dirty="0"/>
                  <a:t>问题限界</a:t>
                </a:r>
                <a:r>
                  <a:rPr lang="en-US" altLang="zh-CN" dirty="0"/>
                  <a:t>[40,100]</a:t>
                </a:r>
              </a:p>
              <a:p>
                <a:pPr marL="228600" lvl="1" indent="-228600">
                  <a:spcBef>
                    <a:spcPts val="500"/>
                  </a:spcBef>
                  <a:buClr>
                    <a:srgbClr val="0000FF"/>
                  </a:buClr>
                  <a:buSzPct val="60000"/>
                  <a:buFont typeface="Wingdings" panose="05000000000000000000" pitchFamily="2" charset="2"/>
                  <a:buChar char="n"/>
                </a:pPr>
                <a:r>
                  <a:rPr lang="zh-CN" altLang="en-US" dirty="0"/>
                  <a:t>对第</a:t>
                </a:r>
                <a:r>
                  <a:rPr lang="en-US" altLang="zh-CN" i="1" dirty="0"/>
                  <a:t>k</a:t>
                </a:r>
                <a:r>
                  <a:rPr lang="en-US" altLang="zh-CN" dirty="0"/>
                  <a:t>&gt;0</a:t>
                </a:r>
                <a:r>
                  <a:rPr lang="zh-CN" altLang="en-US" dirty="0"/>
                  <a:t>层（</a:t>
                </a:r>
                <a:r>
                  <a:rPr lang="en-US" altLang="zh-CN" dirty="0"/>
                  <a:t>k=1,…,n</a:t>
                </a:r>
                <a:r>
                  <a:rPr lang="zh-CN" altLang="en-US" dirty="0"/>
                  <a:t>）结点，代表对物品</a:t>
                </a:r>
                <a:r>
                  <a:rPr lang="en-US" altLang="zh-CN" dirty="0"/>
                  <a:t>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k</m:t>
                    </m:r>
                  </m:oMath>
                </a14:m>
                <a:r>
                  <a:rPr lang="en-US" altLang="zh-CN" dirty="0"/>
                  <a:t>-1</a:t>
                </a:r>
                <a:r>
                  <a:rPr lang="zh-CN" altLang="en-US" dirty="0"/>
                  <a:t>已作出选择（装入、不装入），假设已经装入的物品总重量为</a:t>
                </a:r>
                <a:r>
                  <a:rPr lang="en-US" altLang="zh-CN" dirty="0"/>
                  <a:t>w</a:t>
                </a:r>
                <a:r>
                  <a:rPr lang="zh-CN" altLang="en-US" dirty="0"/>
                  <a:t>，获得的总价值为</a:t>
                </a:r>
                <a:r>
                  <a:rPr lang="en-US" altLang="zh-CN" dirty="0"/>
                  <a:t>v</a:t>
                </a:r>
                <a:r>
                  <a:rPr lang="zh-CN" altLang="en-US" dirty="0"/>
                  <a:t>，该结点的限界函数</a:t>
                </a:r>
                <a:r>
                  <a:rPr lang="en-US" altLang="zh-CN" dirty="0" err="1"/>
                  <a:t>ub</a:t>
                </a:r>
                <a:endParaRPr lang="en-US" altLang="zh-CN" dirty="0"/>
              </a:p>
              <a:p>
                <a:pPr lvl="1"/>
                <a:r>
                  <a:rPr lang="en-US" altLang="zh-CN" dirty="0"/>
                  <a:t> </a:t>
                </a:r>
                <a:r>
                  <a:rPr lang="zh-CN" altLang="en-US" dirty="0"/>
                  <a:t>已装入背包中物品取得的价值</a:t>
                </a:r>
                <a:r>
                  <a:rPr lang="en-US" altLang="zh-CN" dirty="0"/>
                  <a:t>v </a:t>
                </a:r>
              </a:p>
              <a:p>
                <a:pPr eaLnBrk="1" hangingPunct="1">
                  <a:buFontTx/>
                  <a:buNone/>
                </a:pPr>
                <a:r>
                  <a:rPr lang="en-US" altLang="zh-CN" dirty="0"/>
                  <a:t>      + </a:t>
                </a:r>
                <a:r>
                  <a:rPr lang="zh-CN" altLang="en-US" dirty="0"/>
                  <a:t>背包剩余容量</a:t>
                </a:r>
                <a:r>
                  <a:rPr lang="en-US" altLang="zh-CN" dirty="0"/>
                  <a:t>(C-w)</a:t>
                </a:r>
                <a:r>
                  <a:rPr lang="zh-CN" altLang="en-US" dirty="0"/>
                  <a:t>*剩余物品中的最大单位重量价值</a:t>
                </a:r>
              </a:p>
            </p:txBody>
          </p:sp>
        </mc:Choice>
        <mc:Fallback xmlns="">
          <p:sp>
            <p:nvSpPr>
              <p:cNvPr id="3" name="内容占位符 2">
                <a:extLst>
                  <a:ext uri="{FF2B5EF4-FFF2-40B4-BE49-F238E27FC236}">
                    <a16:creationId xmlns:a16="http://schemas.microsoft.com/office/drawing/2014/main" id="{D89C0F28-7ECA-4E97-97CD-498DFC7225CD}"/>
                  </a:ext>
                </a:extLst>
              </p:cNvPr>
              <p:cNvSpPr>
                <a:spLocks noGrp="1" noRot="1" noChangeAspect="1" noMove="1" noResize="1" noEditPoints="1" noAdjustHandles="1" noChangeArrowheads="1" noChangeShapeType="1" noTextEdit="1"/>
              </p:cNvSpPr>
              <p:nvPr>
                <p:ph idx="1"/>
              </p:nvPr>
            </p:nvSpPr>
            <p:spPr>
              <a:xfrm>
                <a:off x="123432" y="764364"/>
                <a:ext cx="8897136" cy="6149516"/>
              </a:xfrm>
              <a:blipFill>
                <a:blip r:embed="rId2"/>
                <a:stretch>
                  <a:fillRect l="-137" t="-198" r="-68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DCC806F-5AC1-41A1-A21C-E6C02A500C63}"/>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E09E5A67-9740-478C-9A4D-2DC3F28A80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910CCA-67C4-4BA7-B091-90FE23D20846}"/>
              </a:ext>
            </a:extLst>
          </p:cNvPr>
          <p:cNvSpPr>
            <a:spLocks noGrp="1"/>
          </p:cNvSpPr>
          <p:nvPr>
            <p:ph type="sldNum" sz="quarter" idx="12"/>
          </p:nvPr>
        </p:nvSpPr>
        <p:spPr/>
        <p:txBody>
          <a:bodyPr/>
          <a:lstStyle/>
          <a:p>
            <a:fld id="{EEA58A3B-43CE-4AA0-90B5-EB47AFAFEB34}" type="slidenum">
              <a:rPr lang="zh-CN" altLang="en-US" smtClean="0"/>
              <a:pPr/>
              <a:t>69</a:t>
            </a:fld>
            <a:endParaRPr lang="zh-CN" altLang="en-US" dirty="0"/>
          </a:p>
        </p:txBody>
      </p:sp>
    </p:spTree>
    <p:extLst>
      <p:ext uri="{BB962C8B-B14F-4D97-AF65-F5344CB8AC3E}">
        <p14:creationId xmlns:p14="http://schemas.microsoft.com/office/powerpoint/2010/main" val="315400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88B8A2-32C4-422C-B5DC-21D328A69DB7}"/>
              </a:ext>
            </a:extLst>
          </p:cNvPr>
          <p:cNvSpPr>
            <a:spLocks noGrp="1"/>
          </p:cNvSpPr>
          <p:nvPr>
            <p:ph idx="1"/>
          </p:nvPr>
        </p:nvSpPr>
        <p:spPr/>
        <p:txBody>
          <a:bodyPr/>
          <a:lstStyle/>
          <a:p>
            <a:r>
              <a:rPr lang="zh-CN" altLang="en-US" dirty="0">
                <a:latin typeface="+mn-lt"/>
              </a:rPr>
              <a:t>解的构造过程</a:t>
            </a:r>
            <a:endParaRPr lang="en-US" altLang="zh-CN" dirty="0">
              <a:latin typeface="+mn-lt"/>
            </a:endParaRPr>
          </a:p>
          <a:p>
            <a:pPr lvl="1"/>
            <a:r>
              <a:rPr lang="en-US" altLang="zh-CN" dirty="0">
                <a:latin typeface="+mn-lt"/>
              </a:rPr>
              <a:t>1</a:t>
            </a:r>
            <a:r>
              <a:rPr lang="zh-CN" altLang="en-US" dirty="0">
                <a:latin typeface="+mn-lt"/>
              </a:rPr>
              <a:t>）以深度优先的方式，从树根结点空解</a:t>
            </a:r>
            <a:r>
              <a:rPr lang="en-US" altLang="zh-CN" dirty="0">
                <a:latin typeface="+mn-lt"/>
              </a:rPr>
              <a:t>&lt;?,?,?&gt;</a:t>
            </a:r>
            <a:r>
              <a:rPr lang="zh-CN" altLang="en-US" dirty="0">
                <a:latin typeface="+mn-lt"/>
              </a:rPr>
              <a:t>开始，依次扩展树结点，直到到达叶结点</a:t>
            </a:r>
            <a:r>
              <a:rPr lang="en-US" altLang="zh-CN" dirty="0">
                <a:latin typeface="+mn-lt"/>
              </a:rPr>
              <a:t>——</a:t>
            </a:r>
            <a:r>
              <a:rPr lang="zh-CN" altLang="en-US" dirty="0">
                <a:latin typeface="+mn-lt"/>
              </a:rPr>
              <a:t>搜索过程中动态产生解空间</a:t>
            </a:r>
            <a:endParaRPr lang="en-US" altLang="zh-CN" dirty="0">
              <a:latin typeface="+mn-lt"/>
            </a:endParaRPr>
          </a:p>
          <a:p>
            <a:pPr lvl="2"/>
            <a:r>
              <a:rPr lang="zh-CN" altLang="en-US" dirty="0">
                <a:latin typeface="+mn-lt"/>
              </a:rPr>
              <a:t>深度优先目的：尽可能快地获得可行解</a:t>
            </a:r>
          </a:p>
          <a:p>
            <a:pPr eaLnBrk="1" hangingPunct="1">
              <a:lnSpc>
                <a:spcPct val="120000"/>
              </a:lnSpc>
              <a:buFont typeface="Wingdings" pitchFamily="2" charset="2"/>
              <a:buNone/>
            </a:pPr>
            <a:r>
              <a:rPr lang="zh-CN" altLang="en-US" dirty="0">
                <a:latin typeface="+mn-lt"/>
              </a:rPr>
              <a:t>   </a:t>
            </a:r>
            <a:r>
              <a:rPr lang="en-US" altLang="zh-CN" dirty="0">
                <a:latin typeface="+mn-lt"/>
              </a:rPr>
              <a:t>e.g.  </a:t>
            </a:r>
            <a:endParaRPr lang="zh-CN" altLang="en-US" dirty="0">
              <a:latin typeface="+mn-lt"/>
            </a:endParaRPr>
          </a:p>
          <a:p>
            <a:endParaRPr lang="zh-CN" altLang="en-US" dirty="0"/>
          </a:p>
        </p:txBody>
      </p:sp>
      <p:sp>
        <p:nvSpPr>
          <p:cNvPr id="3" name="日期占位符 2">
            <a:extLst>
              <a:ext uri="{FF2B5EF4-FFF2-40B4-BE49-F238E27FC236}">
                <a16:creationId xmlns:a16="http://schemas.microsoft.com/office/drawing/2014/main" id="{3B0E5A2F-0B63-43E6-9665-97DC7848F6D4}"/>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1AAFFB38-C5C4-41F3-9214-9C7B050F7C9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D3360E33-2D1A-449B-A483-9A0716CB72ED}"/>
              </a:ext>
            </a:extLst>
          </p:cNvPr>
          <p:cNvSpPr>
            <a:spLocks noGrp="1"/>
          </p:cNvSpPr>
          <p:nvPr>
            <p:ph type="sldNum" sz="quarter" idx="12"/>
          </p:nvPr>
        </p:nvSpPr>
        <p:spPr/>
        <p:txBody>
          <a:bodyPr/>
          <a:lstStyle/>
          <a:p>
            <a:fld id="{EEA58A3B-43CE-4AA0-90B5-EB47AFAFEB34}" type="slidenum">
              <a:rPr lang="zh-CN" altLang="en-US" smtClean="0"/>
              <a:pPr/>
              <a:t>7</a:t>
            </a:fld>
            <a:endParaRPr lang="zh-CN" altLang="en-US" dirty="0"/>
          </a:p>
        </p:txBody>
      </p:sp>
      <p:grpSp>
        <p:nvGrpSpPr>
          <p:cNvPr id="6" name="Group 63">
            <a:extLst>
              <a:ext uri="{FF2B5EF4-FFF2-40B4-BE49-F238E27FC236}">
                <a16:creationId xmlns:a16="http://schemas.microsoft.com/office/drawing/2014/main" id="{9B1AF047-8A83-483B-AB7C-B764CBD80961}"/>
              </a:ext>
            </a:extLst>
          </p:cNvPr>
          <p:cNvGrpSpPr>
            <a:grpSpLocks/>
          </p:cNvGrpSpPr>
          <p:nvPr/>
        </p:nvGrpSpPr>
        <p:grpSpPr bwMode="auto">
          <a:xfrm>
            <a:off x="1227278" y="2009601"/>
            <a:ext cx="7343775" cy="4746625"/>
            <a:chOff x="1134" y="1330"/>
            <a:chExt cx="4626" cy="2990"/>
          </a:xfrm>
        </p:grpSpPr>
        <p:sp>
          <p:nvSpPr>
            <p:cNvPr id="7" name="Oval 6">
              <a:extLst>
                <a:ext uri="{FF2B5EF4-FFF2-40B4-BE49-F238E27FC236}">
                  <a16:creationId xmlns:a16="http://schemas.microsoft.com/office/drawing/2014/main" id="{2F287A90-B37C-4CD3-98A7-85FFD7D921EA}"/>
                </a:ext>
              </a:extLst>
            </p:cNvPr>
            <p:cNvSpPr>
              <a:spLocks noChangeArrowheads="1"/>
            </p:cNvSpPr>
            <p:nvPr/>
          </p:nvSpPr>
          <p:spPr bwMode="auto">
            <a:xfrm>
              <a:off x="3570" y="1887"/>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B</a:t>
              </a:r>
            </a:p>
          </p:txBody>
        </p:sp>
        <p:sp>
          <p:nvSpPr>
            <p:cNvPr id="8" name="Oval 7">
              <a:extLst>
                <a:ext uri="{FF2B5EF4-FFF2-40B4-BE49-F238E27FC236}">
                  <a16:creationId xmlns:a16="http://schemas.microsoft.com/office/drawing/2014/main" id="{E226A64C-55D7-4F6A-9A77-E56A154E20CA}"/>
                </a:ext>
              </a:extLst>
            </p:cNvPr>
            <p:cNvSpPr>
              <a:spLocks noChangeArrowheads="1"/>
            </p:cNvSpPr>
            <p:nvPr/>
          </p:nvSpPr>
          <p:spPr bwMode="auto">
            <a:xfrm>
              <a:off x="2332" y="2523"/>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C</a:t>
              </a:r>
            </a:p>
          </p:txBody>
        </p:sp>
        <p:sp>
          <p:nvSpPr>
            <p:cNvPr id="9" name="Oval 8">
              <a:extLst>
                <a:ext uri="{FF2B5EF4-FFF2-40B4-BE49-F238E27FC236}">
                  <a16:creationId xmlns:a16="http://schemas.microsoft.com/office/drawing/2014/main" id="{DE101D5E-B860-4C51-9408-522AF6AB461A}"/>
                </a:ext>
              </a:extLst>
            </p:cNvPr>
            <p:cNvSpPr>
              <a:spLocks noChangeArrowheads="1"/>
            </p:cNvSpPr>
            <p:nvPr/>
          </p:nvSpPr>
          <p:spPr bwMode="auto">
            <a:xfrm>
              <a:off x="1830" y="3200"/>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F</a:t>
              </a:r>
            </a:p>
          </p:txBody>
        </p:sp>
        <p:sp>
          <p:nvSpPr>
            <p:cNvPr id="10" name="Oval 9">
              <a:extLst>
                <a:ext uri="{FF2B5EF4-FFF2-40B4-BE49-F238E27FC236}">
                  <a16:creationId xmlns:a16="http://schemas.microsoft.com/office/drawing/2014/main" id="{1D36B921-C7F0-45FC-AF70-B74A824EDC45}"/>
                </a:ext>
              </a:extLst>
            </p:cNvPr>
            <p:cNvSpPr>
              <a:spLocks noChangeArrowheads="1"/>
            </p:cNvSpPr>
            <p:nvPr/>
          </p:nvSpPr>
          <p:spPr bwMode="auto">
            <a:xfrm>
              <a:off x="5234" y="2524"/>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E</a:t>
              </a:r>
            </a:p>
          </p:txBody>
        </p:sp>
        <p:sp>
          <p:nvSpPr>
            <p:cNvPr id="11" name="Oval 10">
              <a:extLst>
                <a:ext uri="{FF2B5EF4-FFF2-40B4-BE49-F238E27FC236}">
                  <a16:creationId xmlns:a16="http://schemas.microsoft.com/office/drawing/2014/main" id="{71CA36E4-C668-4609-AFF2-F2A587DFB596}"/>
                </a:ext>
              </a:extLst>
            </p:cNvPr>
            <p:cNvSpPr>
              <a:spLocks noChangeArrowheads="1"/>
            </p:cNvSpPr>
            <p:nvPr/>
          </p:nvSpPr>
          <p:spPr bwMode="auto">
            <a:xfrm>
              <a:off x="1831" y="3957"/>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L</a:t>
              </a:r>
            </a:p>
          </p:txBody>
        </p:sp>
        <p:sp>
          <p:nvSpPr>
            <p:cNvPr id="12" name="Line 11">
              <a:extLst>
                <a:ext uri="{FF2B5EF4-FFF2-40B4-BE49-F238E27FC236}">
                  <a16:creationId xmlns:a16="http://schemas.microsoft.com/office/drawing/2014/main" id="{AF45483E-0DAA-4F2D-B4C4-928B65F69E93}"/>
                </a:ext>
              </a:extLst>
            </p:cNvPr>
            <p:cNvSpPr>
              <a:spLocks noChangeShapeType="1"/>
            </p:cNvSpPr>
            <p:nvPr/>
          </p:nvSpPr>
          <p:spPr bwMode="auto">
            <a:xfrm flipH="1">
              <a:off x="2603" y="2146"/>
              <a:ext cx="1006" cy="43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3" name="Line 12">
              <a:extLst>
                <a:ext uri="{FF2B5EF4-FFF2-40B4-BE49-F238E27FC236}">
                  <a16:creationId xmlns:a16="http://schemas.microsoft.com/office/drawing/2014/main" id="{85334B2E-9E89-4B4C-94F4-D69AE2887144}"/>
                </a:ext>
              </a:extLst>
            </p:cNvPr>
            <p:cNvSpPr>
              <a:spLocks noChangeShapeType="1"/>
            </p:cNvSpPr>
            <p:nvPr/>
          </p:nvSpPr>
          <p:spPr bwMode="auto">
            <a:xfrm>
              <a:off x="3880" y="2106"/>
              <a:ext cx="1393" cy="47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4" name="Line 13">
              <a:extLst>
                <a:ext uri="{FF2B5EF4-FFF2-40B4-BE49-F238E27FC236}">
                  <a16:creationId xmlns:a16="http://schemas.microsoft.com/office/drawing/2014/main" id="{968C8BD1-5BC6-409B-B850-3CF71DD365DE}"/>
                </a:ext>
              </a:extLst>
            </p:cNvPr>
            <p:cNvSpPr>
              <a:spLocks noChangeShapeType="1"/>
            </p:cNvSpPr>
            <p:nvPr/>
          </p:nvSpPr>
          <p:spPr bwMode="auto">
            <a:xfrm flipH="1">
              <a:off x="2062" y="2822"/>
              <a:ext cx="348" cy="39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5" name="Line 14">
              <a:extLst>
                <a:ext uri="{FF2B5EF4-FFF2-40B4-BE49-F238E27FC236}">
                  <a16:creationId xmlns:a16="http://schemas.microsoft.com/office/drawing/2014/main" id="{A3E77DA8-7F33-4FFC-925A-E822D40C774A}"/>
                </a:ext>
              </a:extLst>
            </p:cNvPr>
            <p:cNvSpPr>
              <a:spLocks noChangeShapeType="1"/>
            </p:cNvSpPr>
            <p:nvPr/>
          </p:nvSpPr>
          <p:spPr bwMode="auto">
            <a:xfrm>
              <a:off x="1985" y="3499"/>
              <a:ext cx="0" cy="47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6" name="Text Box 15">
              <a:extLst>
                <a:ext uri="{FF2B5EF4-FFF2-40B4-BE49-F238E27FC236}">
                  <a16:creationId xmlns:a16="http://schemas.microsoft.com/office/drawing/2014/main" id="{C385ACE6-6D24-4D85-92F0-848C7F19B689}"/>
                </a:ext>
              </a:extLst>
            </p:cNvPr>
            <p:cNvSpPr txBox="1">
              <a:spLocks noChangeArrowheads="1"/>
            </p:cNvSpPr>
            <p:nvPr/>
          </p:nvSpPr>
          <p:spPr bwMode="auto">
            <a:xfrm>
              <a:off x="3068" y="2146"/>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17" name="Text Box 16">
              <a:extLst>
                <a:ext uri="{FF2B5EF4-FFF2-40B4-BE49-F238E27FC236}">
                  <a16:creationId xmlns:a16="http://schemas.microsoft.com/office/drawing/2014/main" id="{119EEA84-A2B2-4130-A577-98E9486C61C0}"/>
                </a:ext>
              </a:extLst>
            </p:cNvPr>
            <p:cNvSpPr txBox="1">
              <a:spLocks noChangeArrowheads="1"/>
            </p:cNvSpPr>
            <p:nvPr/>
          </p:nvSpPr>
          <p:spPr bwMode="auto">
            <a:xfrm>
              <a:off x="2063" y="286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18" name="Text Box 17">
              <a:extLst>
                <a:ext uri="{FF2B5EF4-FFF2-40B4-BE49-F238E27FC236}">
                  <a16:creationId xmlns:a16="http://schemas.microsoft.com/office/drawing/2014/main" id="{EFAF6F03-FE4B-4263-A2D0-4C178FD0A9A4}"/>
                </a:ext>
              </a:extLst>
            </p:cNvPr>
            <p:cNvSpPr txBox="1">
              <a:spLocks noChangeArrowheads="1"/>
            </p:cNvSpPr>
            <p:nvPr/>
          </p:nvSpPr>
          <p:spPr bwMode="auto">
            <a:xfrm>
              <a:off x="1746" y="357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99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19" name="Text Box 18">
              <a:extLst>
                <a:ext uri="{FF2B5EF4-FFF2-40B4-BE49-F238E27FC236}">
                  <a16:creationId xmlns:a16="http://schemas.microsoft.com/office/drawing/2014/main" id="{4B2A974C-B058-4E40-A657-DF1C56E882A1}"/>
                </a:ext>
              </a:extLst>
            </p:cNvPr>
            <p:cNvSpPr txBox="1">
              <a:spLocks noChangeArrowheads="1"/>
            </p:cNvSpPr>
            <p:nvPr/>
          </p:nvSpPr>
          <p:spPr bwMode="auto">
            <a:xfrm>
              <a:off x="4576" y="2186"/>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0" name="Oval 19">
              <a:extLst>
                <a:ext uri="{FF2B5EF4-FFF2-40B4-BE49-F238E27FC236}">
                  <a16:creationId xmlns:a16="http://schemas.microsoft.com/office/drawing/2014/main" id="{4B8F001E-8066-436D-B2BC-19F828E2332F}"/>
                </a:ext>
              </a:extLst>
            </p:cNvPr>
            <p:cNvSpPr>
              <a:spLocks noChangeArrowheads="1"/>
            </p:cNvSpPr>
            <p:nvPr/>
          </p:nvSpPr>
          <p:spPr bwMode="auto">
            <a:xfrm>
              <a:off x="3571" y="1330"/>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A</a:t>
              </a:r>
            </a:p>
          </p:txBody>
        </p:sp>
        <p:sp>
          <p:nvSpPr>
            <p:cNvPr id="21" name="Line 20">
              <a:extLst>
                <a:ext uri="{FF2B5EF4-FFF2-40B4-BE49-F238E27FC236}">
                  <a16:creationId xmlns:a16="http://schemas.microsoft.com/office/drawing/2014/main" id="{22A63375-9EE1-469C-80C8-AFE0EDDA72DC}"/>
                </a:ext>
              </a:extLst>
            </p:cNvPr>
            <p:cNvSpPr>
              <a:spLocks noChangeShapeType="1"/>
            </p:cNvSpPr>
            <p:nvPr/>
          </p:nvSpPr>
          <p:spPr bwMode="auto">
            <a:xfrm>
              <a:off x="3726" y="1629"/>
              <a:ext cx="0" cy="27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Text Box 21">
              <a:extLst>
                <a:ext uri="{FF2B5EF4-FFF2-40B4-BE49-F238E27FC236}">
                  <a16:creationId xmlns:a16="http://schemas.microsoft.com/office/drawing/2014/main" id="{9F497221-E174-4450-A894-BD2D02E0C269}"/>
                </a:ext>
              </a:extLst>
            </p:cNvPr>
            <p:cNvSpPr txBox="1">
              <a:spLocks noChangeArrowheads="1"/>
            </p:cNvSpPr>
            <p:nvPr/>
          </p:nvSpPr>
          <p:spPr bwMode="auto">
            <a:xfrm>
              <a:off x="3470" y="1706"/>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3" name="Oval 22">
              <a:extLst>
                <a:ext uri="{FF2B5EF4-FFF2-40B4-BE49-F238E27FC236}">
                  <a16:creationId xmlns:a16="http://schemas.microsoft.com/office/drawing/2014/main" id="{7A18D7DF-5995-4C83-95CE-47D5F7E47909}"/>
                </a:ext>
              </a:extLst>
            </p:cNvPr>
            <p:cNvSpPr>
              <a:spLocks noChangeArrowheads="1"/>
            </p:cNvSpPr>
            <p:nvPr/>
          </p:nvSpPr>
          <p:spPr bwMode="auto">
            <a:xfrm>
              <a:off x="2527" y="3201"/>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G</a:t>
              </a:r>
            </a:p>
          </p:txBody>
        </p:sp>
        <p:sp>
          <p:nvSpPr>
            <p:cNvPr id="24" name="Oval 23">
              <a:extLst>
                <a:ext uri="{FF2B5EF4-FFF2-40B4-BE49-F238E27FC236}">
                  <a16:creationId xmlns:a16="http://schemas.microsoft.com/office/drawing/2014/main" id="{4EB508A6-0113-4D05-98C9-AC9F128701B1}"/>
                </a:ext>
              </a:extLst>
            </p:cNvPr>
            <p:cNvSpPr>
              <a:spLocks noChangeArrowheads="1"/>
            </p:cNvSpPr>
            <p:nvPr/>
          </p:nvSpPr>
          <p:spPr bwMode="auto">
            <a:xfrm>
              <a:off x="2527" y="3958"/>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M</a:t>
              </a:r>
            </a:p>
          </p:txBody>
        </p:sp>
        <p:sp>
          <p:nvSpPr>
            <p:cNvPr id="25" name="Line 24">
              <a:extLst>
                <a:ext uri="{FF2B5EF4-FFF2-40B4-BE49-F238E27FC236}">
                  <a16:creationId xmlns:a16="http://schemas.microsoft.com/office/drawing/2014/main" id="{011906BF-710C-46FB-A57C-CC505CF0B43A}"/>
                </a:ext>
              </a:extLst>
            </p:cNvPr>
            <p:cNvSpPr>
              <a:spLocks noChangeShapeType="1"/>
            </p:cNvSpPr>
            <p:nvPr/>
          </p:nvSpPr>
          <p:spPr bwMode="auto">
            <a:xfrm>
              <a:off x="2682" y="3500"/>
              <a:ext cx="0" cy="47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6" name="Text Box 25">
              <a:extLst>
                <a:ext uri="{FF2B5EF4-FFF2-40B4-BE49-F238E27FC236}">
                  <a16:creationId xmlns:a16="http://schemas.microsoft.com/office/drawing/2014/main" id="{176FD789-4EAC-43F8-8340-E79684CE38A9}"/>
                </a:ext>
              </a:extLst>
            </p:cNvPr>
            <p:cNvSpPr txBox="1">
              <a:spLocks noChangeArrowheads="1"/>
            </p:cNvSpPr>
            <p:nvPr/>
          </p:nvSpPr>
          <p:spPr bwMode="auto">
            <a:xfrm>
              <a:off x="2527" y="36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27" name="Line 26">
              <a:extLst>
                <a:ext uri="{FF2B5EF4-FFF2-40B4-BE49-F238E27FC236}">
                  <a16:creationId xmlns:a16="http://schemas.microsoft.com/office/drawing/2014/main" id="{28255937-662C-410C-8ED7-8F1465B43696}"/>
                </a:ext>
              </a:extLst>
            </p:cNvPr>
            <p:cNvSpPr>
              <a:spLocks noChangeShapeType="1"/>
            </p:cNvSpPr>
            <p:nvPr/>
          </p:nvSpPr>
          <p:spPr bwMode="auto">
            <a:xfrm>
              <a:off x="2566" y="2822"/>
              <a:ext cx="116" cy="399"/>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8" name="Text Box 27">
              <a:extLst>
                <a:ext uri="{FF2B5EF4-FFF2-40B4-BE49-F238E27FC236}">
                  <a16:creationId xmlns:a16="http://schemas.microsoft.com/office/drawing/2014/main" id="{EA55B664-3165-428E-A06D-DEB0BD4A7D08}"/>
                </a:ext>
              </a:extLst>
            </p:cNvPr>
            <p:cNvSpPr txBox="1">
              <a:spLocks noChangeArrowheads="1"/>
            </p:cNvSpPr>
            <p:nvPr/>
          </p:nvSpPr>
          <p:spPr bwMode="auto">
            <a:xfrm>
              <a:off x="2632" y="291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9" name="Oval 28">
              <a:extLst>
                <a:ext uri="{FF2B5EF4-FFF2-40B4-BE49-F238E27FC236}">
                  <a16:creationId xmlns:a16="http://schemas.microsoft.com/office/drawing/2014/main" id="{B9C2B7E4-2480-4AE3-A1B3-8E5D050B0749}"/>
                </a:ext>
              </a:extLst>
            </p:cNvPr>
            <p:cNvSpPr>
              <a:spLocks noChangeArrowheads="1"/>
            </p:cNvSpPr>
            <p:nvPr/>
          </p:nvSpPr>
          <p:spPr bwMode="auto">
            <a:xfrm>
              <a:off x="3765" y="2524"/>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D</a:t>
              </a:r>
            </a:p>
          </p:txBody>
        </p:sp>
        <p:sp>
          <p:nvSpPr>
            <p:cNvPr id="30" name="Oval 29">
              <a:extLst>
                <a:ext uri="{FF2B5EF4-FFF2-40B4-BE49-F238E27FC236}">
                  <a16:creationId xmlns:a16="http://schemas.microsoft.com/office/drawing/2014/main" id="{704C7B54-1F5C-4748-A528-FB4924EF3CA8}"/>
                </a:ext>
              </a:extLst>
            </p:cNvPr>
            <p:cNvSpPr>
              <a:spLocks noChangeArrowheads="1"/>
            </p:cNvSpPr>
            <p:nvPr/>
          </p:nvSpPr>
          <p:spPr bwMode="auto">
            <a:xfrm>
              <a:off x="3263" y="3201"/>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H</a:t>
              </a:r>
            </a:p>
          </p:txBody>
        </p:sp>
        <p:sp>
          <p:nvSpPr>
            <p:cNvPr id="31" name="Oval 30">
              <a:extLst>
                <a:ext uri="{FF2B5EF4-FFF2-40B4-BE49-F238E27FC236}">
                  <a16:creationId xmlns:a16="http://schemas.microsoft.com/office/drawing/2014/main" id="{7A868EF0-8EC3-43EE-952E-99B70FA58DBD}"/>
                </a:ext>
              </a:extLst>
            </p:cNvPr>
            <p:cNvSpPr>
              <a:spLocks noChangeArrowheads="1"/>
            </p:cNvSpPr>
            <p:nvPr/>
          </p:nvSpPr>
          <p:spPr bwMode="auto">
            <a:xfrm>
              <a:off x="3263" y="3958"/>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N</a:t>
              </a:r>
            </a:p>
          </p:txBody>
        </p:sp>
        <p:sp>
          <p:nvSpPr>
            <p:cNvPr id="32" name="Line 31">
              <a:extLst>
                <a:ext uri="{FF2B5EF4-FFF2-40B4-BE49-F238E27FC236}">
                  <a16:creationId xmlns:a16="http://schemas.microsoft.com/office/drawing/2014/main" id="{ABB2AB13-BB73-4D05-91E8-361D8E351702}"/>
                </a:ext>
              </a:extLst>
            </p:cNvPr>
            <p:cNvSpPr>
              <a:spLocks noChangeShapeType="1"/>
            </p:cNvSpPr>
            <p:nvPr/>
          </p:nvSpPr>
          <p:spPr bwMode="auto">
            <a:xfrm flipH="1">
              <a:off x="3494" y="2823"/>
              <a:ext cx="348" cy="39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3" name="Line 32">
              <a:extLst>
                <a:ext uri="{FF2B5EF4-FFF2-40B4-BE49-F238E27FC236}">
                  <a16:creationId xmlns:a16="http://schemas.microsoft.com/office/drawing/2014/main" id="{C5B1A435-61CC-4031-AEB2-D421807B0B2C}"/>
                </a:ext>
              </a:extLst>
            </p:cNvPr>
            <p:cNvSpPr>
              <a:spLocks noChangeShapeType="1"/>
            </p:cNvSpPr>
            <p:nvPr/>
          </p:nvSpPr>
          <p:spPr bwMode="auto">
            <a:xfrm>
              <a:off x="3418" y="3500"/>
              <a:ext cx="0" cy="47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4" name="Text Box 33">
              <a:extLst>
                <a:ext uri="{FF2B5EF4-FFF2-40B4-BE49-F238E27FC236}">
                  <a16:creationId xmlns:a16="http://schemas.microsoft.com/office/drawing/2014/main" id="{0886659F-4C61-4CAF-B37D-665C047CE4FF}"/>
                </a:ext>
              </a:extLst>
            </p:cNvPr>
            <p:cNvSpPr txBox="1">
              <a:spLocks noChangeArrowheads="1"/>
            </p:cNvSpPr>
            <p:nvPr/>
          </p:nvSpPr>
          <p:spPr bwMode="auto">
            <a:xfrm>
              <a:off x="3495" y="286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35" name="Text Box 34">
              <a:extLst>
                <a:ext uri="{FF2B5EF4-FFF2-40B4-BE49-F238E27FC236}">
                  <a16:creationId xmlns:a16="http://schemas.microsoft.com/office/drawing/2014/main" id="{A92881A6-D84D-419C-B57D-342EFD430764}"/>
                </a:ext>
              </a:extLst>
            </p:cNvPr>
            <p:cNvSpPr txBox="1">
              <a:spLocks noChangeArrowheads="1"/>
            </p:cNvSpPr>
            <p:nvPr/>
          </p:nvSpPr>
          <p:spPr bwMode="auto">
            <a:xfrm>
              <a:off x="3263" y="36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36" name="Oval 35">
              <a:extLst>
                <a:ext uri="{FF2B5EF4-FFF2-40B4-BE49-F238E27FC236}">
                  <a16:creationId xmlns:a16="http://schemas.microsoft.com/office/drawing/2014/main" id="{E0AFD9E8-C519-4C1D-BF60-763CA10D80E0}"/>
                </a:ext>
              </a:extLst>
            </p:cNvPr>
            <p:cNvSpPr>
              <a:spLocks noChangeArrowheads="1"/>
            </p:cNvSpPr>
            <p:nvPr/>
          </p:nvSpPr>
          <p:spPr bwMode="auto">
            <a:xfrm>
              <a:off x="3959" y="3201"/>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I</a:t>
              </a:r>
            </a:p>
          </p:txBody>
        </p:sp>
        <p:sp>
          <p:nvSpPr>
            <p:cNvPr id="37" name="Oval 36">
              <a:extLst>
                <a:ext uri="{FF2B5EF4-FFF2-40B4-BE49-F238E27FC236}">
                  <a16:creationId xmlns:a16="http://schemas.microsoft.com/office/drawing/2014/main" id="{971171DE-7C79-4988-8EF9-E0C924AA1E4E}"/>
                </a:ext>
              </a:extLst>
            </p:cNvPr>
            <p:cNvSpPr>
              <a:spLocks noChangeArrowheads="1"/>
            </p:cNvSpPr>
            <p:nvPr/>
          </p:nvSpPr>
          <p:spPr bwMode="auto">
            <a:xfrm>
              <a:off x="3960" y="3959"/>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O</a:t>
              </a:r>
            </a:p>
          </p:txBody>
        </p:sp>
        <p:sp>
          <p:nvSpPr>
            <p:cNvPr id="38" name="Line 37">
              <a:extLst>
                <a:ext uri="{FF2B5EF4-FFF2-40B4-BE49-F238E27FC236}">
                  <a16:creationId xmlns:a16="http://schemas.microsoft.com/office/drawing/2014/main" id="{FCE7752A-CB64-4860-A8FD-B02DDD733B49}"/>
                </a:ext>
              </a:extLst>
            </p:cNvPr>
            <p:cNvSpPr>
              <a:spLocks noChangeShapeType="1"/>
            </p:cNvSpPr>
            <p:nvPr/>
          </p:nvSpPr>
          <p:spPr bwMode="auto">
            <a:xfrm>
              <a:off x="4114" y="3501"/>
              <a:ext cx="0" cy="47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9" name="Text Box 38">
              <a:extLst>
                <a:ext uri="{FF2B5EF4-FFF2-40B4-BE49-F238E27FC236}">
                  <a16:creationId xmlns:a16="http://schemas.microsoft.com/office/drawing/2014/main" id="{EEC82BB4-1140-47BA-8433-86EFC64FC29F}"/>
                </a:ext>
              </a:extLst>
            </p:cNvPr>
            <p:cNvSpPr txBox="1">
              <a:spLocks noChangeArrowheads="1"/>
            </p:cNvSpPr>
            <p:nvPr/>
          </p:nvSpPr>
          <p:spPr bwMode="auto">
            <a:xfrm>
              <a:off x="3960" y="362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0" name="Line 39">
              <a:extLst>
                <a:ext uri="{FF2B5EF4-FFF2-40B4-BE49-F238E27FC236}">
                  <a16:creationId xmlns:a16="http://schemas.microsoft.com/office/drawing/2014/main" id="{B4DBFF16-C05B-4E97-95BD-431E70B9918A}"/>
                </a:ext>
              </a:extLst>
            </p:cNvPr>
            <p:cNvSpPr>
              <a:spLocks noChangeShapeType="1"/>
            </p:cNvSpPr>
            <p:nvPr/>
          </p:nvSpPr>
          <p:spPr bwMode="auto">
            <a:xfrm>
              <a:off x="3998" y="2823"/>
              <a:ext cx="116" cy="399"/>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1" name="Text Box 40">
              <a:extLst>
                <a:ext uri="{FF2B5EF4-FFF2-40B4-BE49-F238E27FC236}">
                  <a16:creationId xmlns:a16="http://schemas.microsoft.com/office/drawing/2014/main" id="{018A602A-AB69-4CC5-95CC-299E2653CCF4}"/>
                </a:ext>
              </a:extLst>
            </p:cNvPr>
            <p:cNvSpPr txBox="1">
              <a:spLocks noChangeArrowheads="1"/>
            </p:cNvSpPr>
            <p:nvPr/>
          </p:nvSpPr>
          <p:spPr bwMode="auto">
            <a:xfrm>
              <a:off x="4065" y="291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42" name="Line 41">
              <a:extLst>
                <a:ext uri="{FF2B5EF4-FFF2-40B4-BE49-F238E27FC236}">
                  <a16:creationId xmlns:a16="http://schemas.microsoft.com/office/drawing/2014/main" id="{2AD7F2E8-8D1C-44C2-9C5F-F3BEC7064D5F}"/>
                </a:ext>
              </a:extLst>
            </p:cNvPr>
            <p:cNvSpPr>
              <a:spLocks noChangeShapeType="1"/>
            </p:cNvSpPr>
            <p:nvPr/>
          </p:nvSpPr>
          <p:spPr bwMode="auto">
            <a:xfrm>
              <a:off x="3765" y="2186"/>
              <a:ext cx="116" cy="35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3" name="Text Box 42">
              <a:extLst>
                <a:ext uri="{FF2B5EF4-FFF2-40B4-BE49-F238E27FC236}">
                  <a16:creationId xmlns:a16="http://schemas.microsoft.com/office/drawing/2014/main" id="{10F416FA-AB00-4DF6-B821-4113560316EA}"/>
                </a:ext>
              </a:extLst>
            </p:cNvPr>
            <p:cNvSpPr txBox="1">
              <a:spLocks noChangeArrowheads="1"/>
            </p:cNvSpPr>
            <p:nvPr/>
          </p:nvSpPr>
          <p:spPr bwMode="auto">
            <a:xfrm>
              <a:off x="3831" y="2236"/>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44" name="Oval 43">
              <a:extLst>
                <a:ext uri="{FF2B5EF4-FFF2-40B4-BE49-F238E27FC236}">
                  <a16:creationId xmlns:a16="http://schemas.microsoft.com/office/drawing/2014/main" id="{D63B0BFB-B352-4033-9B6D-CBD944A310EF}"/>
                </a:ext>
              </a:extLst>
            </p:cNvPr>
            <p:cNvSpPr>
              <a:spLocks noChangeArrowheads="1"/>
            </p:cNvSpPr>
            <p:nvPr/>
          </p:nvSpPr>
          <p:spPr bwMode="auto">
            <a:xfrm>
              <a:off x="4741" y="3228"/>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H</a:t>
              </a:r>
            </a:p>
          </p:txBody>
        </p:sp>
        <p:sp>
          <p:nvSpPr>
            <p:cNvPr id="45" name="Oval 44">
              <a:extLst>
                <a:ext uri="{FF2B5EF4-FFF2-40B4-BE49-F238E27FC236}">
                  <a16:creationId xmlns:a16="http://schemas.microsoft.com/office/drawing/2014/main" id="{78902E00-0D6C-4A32-A7B4-E67ECE3B20A6}"/>
                </a:ext>
              </a:extLst>
            </p:cNvPr>
            <p:cNvSpPr>
              <a:spLocks noChangeArrowheads="1"/>
            </p:cNvSpPr>
            <p:nvPr/>
          </p:nvSpPr>
          <p:spPr bwMode="auto">
            <a:xfrm>
              <a:off x="4742" y="3985"/>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N</a:t>
              </a:r>
            </a:p>
          </p:txBody>
        </p:sp>
        <p:sp>
          <p:nvSpPr>
            <p:cNvPr id="46" name="Line 45">
              <a:extLst>
                <a:ext uri="{FF2B5EF4-FFF2-40B4-BE49-F238E27FC236}">
                  <a16:creationId xmlns:a16="http://schemas.microsoft.com/office/drawing/2014/main" id="{6E27DFAB-4684-4176-AFCD-532A183DE711}"/>
                </a:ext>
              </a:extLst>
            </p:cNvPr>
            <p:cNvSpPr>
              <a:spLocks noChangeShapeType="1"/>
            </p:cNvSpPr>
            <p:nvPr/>
          </p:nvSpPr>
          <p:spPr bwMode="auto">
            <a:xfrm flipH="1">
              <a:off x="4973" y="2822"/>
              <a:ext cx="377" cy="42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7" name="Line 46">
              <a:extLst>
                <a:ext uri="{FF2B5EF4-FFF2-40B4-BE49-F238E27FC236}">
                  <a16:creationId xmlns:a16="http://schemas.microsoft.com/office/drawing/2014/main" id="{6D91E3DE-0D1C-4B64-B831-87AE980F4064}"/>
                </a:ext>
              </a:extLst>
            </p:cNvPr>
            <p:cNvSpPr>
              <a:spLocks noChangeShapeType="1"/>
            </p:cNvSpPr>
            <p:nvPr/>
          </p:nvSpPr>
          <p:spPr bwMode="auto">
            <a:xfrm>
              <a:off x="4896" y="3527"/>
              <a:ext cx="0" cy="47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8" name="Text Box 47">
              <a:extLst>
                <a:ext uri="{FF2B5EF4-FFF2-40B4-BE49-F238E27FC236}">
                  <a16:creationId xmlns:a16="http://schemas.microsoft.com/office/drawing/2014/main" id="{DE9516BD-CD3B-48A9-84CF-E432378949B8}"/>
                </a:ext>
              </a:extLst>
            </p:cNvPr>
            <p:cNvSpPr txBox="1">
              <a:spLocks noChangeArrowheads="1"/>
            </p:cNvSpPr>
            <p:nvPr/>
          </p:nvSpPr>
          <p:spPr bwMode="auto">
            <a:xfrm>
              <a:off x="4974" y="289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9" name="Text Box 48">
              <a:extLst>
                <a:ext uri="{FF2B5EF4-FFF2-40B4-BE49-F238E27FC236}">
                  <a16:creationId xmlns:a16="http://schemas.microsoft.com/office/drawing/2014/main" id="{6BF00A95-8140-4A4B-BDDF-B8DA7749E9C0}"/>
                </a:ext>
              </a:extLst>
            </p:cNvPr>
            <p:cNvSpPr txBox="1">
              <a:spLocks noChangeArrowheads="1"/>
            </p:cNvSpPr>
            <p:nvPr/>
          </p:nvSpPr>
          <p:spPr bwMode="auto">
            <a:xfrm>
              <a:off x="4742" y="364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50" name="Oval 49">
              <a:extLst>
                <a:ext uri="{FF2B5EF4-FFF2-40B4-BE49-F238E27FC236}">
                  <a16:creationId xmlns:a16="http://schemas.microsoft.com/office/drawing/2014/main" id="{5F58E0CF-6B1A-4D57-A1BC-9BA9831306B1}"/>
                </a:ext>
              </a:extLst>
            </p:cNvPr>
            <p:cNvSpPr>
              <a:spLocks noChangeArrowheads="1"/>
            </p:cNvSpPr>
            <p:nvPr/>
          </p:nvSpPr>
          <p:spPr bwMode="auto">
            <a:xfrm>
              <a:off x="5438" y="3229"/>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I</a:t>
              </a:r>
            </a:p>
          </p:txBody>
        </p:sp>
        <p:sp>
          <p:nvSpPr>
            <p:cNvPr id="51" name="Oval 50">
              <a:extLst>
                <a:ext uri="{FF2B5EF4-FFF2-40B4-BE49-F238E27FC236}">
                  <a16:creationId xmlns:a16="http://schemas.microsoft.com/office/drawing/2014/main" id="{163DA4A1-7D30-42DB-AD30-65819046CC30}"/>
                </a:ext>
              </a:extLst>
            </p:cNvPr>
            <p:cNvSpPr>
              <a:spLocks noChangeArrowheads="1"/>
            </p:cNvSpPr>
            <p:nvPr/>
          </p:nvSpPr>
          <p:spPr bwMode="auto">
            <a:xfrm>
              <a:off x="5439" y="3986"/>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O</a:t>
              </a:r>
            </a:p>
          </p:txBody>
        </p:sp>
        <p:sp>
          <p:nvSpPr>
            <p:cNvPr id="52" name="Line 51">
              <a:extLst>
                <a:ext uri="{FF2B5EF4-FFF2-40B4-BE49-F238E27FC236}">
                  <a16:creationId xmlns:a16="http://schemas.microsoft.com/office/drawing/2014/main" id="{36E79390-A357-47C5-9371-42DF63F2B359}"/>
                </a:ext>
              </a:extLst>
            </p:cNvPr>
            <p:cNvSpPr>
              <a:spLocks noChangeShapeType="1"/>
            </p:cNvSpPr>
            <p:nvPr/>
          </p:nvSpPr>
          <p:spPr bwMode="auto">
            <a:xfrm>
              <a:off x="5593" y="3528"/>
              <a:ext cx="0" cy="47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3" name="Text Box 52">
              <a:extLst>
                <a:ext uri="{FF2B5EF4-FFF2-40B4-BE49-F238E27FC236}">
                  <a16:creationId xmlns:a16="http://schemas.microsoft.com/office/drawing/2014/main" id="{3D93DA97-B346-4D4E-8329-BAC42D8481DA}"/>
                </a:ext>
              </a:extLst>
            </p:cNvPr>
            <p:cNvSpPr txBox="1">
              <a:spLocks noChangeArrowheads="1"/>
            </p:cNvSpPr>
            <p:nvPr/>
          </p:nvSpPr>
          <p:spPr bwMode="auto">
            <a:xfrm>
              <a:off x="5439" y="3648"/>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54" name="Line 53">
              <a:extLst>
                <a:ext uri="{FF2B5EF4-FFF2-40B4-BE49-F238E27FC236}">
                  <a16:creationId xmlns:a16="http://schemas.microsoft.com/office/drawing/2014/main" id="{5CEB7F0B-DDBD-4D37-82B1-A01063B88842}"/>
                </a:ext>
              </a:extLst>
            </p:cNvPr>
            <p:cNvSpPr>
              <a:spLocks noChangeShapeType="1"/>
            </p:cNvSpPr>
            <p:nvPr/>
          </p:nvSpPr>
          <p:spPr bwMode="auto">
            <a:xfrm>
              <a:off x="5427" y="2822"/>
              <a:ext cx="166" cy="427"/>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5" name="Text Box 54">
              <a:extLst>
                <a:ext uri="{FF2B5EF4-FFF2-40B4-BE49-F238E27FC236}">
                  <a16:creationId xmlns:a16="http://schemas.microsoft.com/office/drawing/2014/main" id="{6F0BAB05-E46C-4D64-BC66-95307ABCA04F}"/>
                </a:ext>
              </a:extLst>
            </p:cNvPr>
            <p:cNvSpPr txBox="1">
              <a:spLocks noChangeArrowheads="1"/>
            </p:cNvSpPr>
            <p:nvPr/>
          </p:nvSpPr>
          <p:spPr bwMode="auto">
            <a:xfrm>
              <a:off x="5543" y="294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56" name="Line 55">
              <a:extLst>
                <a:ext uri="{FF2B5EF4-FFF2-40B4-BE49-F238E27FC236}">
                  <a16:creationId xmlns:a16="http://schemas.microsoft.com/office/drawing/2014/main" id="{C2B990A0-E957-4723-9319-9460EEC794D9}"/>
                </a:ext>
              </a:extLst>
            </p:cNvPr>
            <p:cNvSpPr>
              <a:spLocks noChangeShapeType="1"/>
            </p:cNvSpPr>
            <p:nvPr/>
          </p:nvSpPr>
          <p:spPr bwMode="auto">
            <a:xfrm>
              <a:off x="1212" y="2027"/>
              <a:ext cx="2050"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7" name="Line 56">
              <a:extLst>
                <a:ext uri="{FF2B5EF4-FFF2-40B4-BE49-F238E27FC236}">
                  <a16:creationId xmlns:a16="http://schemas.microsoft.com/office/drawing/2014/main" id="{C888C789-826D-41A1-B181-4B04B078B220}"/>
                </a:ext>
              </a:extLst>
            </p:cNvPr>
            <p:cNvSpPr>
              <a:spLocks noChangeShapeType="1"/>
            </p:cNvSpPr>
            <p:nvPr/>
          </p:nvSpPr>
          <p:spPr bwMode="auto">
            <a:xfrm>
              <a:off x="1251" y="2664"/>
              <a:ext cx="1083"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8" name="Line 57">
              <a:extLst>
                <a:ext uri="{FF2B5EF4-FFF2-40B4-BE49-F238E27FC236}">
                  <a16:creationId xmlns:a16="http://schemas.microsoft.com/office/drawing/2014/main" id="{AD6370BA-B581-471E-A8AC-BF3312824D32}"/>
                </a:ext>
              </a:extLst>
            </p:cNvPr>
            <p:cNvSpPr>
              <a:spLocks noChangeShapeType="1"/>
            </p:cNvSpPr>
            <p:nvPr/>
          </p:nvSpPr>
          <p:spPr bwMode="auto">
            <a:xfrm>
              <a:off x="1134" y="3340"/>
              <a:ext cx="698"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9" name="Line 58">
              <a:extLst>
                <a:ext uri="{FF2B5EF4-FFF2-40B4-BE49-F238E27FC236}">
                  <a16:creationId xmlns:a16="http://schemas.microsoft.com/office/drawing/2014/main" id="{9D6A4BD5-4433-4308-8D5F-82708A785DA0}"/>
                </a:ext>
              </a:extLst>
            </p:cNvPr>
            <p:cNvSpPr>
              <a:spLocks noChangeShapeType="1"/>
            </p:cNvSpPr>
            <p:nvPr/>
          </p:nvSpPr>
          <p:spPr bwMode="auto">
            <a:xfrm>
              <a:off x="1134" y="4136"/>
              <a:ext cx="69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60" name="Text Box 59">
              <a:extLst>
                <a:ext uri="{FF2B5EF4-FFF2-40B4-BE49-F238E27FC236}">
                  <a16:creationId xmlns:a16="http://schemas.microsoft.com/office/drawing/2014/main" id="{98B5DAF0-D42A-4AD7-9073-26015D8A3CCF}"/>
                </a:ext>
              </a:extLst>
            </p:cNvPr>
            <p:cNvSpPr txBox="1">
              <a:spLocks noChangeArrowheads="1"/>
            </p:cNvSpPr>
            <p:nvPr/>
          </p:nvSpPr>
          <p:spPr bwMode="auto">
            <a:xfrm>
              <a:off x="1367" y="1708"/>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rPr>
                <a:t>第</a:t>
              </a:r>
              <a:r>
                <a:rPr lang="en-US" altLang="zh-CN">
                  <a:solidFill>
                    <a:srgbClr val="FF3300"/>
                  </a:solidFill>
                </a:rPr>
                <a:t>1</a:t>
              </a:r>
              <a:r>
                <a:rPr lang="zh-CN" altLang="en-US">
                  <a:solidFill>
                    <a:srgbClr val="FF3300"/>
                  </a:solidFill>
                </a:rPr>
                <a:t>步</a:t>
              </a:r>
            </a:p>
          </p:txBody>
        </p:sp>
        <p:sp>
          <p:nvSpPr>
            <p:cNvPr id="61" name="Text Box 60">
              <a:extLst>
                <a:ext uri="{FF2B5EF4-FFF2-40B4-BE49-F238E27FC236}">
                  <a16:creationId xmlns:a16="http://schemas.microsoft.com/office/drawing/2014/main" id="{6A4C5F6D-B8B2-4CD3-B930-E7252E9DF527}"/>
                </a:ext>
              </a:extLst>
            </p:cNvPr>
            <p:cNvSpPr txBox="1">
              <a:spLocks noChangeArrowheads="1"/>
            </p:cNvSpPr>
            <p:nvPr/>
          </p:nvSpPr>
          <p:spPr bwMode="auto">
            <a:xfrm>
              <a:off x="1328" y="2226"/>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rPr>
                <a:t>第</a:t>
              </a:r>
              <a:r>
                <a:rPr lang="en-US" altLang="zh-CN">
                  <a:solidFill>
                    <a:srgbClr val="FF3300"/>
                  </a:solidFill>
                </a:rPr>
                <a:t>2</a:t>
              </a:r>
              <a:r>
                <a:rPr lang="zh-CN" altLang="en-US">
                  <a:solidFill>
                    <a:srgbClr val="FF3300"/>
                  </a:solidFill>
                </a:rPr>
                <a:t>步</a:t>
              </a:r>
            </a:p>
          </p:txBody>
        </p:sp>
        <p:sp>
          <p:nvSpPr>
            <p:cNvPr id="62" name="Text Box 61">
              <a:extLst>
                <a:ext uri="{FF2B5EF4-FFF2-40B4-BE49-F238E27FC236}">
                  <a16:creationId xmlns:a16="http://schemas.microsoft.com/office/drawing/2014/main" id="{CD5B1C1D-A40E-49D9-AE3F-D292A836960C}"/>
                </a:ext>
              </a:extLst>
            </p:cNvPr>
            <p:cNvSpPr txBox="1">
              <a:spLocks noChangeArrowheads="1"/>
            </p:cNvSpPr>
            <p:nvPr/>
          </p:nvSpPr>
          <p:spPr bwMode="auto">
            <a:xfrm>
              <a:off x="1212" y="2902"/>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rPr>
                <a:t>第</a:t>
              </a:r>
              <a:r>
                <a:rPr lang="en-US" altLang="zh-CN">
                  <a:solidFill>
                    <a:srgbClr val="FF3300"/>
                  </a:solidFill>
                </a:rPr>
                <a:t>3</a:t>
              </a:r>
              <a:r>
                <a:rPr lang="zh-CN" altLang="en-US">
                  <a:solidFill>
                    <a:srgbClr val="FF3300"/>
                  </a:solidFill>
                </a:rPr>
                <a:t>步</a:t>
              </a:r>
            </a:p>
          </p:txBody>
        </p:sp>
        <p:sp>
          <p:nvSpPr>
            <p:cNvPr id="63" name="Text Box 62">
              <a:extLst>
                <a:ext uri="{FF2B5EF4-FFF2-40B4-BE49-F238E27FC236}">
                  <a16:creationId xmlns:a16="http://schemas.microsoft.com/office/drawing/2014/main" id="{0D3A5BE1-D83B-48B7-98F6-9B4640E3FBB6}"/>
                </a:ext>
              </a:extLst>
            </p:cNvPr>
            <p:cNvSpPr txBox="1">
              <a:spLocks noChangeArrowheads="1"/>
            </p:cNvSpPr>
            <p:nvPr/>
          </p:nvSpPr>
          <p:spPr bwMode="auto">
            <a:xfrm>
              <a:off x="1173" y="3658"/>
              <a:ext cx="4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FF3300"/>
                  </a:solidFill>
                </a:rPr>
                <a:t>第</a:t>
              </a:r>
              <a:r>
                <a:rPr lang="en-US" altLang="zh-CN">
                  <a:solidFill>
                    <a:srgbClr val="FF3300"/>
                  </a:solidFill>
                </a:rPr>
                <a:t>4</a:t>
              </a:r>
              <a:r>
                <a:rPr lang="zh-CN" altLang="en-US">
                  <a:solidFill>
                    <a:srgbClr val="FF3300"/>
                  </a:solidFill>
                </a:rPr>
                <a:t>步</a:t>
              </a:r>
            </a:p>
          </p:txBody>
        </p:sp>
      </p:grpSp>
    </p:spTree>
    <p:extLst>
      <p:ext uri="{BB962C8B-B14F-4D97-AF65-F5344CB8AC3E}">
        <p14:creationId xmlns:p14="http://schemas.microsoft.com/office/powerpoint/2010/main" val="293663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A5E50F3-9C1F-4D85-A702-7FCE678F1591}"/>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F382FDD6-50F6-4922-83C6-56444AE1C83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25D9FDE8-560F-43C5-8C4E-6E151984A150}"/>
              </a:ext>
            </a:extLst>
          </p:cNvPr>
          <p:cNvSpPr>
            <a:spLocks noGrp="1"/>
          </p:cNvSpPr>
          <p:nvPr>
            <p:ph type="sldNum" sz="quarter" idx="12"/>
          </p:nvPr>
        </p:nvSpPr>
        <p:spPr/>
        <p:txBody>
          <a:bodyPr/>
          <a:lstStyle/>
          <a:p>
            <a:fld id="{EEA58A3B-43CE-4AA0-90B5-EB47AFAFEB34}" type="slidenum">
              <a:rPr lang="zh-CN" altLang="en-US" smtClean="0"/>
              <a:pPr/>
              <a:t>70</a:t>
            </a:fld>
            <a:endParaRPr lang="zh-CN" altLang="en-US" dirty="0"/>
          </a:p>
        </p:txBody>
      </p:sp>
      <p:sp>
        <p:nvSpPr>
          <p:cNvPr id="7" name="Text Box 2">
            <a:extLst>
              <a:ext uri="{FF2B5EF4-FFF2-40B4-BE49-F238E27FC236}">
                <a16:creationId xmlns:a16="http://schemas.microsoft.com/office/drawing/2014/main" id="{AEA3FCDA-74F6-420F-AEC7-CFF1EC958F13}"/>
              </a:ext>
            </a:extLst>
          </p:cNvPr>
          <p:cNvSpPr txBox="1">
            <a:spLocks noChangeArrowheads="1"/>
          </p:cNvSpPr>
          <p:nvPr/>
        </p:nvSpPr>
        <p:spPr bwMode="auto">
          <a:xfrm>
            <a:off x="99219" y="137319"/>
            <a:ext cx="3025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aseline="0" dirty="0">
                <a:latin typeface="+mn-lt"/>
                <a:ea typeface="微软雅黑 Light" panose="020B0502040204020203" pitchFamily="34" charset="-122"/>
              </a:rPr>
              <a:t>问题完全解界限</a:t>
            </a:r>
            <a:r>
              <a:rPr lang="en-US" altLang="zh-CN" sz="2000" baseline="0" dirty="0">
                <a:latin typeface="+mn-lt"/>
                <a:ea typeface="微软雅黑 Light" panose="020B0502040204020203" pitchFamily="34" charset="-122"/>
              </a:rPr>
              <a:t>[40, </a:t>
            </a:r>
            <a:r>
              <a:rPr lang="en-US" altLang="zh-CN" sz="2400" b="1" baseline="0" dirty="0">
                <a:solidFill>
                  <a:srgbClr val="FF3300"/>
                </a:solidFill>
                <a:latin typeface="+mn-lt"/>
                <a:ea typeface="微软雅黑 Light" panose="020B0502040204020203" pitchFamily="34" charset="-122"/>
              </a:rPr>
              <a:t>100</a:t>
            </a:r>
            <a:r>
              <a:rPr lang="en-US" altLang="zh-CN" sz="2000" baseline="0" dirty="0">
                <a:latin typeface="+mn-lt"/>
                <a:ea typeface="微软雅黑 Light" panose="020B0502040204020203" pitchFamily="34" charset="-122"/>
              </a:rPr>
              <a:t>]</a:t>
            </a:r>
          </a:p>
        </p:txBody>
      </p:sp>
      <p:grpSp>
        <p:nvGrpSpPr>
          <p:cNvPr id="8" name="Group 3">
            <a:extLst>
              <a:ext uri="{FF2B5EF4-FFF2-40B4-BE49-F238E27FC236}">
                <a16:creationId xmlns:a16="http://schemas.microsoft.com/office/drawing/2014/main" id="{090E54F8-7800-4F8B-A28C-6ED5FB8D5253}"/>
              </a:ext>
            </a:extLst>
          </p:cNvPr>
          <p:cNvGrpSpPr>
            <a:grpSpLocks/>
          </p:cNvGrpSpPr>
          <p:nvPr/>
        </p:nvGrpSpPr>
        <p:grpSpPr bwMode="auto">
          <a:xfrm>
            <a:off x="3943873" y="305594"/>
            <a:ext cx="3313113" cy="768350"/>
            <a:chOff x="0" y="0"/>
            <a:chExt cx="745" cy="555"/>
          </a:xfrm>
        </p:grpSpPr>
        <p:sp>
          <p:nvSpPr>
            <p:cNvPr id="9" name="Rectangle 4">
              <a:extLst>
                <a:ext uri="{FF2B5EF4-FFF2-40B4-BE49-F238E27FC236}">
                  <a16:creationId xmlns:a16="http://schemas.microsoft.com/office/drawing/2014/main" id="{C587C53D-D436-458F-B014-1665FC06BBFB}"/>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w=0, v=0</a:t>
              </a:r>
            </a:p>
          </p:txBody>
        </p:sp>
        <p:sp>
          <p:nvSpPr>
            <p:cNvPr id="10" name="Rectangle 5">
              <a:extLst>
                <a:ext uri="{FF2B5EF4-FFF2-40B4-BE49-F238E27FC236}">
                  <a16:creationId xmlns:a16="http://schemas.microsoft.com/office/drawing/2014/main" id="{4600C782-274F-4CFE-BF0F-7ADB094FE871}"/>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ub=100, S={?,?,?,?}</a:t>
              </a:r>
            </a:p>
          </p:txBody>
        </p:sp>
      </p:grpSp>
      <p:sp>
        <p:nvSpPr>
          <p:cNvPr id="11" name="Line 6">
            <a:extLst>
              <a:ext uri="{FF2B5EF4-FFF2-40B4-BE49-F238E27FC236}">
                <a16:creationId xmlns:a16="http://schemas.microsoft.com/office/drawing/2014/main" id="{D70A4D98-3797-4BD1-96DA-3EEC5E109DBE}"/>
              </a:ext>
            </a:extLst>
          </p:cNvPr>
          <p:cNvSpPr>
            <a:spLocks noChangeShapeType="1"/>
          </p:cNvSpPr>
          <p:nvPr/>
        </p:nvSpPr>
        <p:spPr bwMode="auto">
          <a:xfrm flipH="1">
            <a:off x="2827861" y="1081686"/>
            <a:ext cx="2109898" cy="50799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12" name="Line 7">
            <a:extLst>
              <a:ext uri="{FF2B5EF4-FFF2-40B4-BE49-F238E27FC236}">
                <a16:creationId xmlns:a16="http://schemas.microsoft.com/office/drawing/2014/main" id="{0E9F75DF-AECE-42F1-A864-27232C2B2433}"/>
              </a:ext>
            </a:extLst>
          </p:cNvPr>
          <p:cNvSpPr>
            <a:spLocks noChangeShapeType="1"/>
          </p:cNvSpPr>
          <p:nvPr/>
        </p:nvSpPr>
        <p:spPr bwMode="auto">
          <a:xfrm>
            <a:off x="5945712" y="1073944"/>
            <a:ext cx="1598612" cy="52705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grpSp>
        <p:nvGrpSpPr>
          <p:cNvPr id="13" name="Group 8">
            <a:extLst>
              <a:ext uri="{FF2B5EF4-FFF2-40B4-BE49-F238E27FC236}">
                <a16:creationId xmlns:a16="http://schemas.microsoft.com/office/drawing/2014/main" id="{85626283-D08D-4B68-9A0A-78497BBC9B25}"/>
              </a:ext>
            </a:extLst>
          </p:cNvPr>
          <p:cNvGrpSpPr>
            <a:grpSpLocks/>
          </p:cNvGrpSpPr>
          <p:nvPr/>
        </p:nvGrpSpPr>
        <p:grpSpPr bwMode="auto">
          <a:xfrm>
            <a:off x="1064148" y="1592702"/>
            <a:ext cx="3384550" cy="768350"/>
            <a:chOff x="0" y="0"/>
            <a:chExt cx="745" cy="555"/>
          </a:xfrm>
        </p:grpSpPr>
        <p:sp>
          <p:nvSpPr>
            <p:cNvPr id="14" name="Rectangle 9">
              <a:extLst>
                <a:ext uri="{FF2B5EF4-FFF2-40B4-BE49-F238E27FC236}">
                  <a16:creationId xmlns:a16="http://schemas.microsoft.com/office/drawing/2014/main" id="{4D709EE3-5A8E-45B0-951F-A7E1CC26C90C}"/>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w=4, v=40</a:t>
              </a:r>
            </a:p>
          </p:txBody>
        </p:sp>
        <p:sp>
          <p:nvSpPr>
            <p:cNvPr id="15" name="Rectangle 10">
              <a:extLst>
                <a:ext uri="{FF2B5EF4-FFF2-40B4-BE49-F238E27FC236}">
                  <a16:creationId xmlns:a16="http://schemas.microsoft.com/office/drawing/2014/main" id="{E557366C-D223-4A6D-B58F-30D5B00FBE64}"/>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dirty="0" err="1">
                  <a:latin typeface="+mn-lt"/>
                  <a:ea typeface="微软雅黑 Light" panose="020B0502040204020203" pitchFamily="34" charset="-122"/>
                </a:rPr>
                <a:t>ub</a:t>
              </a:r>
              <a:r>
                <a:rPr lang="en-US" altLang="zh-CN" sz="2000" baseline="0" dirty="0">
                  <a:latin typeface="+mn-lt"/>
                  <a:ea typeface="微软雅黑 Light" panose="020B0502040204020203" pitchFamily="34" charset="-122"/>
                </a:rPr>
                <a:t>=40+(10-4)*</a:t>
              </a:r>
              <a:r>
                <a:rPr lang="en-US" altLang="zh-CN" sz="2000" baseline="0" dirty="0">
                  <a:solidFill>
                    <a:srgbClr val="800000"/>
                  </a:solidFill>
                  <a:latin typeface="+mn-lt"/>
                  <a:ea typeface="微软雅黑 Light" panose="020B0502040204020203" pitchFamily="34" charset="-122"/>
                </a:rPr>
                <a:t>6</a:t>
              </a:r>
              <a:r>
                <a:rPr lang="en-US" altLang="zh-CN" sz="2000" baseline="0" dirty="0">
                  <a:latin typeface="+mn-lt"/>
                  <a:ea typeface="微软雅黑 Light" panose="020B0502040204020203" pitchFamily="34" charset="-122"/>
                </a:rPr>
                <a:t>, S={1,?,?,?}</a:t>
              </a:r>
            </a:p>
          </p:txBody>
        </p:sp>
      </p:grpSp>
      <p:grpSp>
        <p:nvGrpSpPr>
          <p:cNvPr id="16" name="Group 11">
            <a:extLst>
              <a:ext uri="{FF2B5EF4-FFF2-40B4-BE49-F238E27FC236}">
                <a16:creationId xmlns:a16="http://schemas.microsoft.com/office/drawing/2014/main" id="{710EB799-09F3-4DBE-A607-1CA237E92C4B}"/>
              </a:ext>
            </a:extLst>
          </p:cNvPr>
          <p:cNvGrpSpPr>
            <a:grpSpLocks/>
          </p:cNvGrpSpPr>
          <p:nvPr/>
        </p:nvGrpSpPr>
        <p:grpSpPr bwMode="auto">
          <a:xfrm>
            <a:off x="5169423" y="1600994"/>
            <a:ext cx="3382963" cy="768350"/>
            <a:chOff x="0" y="0"/>
            <a:chExt cx="745" cy="555"/>
          </a:xfrm>
        </p:grpSpPr>
        <p:sp>
          <p:nvSpPr>
            <p:cNvPr id="17" name="Rectangle 12">
              <a:extLst>
                <a:ext uri="{FF2B5EF4-FFF2-40B4-BE49-F238E27FC236}">
                  <a16:creationId xmlns:a16="http://schemas.microsoft.com/office/drawing/2014/main" id="{12CAC7B3-F5CA-4BB0-99F0-856C5A497C6E}"/>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w=0, v=0</a:t>
              </a:r>
            </a:p>
          </p:txBody>
        </p:sp>
        <p:sp>
          <p:nvSpPr>
            <p:cNvPr id="18" name="Rectangle 13">
              <a:extLst>
                <a:ext uri="{FF2B5EF4-FFF2-40B4-BE49-F238E27FC236}">
                  <a16:creationId xmlns:a16="http://schemas.microsoft.com/office/drawing/2014/main" id="{8F99F9D8-883A-4238-8FA4-93AB47CE1E21}"/>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dirty="0" err="1">
                  <a:latin typeface="+mn-lt"/>
                  <a:ea typeface="微软雅黑 Light" panose="020B0502040204020203" pitchFamily="34" charset="-122"/>
                </a:rPr>
                <a:t>ub</a:t>
              </a:r>
              <a:r>
                <a:rPr lang="en-US" altLang="zh-CN" sz="2000" baseline="0" dirty="0">
                  <a:latin typeface="+mn-lt"/>
                  <a:ea typeface="微软雅黑 Light" panose="020B0502040204020203" pitchFamily="34" charset="-122"/>
                </a:rPr>
                <a:t>=0+10*6, S={0,?,?,?}</a:t>
              </a:r>
            </a:p>
          </p:txBody>
        </p:sp>
      </p:grpSp>
      <p:sp>
        <p:nvSpPr>
          <p:cNvPr id="19" name="Text Box 14">
            <a:extLst>
              <a:ext uri="{FF2B5EF4-FFF2-40B4-BE49-F238E27FC236}">
                <a16:creationId xmlns:a16="http://schemas.microsoft.com/office/drawing/2014/main" id="{356C78E7-0D42-4822-9151-744900B7D588}"/>
              </a:ext>
            </a:extLst>
          </p:cNvPr>
          <p:cNvSpPr txBox="1">
            <a:spLocks noChangeArrowheads="1"/>
          </p:cNvSpPr>
          <p:nvPr/>
        </p:nvSpPr>
        <p:spPr bwMode="auto">
          <a:xfrm>
            <a:off x="5409929" y="-59257"/>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mn-lt"/>
                <a:ea typeface="微软雅黑 Light" panose="020B0502040204020203" pitchFamily="34" charset="-122"/>
              </a:rPr>
              <a:t>1</a:t>
            </a:r>
          </a:p>
        </p:txBody>
      </p:sp>
      <p:sp>
        <p:nvSpPr>
          <p:cNvPr id="22" name="Text Box 17">
            <a:extLst>
              <a:ext uri="{FF2B5EF4-FFF2-40B4-BE49-F238E27FC236}">
                <a16:creationId xmlns:a16="http://schemas.microsoft.com/office/drawing/2014/main" id="{ED0CE1C7-6D02-4658-8FEE-4AD48619BDE9}"/>
              </a:ext>
            </a:extLst>
          </p:cNvPr>
          <p:cNvSpPr txBox="1">
            <a:spLocks noChangeArrowheads="1"/>
          </p:cNvSpPr>
          <p:nvPr/>
        </p:nvSpPr>
        <p:spPr bwMode="auto">
          <a:xfrm>
            <a:off x="2356895" y="1211483"/>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latin typeface="+mn-lt"/>
                <a:ea typeface="微软雅黑 Light" panose="020B0502040204020203" pitchFamily="34" charset="-122"/>
              </a:rPr>
              <a:t>2</a:t>
            </a:r>
          </a:p>
        </p:txBody>
      </p:sp>
      <p:sp>
        <p:nvSpPr>
          <p:cNvPr id="23" name="Text Box 18">
            <a:extLst>
              <a:ext uri="{FF2B5EF4-FFF2-40B4-BE49-F238E27FC236}">
                <a16:creationId xmlns:a16="http://schemas.microsoft.com/office/drawing/2014/main" id="{6DD2CACC-AAA0-4B97-8B64-71921838274C}"/>
              </a:ext>
            </a:extLst>
          </p:cNvPr>
          <p:cNvSpPr txBox="1">
            <a:spLocks noChangeArrowheads="1"/>
          </p:cNvSpPr>
          <p:nvPr/>
        </p:nvSpPr>
        <p:spPr bwMode="auto">
          <a:xfrm>
            <a:off x="7544323" y="1242219"/>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mn-lt"/>
                <a:ea typeface="微软雅黑 Light" panose="020B0502040204020203" pitchFamily="34" charset="-122"/>
              </a:rPr>
              <a:t>3</a:t>
            </a:r>
          </a:p>
        </p:txBody>
      </p:sp>
      <p:sp>
        <p:nvSpPr>
          <p:cNvPr id="24" name="Line 19">
            <a:extLst>
              <a:ext uri="{FF2B5EF4-FFF2-40B4-BE49-F238E27FC236}">
                <a16:creationId xmlns:a16="http://schemas.microsoft.com/office/drawing/2014/main" id="{B5071404-64B2-4A01-9D0E-3A7AA37C6986}"/>
              </a:ext>
            </a:extLst>
          </p:cNvPr>
          <p:cNvSpPr>
            <a:spLocks noChangeShapeType="1"/>
          </p:cNvSpPr>
          <p:nvPr/>
        </p:nvSpPr>
        <p:spPr bwMode="auto">
          <a:xfrm flipH="1">
            <a:off x="1461023" y="2361053"/>
            <a:ext cx="1008063" cy="65599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5" name="Line 20">
            <a:extLst>
              <a:ext uri="{FF2B5EF4-FFF2-40B4-BE49-F238E27FC236}">
                <a16:creationId xmlns:a16="http://schemas.microsoft.com/office/drawing/2014/main" id="{E7499127-AF3C-4C51-8425-50337B9E3808}"/>
              </a:ext>
            </a:extLst>
          </p:cNvPr>
          <p:cNvSpPr>
            <a:spLocks noChangeShapeType="1"/>
          </p:cNvSpPr>
          <p:nvPr/>
        </p:nvSpPr>
        <p:spPr bwMode="auto">
          <a:xfrm>
            <a:off x="3585098" y="2458244"/>
            <a:ext cx="2195513" cy="4873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grpSp>
        <p:nvGrpSpPr>
          <p:cNvPr id="26" name="Group 21">
            <a:extLst>
              <a:ext uri="{FF2B5EF4-FFF2-40B4-BE49-F238E27FC236}">
                <a16:creationId xmlns:a16="http://schemas.microsoft.com/office/drawing/2014/main" id="{A2A92103-115A-46E0-B094-28B1D34615D0}"/>
              </a:ext>
            </a:extLst>
          </p:cNvPr>
          <p:cNvGrpSpPr>
            <a:grpSpLocks/>
          </p:cNvGrpSpPr>
          <p:nvPr/>
        </p:nvGrpSpPr>
        <p:grpSpPr bwMode="auto">
          <a:xfrm>
            <a:off x="469629" y="3022663"/>
            <a:ext cx="1873250" cy="768350"/>
            <a:chOff x="0" y="0"/>
            <a:chExt cx="745" cy="555"/>
          </a:xfrm>
        </p:grpSpPr>
        <p:sp>
          <p:nvSpPr>
            <p:cNvPr id="27" name="Rectangle 22">
              <a:extLst>
                <a:ext uri="{FF2B5EF4-FFF2-40B4-BE49-F238E27FC236}">
                  <a16:creationId xmlns:a16="http://schemas.microsoft.com/office/drawing/2014/main" id="{F50A696C-1B0E-48DD-9E05-271BA7B3F42E}"/>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w=4+7=11, </a:t>
              </a:r>
            </a:p>
          </p:txBody>
        </p:sp>
        <p:sp>
          <p:nvSpPr>
            <p:cNvPr id="28" name="Rectangle 23">
              <a:extLst>
                <a:ext uri="{FF2B5EF4-FFF2-40B4-BE49-F238E27FC236}">
                  <a16:creationId xmlns:a16="http://schemas.microsoft.com/office/drawing/2014/main" id="{F0426AC2-7CBE-4350-9324-5B4912604A6F}"/>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 S={1,1,?,?}</a:t>
              </a:r>
            </a:p>
          </p:txBody>
        </p:sp>
      </p:grpSp>
      <p:grpSp>
        <p:nvGrpSpPr>
          <p:cNvPr id="29" name="Group 24">
            <a:extLst>
              <a:ext uri="{FF2B5EF4-FFF2-40B4-BE49-F238E27FC236}">
                <a16:creationId xmlns:a16="http://schemas.microsoft.com/office/drawing/2014/main" id="{2A67A6F2-2FB3-4727-845B-F249F7EE2A1B}"/>
              </a:ext>
            </a:extLst>
          </p:cNvPr>
          <p:cNvGrpSpPr>
            <a:grpSpLocks/>
          </p:cNvGrpSpPr>
          <p:nvPr/>
        </p:nvGrpSpPr>
        <p:grpSpPr bwMode="auto">
          <a:xfrm>
            <a:off x="4196286" y="2945606"/>
            <a:ext cx="3676650" cy="768350"/>
            <a:chOff x="0" y="0"/>
            <a:chExt cx="745" cy="555"/>
          </a:xfrm>
        </p:grpSpPr>
        <p:sp>
          <p:nvSpPr>
            <p:cNvPr id="30" name="Rectangle 25">
              <a:extLst>
                <a:ext uri="{FF2B5EF4-FFF2-40B4-BE49-F238E27FC236}">
                  <a16:creationId xmlns:a16="http://schemas.microsoft.com/office/drawing/2014/main" id="{4B0A407A-97B9-450E-AB41-94C71E1F2CA3}"/>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w=4, v=40</a:t>
              </a:r>
            </a:p>
          </p:txBody>
        </p:sp>
        <p:sp>
          <p:nvSpPr>
            <p:cNvPr id="31" name="Rectangle 26">
              <a:extLst>
                <a:ext uri="{FF2B5EF4-FFF2-40B4-BE49-F238E27FC236}">
                  <a16:creationId xmlns:a16="http://schemas.microsoft.com/office/drawing/2014/main" id="{C9FCC586-4FD0-44F7-B45C-775F339A3190}"/>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ub=40+0+(10-4)*</a:t>
              </a:r>
              <a:r>
                <a:rPr lang="en-US" altLang="zh-CN" sz="2000" baseline="0">
                  <a:solidFill>
                    <a:srgbClr val="800000"/>
                  </a:solidFill>
                  <a:latin typeface="+mn-lt"/>
                  <a:ea typeface="微软雅黑 Light" panose="020B0502040204020203" pitchFamily="34" charset="-122"/>
                </a:rPr>
                <a:t>5</a:t>
              </a:r>
              <a:r>
                <a:rPr lang="en-US" altLang="zh-CN" sz="2000" baseline="0">
                  <a:latin typeface="+mn-lt"/>
                  <a:ea typeface="微软雅黑 Light" panose="020B0502040204020203" pitchFamily="34" charset="-122"/>
                </a:rPr>
                <a:t>, S={1,0,?,?}</a:t>
              </a:r>
            </a:p>
          </p:txBody>
        </p:sp>
      </p:grpSp>
      <p:sp>
        <p:nvSpPr>
          <p:cNvPr id="32" name="Text Box 27">
            <a:extLst>
              <a:ext uri="{FF2B5EF4-FFF2-40B4-BE49-F238E27FC236}">
                <a16:creationId xmlns:a16="http://schemas.microsoft.com/office/drawing/2014/main" id="{E498D7CA-809A-4D49-8C3F-D77064005BF8}"/>
              </a:ext>
            </a:extLst>
          </p:cNvPr>
          <p:cNvSpPr txBox="1">
            <a:spLocks noChangeArrowheads="1"/>
          </p:cNvSpPr>
          <p:nvPr/>
        </p:nvSpPr>
        <p:spPr bwMode="auto">
          <a:xfrm>
            <a:off x="990329" y="2629233"/>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latin typeface="+mn-lt"/>
                <a:ea typeface="微软雅黑 Light" panose="020B0502040204020203" pitchFamily="34" charset="-122"/>
              </a:rPr>
              <a:t>4</a:t>
            </a:r>
          </a:p>
        </p:txBody>
      </p:sp>
      <p:sp>
        <p:nvSpPr>
          <p:cNvPr id="33" name="Text Box 28">
            <a:extLst>
              <a:ext uri="{FF2B5EF4-FFF2-40B4-BE49-F238E27FC236}">
                <a16:creationId xmlns:a16="http://schemas.microsoft.com/office/drawing/2014/main" id="{5AE08E53-55A5-421A-8F5E-D08BE5CFFFF8}"/>
              </a:ext>
            </a:extLst>
          </p:cNvPr>
          <p:cNvSpPr txBox="1">
            <a:spLocks noChangeArrowheads="1"/>
          </p:cNvSpPr>
          <p:nvPr/>
        </p:nvSpPr>
        <p:spPr bwMode="auto">
          <a:xfrm>
            <a:off x="5780611" y="2586831"/>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mn-lt"/>
                <a:ea typeface="微软雅黑 Light" panose="020B0502040204020203" pitchFamily="34" charset="-122"/>
              </a:rPr>
              <a:t>5</a:t>
            </a:r>
          </a:p>
        </p:txBody>
      </p:sp>
      <p:sp>
        <p:nvSpPr>
          <p:cNvPr id="34" name="Text Box 29">
            <a:extLst>
              <a:ext uri="{FF2B5EF4-FFF2-40B4-BE49-F238E27FC236}">
                <a16:creationId xmlns:a16="http://schemas.microsoft.com/office/drawing/2014/main" id="{D4F4277D-B748-4883-BCB7-9A2FE976D25C}"/>
              </a:ext>
            </a:extLst>
          </p:cNvPr>
          <p:cNvSpPr txBox="1">
            <a:spLocks noChangeArrowheads="1"/>
          </p:cNvSpPr>
          <p:nvPr/>
        </p:nvSpPr>
        <p:spPr bwMode="auto">
          <a:xfrm>
            <a:off x="371998" y="3938865"/>
            <a:ext cx="22685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dirty="0">
                <a:latin typeface="+mn-lt"/>
                <a:ea typeface="微软雅黑 Light" panose="020B0502040204020203" pitchFamily="34" charset="-122"/>
              </a:rPr>
              <a:t>无效死结点</a:t>
            </a:r>
            <a:r>
              <a:rPr lang="en-US" altLang="zh-CN" sz="1800" dirty="0">
                <a:latin typeface="+mn-lt"/>
                <a:ea typeface="微软雅黑 Light" panose="020B0502040204020203" pitchFamily="34" charset="-122"/>
              </a:rPr>
              <a:t>(w&gt;C)</a:t>
            </a:r>
            <a:endParaRPr lang="zh-CN" altLang="en-US" sz="1800" dirty="0">
              <a:latin typeface="+mn-lt"/>
              <a:ea typeface="微软雅黑 Light" panose="020B0502040204020203" pitchFamily="34" charset="-122"/>
            </a:endParaRPr>
          </a:p>
        </p:txBody>
      </p:sp>
      <p:sp>
        <p:nvSpPr>
          <p:cNvPr id="35" name="Line 30">
            <a:extLst>
              <a:ext uri="{FF2B5EF4-FFF2-40B4-BE49-F238E27FC236}">
                <a16:creationId xmlns:a16="http://schemas.microsoft.com/office/drawing/2014/main" id="{72EE3B4D-0F07-417F-8D7D-10E41A7755AC}"/>
              </a:ext>
            </a:extLst>
          </p:cNvPr>
          <p:cNvSpPr>
            <a:spLocks noChangeShapeType="1"/>
          </p:cNvSpPr>
          <p:nvPr/>
        </p:nvSpPr>
        <p:spPr bwMode="auto">
          <a:xfrm flipH="1">
            <a:off x="3585098" y="3713956"/>
            <a:ext cx="1474788" cy="550863"/>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ea typeface="微软雅黑 Light" panose="020B0502040204020203" pitchFamily="34" charset="-122"/>
            </a:endParaRPr>
          </a:p>
        </p:txBody>
      </p:sp>
      <p:sp>
        <p:nvSpPr>
          <p:cNvPr id="36" name="Line 31">
            <a:extLst>
              <a:ext uri="{FF2B5EF4-FFF2-40B4-BE49-F238E27FC236}">
                <a16:creationId xmlns:a16="http://schemas.microsoft.com/office/drawing/2014/main" id="{563F3501-B899-45ED-A9B0-5CDF7181E33B}"/>
              </a:ext>
            </a:extLst>
          </p:cNvPr>
          <p:cNvSpPr>
            <a:spLocks noChangeShapeType="1"/>
          </p:cNvSpPr>
          <p:nvPr/>
        </p:nvSpPr>
        <p:spPr bwMode="auto">
          <a:xfrm>
            <a:off x="6003704" y="3729471"/>
            <a:ext cx="950816" cy="461665"/>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grpSp>
        <p:nvGrpSpPr>
          <p:cNvPr id="37" name="Group 32">
            <a:extLst>
              <a:ext uri="{FF2B5EF4-FFF2-40B4-BE49-F238E27FC236}">
                <a16:creationId xmlns:a16="http://schemas.microsoft.com/office/drawing/2014/main" id="{36EF01D1-56D3-4A98-ACB0-6741CB57DC38}"/>
              </a:ext>
            </a:extLst>
          </p:cNvPr>
          <p:cNvGrpSpPr>
            <a:grpSpLocks/>
          </p:cNvGrpSpPr>
          <p:nvPr/>
        </p:nvGrpSpPr>
        <p:grpSpPr bwMode="auto">
          <a:xfrm>
            <a:off x="487886" y="4266406"/>
            <a:ext cx="3852862" cy="767061"/>
            <a:chOff x="0" y="0"/>
            <a:chExt cx="745" cy="554"/>
          </a:xfrm>
        </p:grpSpPr>
        <p:sp>
          <p:nvSpPr>
            <p:cNvPr id="38" name="Rectangle 33">
              <a:extLst>
                <a:ext uri="{FF2B5EF4-FFF2-40B4-BE49-F238E27FC236}">
                  <a16:creationId xmlns:a16="http://schemas.microsoft.com/office/drawing/2014/main" id="{A6F7A355-B7ED-4A8D-ACAC-04358D0E818F}"/>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w=4+5=9, v=65 </a:t>
              </a:r>
            </a:p>
          </p:txBody>
        </p:sp>
        <p:sp>
          <p:nvSpPr>
            <p:cNvPr id="39" name="Rectangle 34">
              <a:extLst>
                <a:ext uri="{FF2B5EF4-FFF2-40B4-BE49-F238E27FC236}">
                  <a16:creationId xmlns:a16="http://schemas.microsoft.com/office/drawing/2014/main" id="{22502DE6-D870-4085-A83C-D60FCC6FB811}"/>
                </a:ext>
              </a:extLst>
            </p:cNvPr>
            <p:cNvSpPr>
              <a:spLocks noChangeArrowheads="1"/>
            </p:cNvSpPr>
            <p:nvPr/>
          </p:nvSpPr>
          <p:spPr bwMode="auto">
            <a:xfrm>
              <a:off x="0" y="265"/>
              <a:ext cx="745" cy="289"/>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ub=65+(10-4-5)*</a:t>
              </a:r>
              <a:r>
                <a:rPr lang="en-US" altLang="zh-CN" sz="2000" baseline="0">
                  <a:solidFill>
                    <a:srgbClr val="800000"/>
                  </a:solidFill>
                  <a:latin typeface="+mn-lt"/>
                  <a:ea typeface="微软雅黑 Light" panose="020B0502040204020203" pitchFamily="34" charset="-122"/>
                </a:rPr>
                <a:t>4</a:t>
              </a:r>
              <a:r>
                <a:rPr lang="en-US" altLang="zh-CN" sz="2000" baseline="0">
                  <a:latin typeface="+mn-lt"/>
                  <a:ea typeface="微软雅黑 Light" panose="020B0502040204020203" pitchFamily="34" charset="-122"/>
                </a:rPr>
                <a:t>, S={1,0,1,?}</a:t>
              </a:r>
            </a:p>
          </p:txBody>
        </p:sp>
      </p:grpSp>
      <p:grpSp>
        <p:nvGrpSpPr>
          <p:cNvPr id="40" name="Group 35">
            <a:extLst>
              <a:ext uri="{FF2B5EF4-FFF2-40B4-BE49-F238E27FC236}">
                <a16:creationId xmlns:a16="http://schemas.microsoft.com/office/drawing/2014/main" id="{1BDB7E2B-FD44-4A78-985D-3104E62C6BC7}"/>
              </a:ext>
            </a:extLst>
          </p:cNvPr>
          <p:cNvGrpSpPr>
            <a:grpSpLocks/>
          </p:cNvGrpSpPr>
          <p:nvPr/>
        </p:nvGrpSpPr>
        <p:grpSpPr bwMode="auto">
          <a:xfrm>
            <a:off x="4980511" y="4193381"/>
            <a:ext cx="3527425" cy="768350"/>
            <a:chOff x="0" y="0"/>
            <a:chExt cx="745" cy="555"/>
          </a:xfrm>
        </p:grpSpPr>
        <p:sp>
          <p:nvSpPr>
            <p:cNvPr id="41" name="Rectangle 36">
              <a:extLst>
                <a:ext uri="{FF2B5EF4-FFF2-40B4-BE49-F238E27FC236}">
                  <a16:creationId xmlns:a16="http://schemas.microsoft.com/office/drawing/2014/main" id="{C09E6826-CAEC-45B8-99C5-05724271C299}"/>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w=4, v=40</a:t>
              </a:r>
            </a:p>
          </p:txBody>
        </p:sp>
        <p:sp>
          <p:nvSpPr>
            <p:cNvPr id="42" name="Rectangle 37">
              <a:extLst>
                <a:ext uri="{FF2B5EF4-FFF2-40B4-BE49-F238E27FC236}">
                  <a16:creationId xmlns:a16="http://schemas.microsoft.com/office/drawing/2014/main" id="{1E86E8AA-61A5-4990-9F41-2CEC94FA0B4F}"/>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ub=40+(10-4)*</a:t>
              </a:r>
              <a:r>
                <a:rPr lang="en-US" altLang="zh-CN" sz="2000" baseline="0">
                  <a:solidFill>
                    <a:srgbClr val="800000"/>
                  </a:solidFill>
                  <a:latin typeface="+mn-lt"/>
                  <a:ea typeface="微软雅黑 Light" panose="020B0502040204020203" pitchFamily="34" charset="-122"/>
                </a:rPr>
                <a:t>4</a:t>
              </a:r>
              <a:r>
                <a:rPr lang="en-US" altLang="zh-CN" sz="2000" baseline="0">
                  <a:latin typeface="+mn-lt"/>
                  <a:ea typeface="微软雅黑 Light" panose="020B0502040204020203" pitchFamily="34" charset="-122"/>
                </a:rPr>
                <a:t>, S={1,0,0,?}</a:t>
              </a:r>
            </a:p>
          </p:txBody>
        </p:sp>
      </p:grpSp>
      <p:sp>
        <p:nvSpPr>
          <p:cNvPr id="43" name="Text Box 38">
            <a:extLst>
              <a:ext uri="{FF2B5EF4-FFF2-40B4-BE49-F238E27FC236}">
                <a16:creationId xmlns:a16="http://schemas.microsoft.com/office/drawing/2014/main" id="{D0308750-41B4-4F70-A392-90D38FB87C3D}"/>
              </a:ext>
            </a:extLst>
          </p:cNvPr>
          <p:cNvSpPr txBox="1">
            <a:spLocks noChangeArrowheads="1"/>
          </p:cNvSpPr>
          <p:nvPr/>
        </p:nvSpPr>
        <p:spPr bwMode="auto">
          <a:xfrm>
            <a:off x="2827861" y="3856831"/>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mn-lt"/>
                <a:ea typeface="微软雅黑 Light" panose="020B0502040204020203" pitchFamily="34" charset="-122"/>
              </a:rPr>
              <a:t>6</a:t>
            </a:r>
          </a:p>
        </p:txBody>
      </p:sp>
      <p:sp>
        <p:nvSpPr>
          <p:cNvPr id="44" name="Text Box 39">
            <a:extLst>
              <a:ext uri="{FF2B5EF4-FFF2-40B4-BE49-F238E27FC236}">
                <a16:creationId xmlns:a16="http://schemas.microsoft.com/office/drawing/2014/main" id="{3B5B553B-C455-4B2F-90A9-454E5DE3B5AC}"/>
              </a:ext>
            </a:extLst>
          </p:cNvPr>
          <p:cNvSpPr txBox="1">
            <a:spLocks noChangeArrowheads="1"/>
          </p:cNvSpPr>
          <p:nvPr/>
        </p:nvSpPr>
        <p:spPr bwMode="auto">
          <a:xfrm>
            <a:off x="7652273" y="3834606"/>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mn-lt"/>
                <a:ea typeface="微软雅黑 Light" panose="020B0502040204020203" pitchFamily="34" charset="-122"/>
              </a:rPr>
              <a:t>7</a:t>
            </a:r>
          </a:p>
        </p:txBody>
      </p:sp>
      <p:sp>
        <p:nvSpPr>
          <p:cNvPr id="45" name="Text Box 40">
            <a:extLst>
              <a:ext uri="{FF2B5EF4-FFF2-40B4-BE49-F238E27FC236}">
                <a16:creationId xmlns:a16="http://schemas.microsoft.com/office/drawing/2014/main" id="{9C3EB920-5AC9-4DA7-AD56-349888993F5B}"/>
              </a:ext>
            </a:extLst>
          </p:cNvPr>
          <p:cNvSpPr txBox="1">
            <a:spLocks noChangeArrowheads="1"/>
          </p:cNvSpPr>
          <p:nvPr/>
        </p:nvSpPr>
        <p:spPr bwMode="auto">
          <a:xfrm>
            <a:off x="351507" y="6314421"/>
            <a:ext cx="19648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800" dirty="0">
                <a:latin typeface="+mn-lt"/>
                <a:ea typeface="微软雅黑 Light" panose="020B0502040204020203" pitchFamily="34" charset="-122"/>
              </a:rPr>
              <a:t>无效死结点</a:t>
            </a:r>
            <a:r>
              <a:rPr lang="en-US" altLang="zh-CN" sz="1800" dirty="0">
                <a:latin typeface="+mn-lt"/>
                <a:ea typeface="微软雅黑 Light" panose="020B0502040204020203" pitchFamily="34" charset="-122"/>
              </a:rPr>
              <a:t>(w&gt;C)</a:t>
            </a:r>
            <a:endParaRPr lang="zh-CN" altLang="en-US" sz="1800" dirty="0">
              <a:latin typeface="+mn-lt"/>
              <a:ea typeface="微软雅黑 Light" panose="020B0502040204020203" pitchFamily="34" charset="-122"/>
            </a:endParaRPr>
          </a:p>
        </p:txBody>
      </p:sp>
      <p:grpSp>
        <p:nvGrpSpPr>
          <p:cNvPr id="46" name="Group 41">
            <a:extLst>
              <a:ext uri="{FF2B5EF4-FFF2-40B4-BE49-F238E27FC236}">
                <a16:creationId xmlns:a16="http://schemas.microsoft.com/office/drawing/2014/main" id="{7210200D-DADD-41F0-8AAB-2EAD49F5C2EB}"/>
              </a:ext>
            </a:extLst>
          </p:cNvPr>
          <p:cNvGrpSpPr>
            <a:grpSpLocks/>
          </p:cNvGrpSpPr>
          <p:nvPr/>
        </p:nvGrpSpPr>
        <p:grpSpPr bwMode="auto">
          <a:xfrm>
            <a:off x="3835923" y="5835836"/>
            <a:ext cx="3276600" cy="768350"/>
            <a:chOff x="0" y="0"/>
            <a:chExt cx="745" cy="555"/>
          </a:xfrm>
        </p:grpSpPr>
        <p:sp>
          <p:nvSpPr>
            <p:cNvPr id="47" name="Rectangle 42">
              <a:extLst>
                <a:ext uri="{FF2B5EF4-FFF2-40B4-BE49-F238E27FC236}">
                  <a16:creationId xmlns:a16="http://schemas.microsoft.com/office/drawing/2014/main" id="{CABE998B-F2DF-4E4F-9465-F36A52E4069F}"/>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w=9,</a:t>
              </a:r>
              <a:r>
                <a:rPr lang="en-US" altLang="zh-CN" sz="2000" b="1" baseline="0">
                  <a:solidFill>
                    <a:srgbClr val="FF0000"/>
                  </a:solidFill>
                  <a:latin typeface="+mn-lt"/>
                  <a:ea typeface="微软雅黑 Light" panose="020B0502040204020203" pitchFamily="34" charset="-122"/>
                </a:rPr>
                <a:t> v=65 </a:t>
              </a:r>
            </a:p>
          </p:txBody>
        </p:sp>
        <p:sp>
          <p:nvSpPr>
            <p:cNvPr id="48" name="Rectangle 43">
              <a:extLst>
                <a:ext uri="{FF2B5EF4-FFF2-40B4-BE49-F238E27FC236}">
                  <a16:creationId xmlns:a16="http://schemas.microsoft.com/office/drawing/2014/main" id="{3EA94E73-58B9-4EE9-B2FC-E8F089B09827}"/>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ub=65, S={1,0,1,0}</a:t>
              </a:r>
            </a:p>
          </p:txBody>
        </p:sp>
      </p:grpSp>
      <p:sp>
        <p:nvSpPr>
          <p:cNvPr id="49" name="Text Box 44">
            <a:extLst>
              <a:ext uri="{FF2B5EF4-FFF2-40B4-BE49-F238E27FC236}">
                <a16:creationId xmlns:a16="http://schemas.microsoft.com/office/drawing/2014/main" id="{5539A41D-5405-4480-B461-2450C41ACDF7}"/>
              </a:ext>
            </a:extLst>
          </p:cNvPr>
          <p:cNvSpPr txBox="1">
            <a:spLocks noChangeArrowheads="1"/>
          </p:cNvSpPr>
          <p:nvPr/>
        </p:nvSpPr>
        <p:spPr bwMode="auto">
          <a:xfrm>
            <a:off x="5283723" y="5456088"/>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dirty="0">
                <a:latin typeface="+mn-lt"/>
                <a:ea typeface="微软雅黑 Light" panose="020B0502040204020203" pitchFamily="34" charset="-122"/>
              </a:rPr>
              <a:t>9</a:t>
            </a:r>
          </a:p>
        </p:txBody>
      </p:sp>
      <p:sp>
        <p:nvSpPr>
          <p:cNvPr id="50" name="Line 45">
            <a:extLst>
              <a:ext uri="{FF2B5EF4-FFF2-40B4-BE49-F238E27FC236}">
                <a16:creationId xmlns:a16="http://schemas.microsoft.com/office/drawing/2014/main" id="{CFEC4A3C-3168-444B-BD8B-B7A55DB78B47}"/>
              </a:ext>
            </a:extLst>
          </p:cNvPr>
          <p:cNvSpPr>
            <a:spLocks noChangeShapeType="1"/>
          </p:cNvSpPr>
          <p:nvPr/>
        </p:nvSpPr>
        <p:spPr bwMode="auto">
          <a:xfrm>
            <a:off x="3460830" y="5033168"/>
            <a:ext cx="1853055" cy="80266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51" name="Line 46">
            <a:extLst>
              <a:ext uri="{FF2B5EF4-FFF2-40B4-BE49-F238E27FC236}">
                <a16:creationId xmlns:a16="http://schemas.microsoft.com/office/drawing/2014/main" id="{3ECC6522-5B34-4DCC-9451-38D034DAA38F}"/>
              </a:ext>
            </a:extLst>
          </p:cNvPr>
          <p:cNvSpPr>
            <a:spLocks noChangeShapeType="1"/>
          </p:cNvSpPr>
          <p:nvPr/>
        </p:nvSpPr>
        <p:spPr bwMode="auto">
          <a:xfrm flipH="1">
            <a:off x="1461023" y="5033466"/>
            <a:ext cx="1467372" cy="511017"/>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grpSp>
        <p:nvGrpSpPr>
          <p:cNvPr id="52" name="Group 47">
            <a:extLst>
              <a:ext uri="{FF2B5EF4-FFF2-40B4-BE49-F238E27FC236}">
                <a16:creationId xmlns:a16="http://schemas.microsoft.com/office/drawing/2014/main" id="{BED10F2D-A9F2-4A43-A3B3-59DF61E13EC4}"/>
              </a:ext>
            </a:extLst>
          </p:cNvPr>
          <p:cNvGrpSpPr>
            <a:grpSpLocks/>
          </p:cNvGrpSpPr>
          <p:nvPr/>
        </p:nvGrpSpPr>
        <p:grpSpPr bwMode="auto">
          <a:xfrm>
            <a:off x="487886" y="5561806"/>
            <a:ext cx="1873250" cy="768350"/>
            <a:chOff x="0" y="0"/>
            <a:chExt cx="745" cy="555"/>
          </a:xfrm>
        </p:grpSpPr>
        <p:sp>
          <p:nvSpPr>
            <p:cNvPr id="53" name="Rectangle 48">
              <a:extLst>
                <a:ext uri="{FF2B5EF4-FFF2-40B4-BE49-F238E27FC236}">
                  <a16:creationId xmlns:a16="http://schemas.microsoft.com/office/drawing/2014/main" id="{DFFB2FC8-BAD3-4A25-ADC7-F3FCDC07A06A}"/>
                </a:ext>
              </a:extLst>
            </p:cNvPr>
            <p:cNvSpPr>
              <a:spLocks noChangeArrowheads="1"/>
            </p:cNvSpPr>
            <p:nvPr/>
          </p:nvSpPr>
          <p:spPr bwMode="auto">
            <a:xfrm>
              <a:off x="0" y="0"/>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w=12, </a:t>
              </a:r>
            </a:p>
          </p:txBody>
        </p:sp>
        <p:sp>
          <p:nvSpPr>
            <p:cNvPr id="54" name="Rectangle 49">
              <a:extLst>
                <a:ext uri="{FF2B5EF4-FFF2-40B4-BE49-F238E27FC236}">
                  <a16:creationId xmlns:a16="http://schemas.microsoft.com/office/drawing/2014/main" id="{3ACE30BB-7241-4890-A84A-D8A61479C981}"/>
                </a:ext>
              </a:extLst>
            </p:cNvPr>
            <p:cNvSpPr>
              <a:spLocks noChangeArrowheads="1"/>
            </p:cNvSpPr>
            <p:nvPr/>
          </p:nvSpPr>
          <p:spPr bwMode="auto">
            <a:xfrm>
              <a:off x="0" y="264"/>
              <a:ext cx="745" cy="29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000" baseline="0">
                  <a:latin typeface="+mn-lt"/>
                  <a:ea typeface="微软雅黑 Light" panose="020B0502040204020203" pitchFamily="34" charset="-122"/>
                </a:rPr>
                <a:t>, S={1,0,1,1}</a:t>
              </a:r>
            </a:p>
          </p:txBody>
        </p:sp>
      </p:grpSp>
      <p:sp>
        <p:nvSpPr>
          <p:cNvPr id="55" name="Text Box 50">
            <a:extLst>
              <a:ext uri="{FF2B5EF4-FFF2-40B4-BE49-F238E27FC236}">
                <a16:creationId xmlns:a16="http://schemas.microsoft.com/office/drawing/2014/main" id="{8B94E389-6653-4CAD-B441-813353784901}"/>
              </a:ext>
            </a:extLst>
          </p:cNvPr>
          <p:cNvSpPr txBox="1">
            <a:spLocks noChangeArrowheads="1"/>
          </p:cNvSpPr>
          <p:nvPr/>
        </p:nvSpPr>
        <p:spPr bwMode="auto">
          <a:xfrm>
            <a:off x="848248" y="5225256"/>
            <a:ext cx="38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a:latin typeface="+mn-lt"/>
                <a:ea typeface="微软雅黑 Light" panose="020B0502040204020203" pitchFamily="34" charset="-122"/>
              </a:rPr>
              <a:t>8</a:t>
            </a:r>
          </a:p>
        </p:txBody>
      </p:sp>
      <p:sp>
        <p:nvSpPr>
          <p:cNvPr id="56" name="Text Box 51">
            <a:extLst>
              <a:ext uri="{FF2B5EF4-FFF2-40B4-BE49-F238E27FC236}">
                <a16:creationId xmlns:a16="http://schemas.microsoft.com/office/drawing/2014/main" id="{6AFEF0B5-E0E1-4C71-A49E-325ED6E80F73}"/>
              </a:ext>
            </a:extLst>
          </p:cNvPr>
          <p:cNvSpPr txBox="1">
            <a:spLocks noChangeArrowheads="1"/>
          </p:cNvSpPr>
          <p:nvPr/>
        </p:nvSpPr>
        <p:spPr bwMode="auto">
          <a:xfrm>
            <a:off x="115753" y="571679"/>
            <a:ext cx="20521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000" baseline="0" dirty="0">
                <a:solidFill>
                  <a:srgbClr val="FF3300"/>
                </a:solidFill>
                <a:latin typeface="+mn-lt"/>
                <a:ea typeface="微软雅黑 Light" panose="020B0502040204020203" pitchFamily="34" charset="-122"/>
              </a:rPr>
              <a:t>剪枝条件</a:t>
            </a:r>
            <a:r>
              <a:rPr lang="en-US" altLang="zh-CN" sz="2000" baseline="0" dirty="0">
                <a:solidFill>
                  <a:srgbClr val="FF3300"/>
                </a:solidFill>
                <a:latin typeface="+mn-lt"/>
                <a:ea typeface="微软雅黑 Light" panose="020B0502040204020203" pitchFamily="34" charset="-122"/>
              </a:rPr>
              <a:t>: </a:t>
            </a:r>
            <a:r>
              <a:rPr lang="en-US" altLang="zh-CN" sz="2000" baseline="0" dirty="0" err="1">
                <a:solidFill>
                  <a:srgbClr val="FF3300"/>
                </a:solidFill>
                <a:latin typeface="+mn-lt"/>
                <a:ea typeface="微软雅黑 Light" panose="020B0502040204020203" pitchFamily="34" charset="-122"/>
              </a:rPr>
              <a:t>ub</a:t>
            </a:r>
            <a:r>
              <a:rPr lang="en-US" altLang="zh-CN" sz="2000" baseline="0" dirty="0">
                <a:solidFill>
                  <a:srgbClr val="FF3300"/>
                </a:solidFill>
                <a:latin typeface="+mn-lt"/>
                <a:ea typeface="微软雅黑 Light" panose="020B0502040204020203" pitchFamily="34" charset="-122"/>
              </a:rPr>
              <a:t> &lt;40</a:t>
            </a:r>
          </a:p>
        </p:txBody>
      </p:sp>
      <p:sp>
        <p:nvSpPr>
          <p:cNvPr id="57" name="Line 52">
            <a:extLst>
              <a:ext uri="{FF2B5EF4-FFF2-40B4-BE49-F238E27FC236}">
                <a16:creationId xmlns:a16="http://schemas.microsoft.com/office/drawing/2014/main" id="{9AE06912-6384-41BD-878C-98136C568985}"/>
              </a:ext>
            </a:extLst>
          </p:cNvPr>
          <p:cNvSpPr>
            <a:spLocks noChangeShapeType="1"/>
          </p:cNvSpPr>
          <p:nvPr/>
        </p:nvSpPr>
        <p:spPr bwMode="auto">
          <a:xfrm flipH="1" flipV="1">
            <a:off x="2928394" y="2280131"/>
            <a:ext cx="329879" cy="487362"/>
          </a:xfrm>
          <a:prstGeom prst="line">
            <a:avLst/>
          </a:prstGeom>
          <a:noFill/>
          <a:ln w="6350">
            <a:solidFill>
              <a:srgbClr val="8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58" name="Text Box 53">
            <a:extLst>
              <a:ext uri="{FF2B5EF4-FFF2-40B4-BE49-F238E27FC236}">
                <a16:creationId xmlns:a16="http://schemas.microsoft.com/office/drawing/2014/main" id="{2FB03858-A13F-499F-8913-55E52CA0AAFE}"/>
              </a:ext>
            </a:extLst>
          </p:cNvPr>
          <p:cNvSpPr txBox="1">
            <a:spLocks noChangeArrowheads="1"/>
          </p:cNvSpPr>
          <p:nvPr/>
        </p:nvSpPr>
        <p:spPr bwMode="auto">
          <a:xfrm>
            <a:off x="2469086" y="2757194"/>
            <a:ext cx="1522413" cy="342900"/>
          </a:xfrm>
          <a:prstGeom prst="rect">
            <a:avLst/>
          </a:prstGeom>
          <a:noFill/>
          <a:ln w="63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aseline="0">
                <a:solidFill>
                  <a:srgbClr val="800000"/>
                </a:solidFill>
                <a:latin typeface="+mn-lt"/>
                <a:ea typeface="微软雅黑 Light" panose="020B0502040204020203" pitchFamily="34" charset="-122"/>
              </a:rPr>
              <a:t>物品</a:t>
            </a:r>
            <a:r>
              <a:rPr lang="en-US" altLang="zh-CN" sz="1600" baseline="0">
                <a:solidFill>
                  <a:srgbClr val="800000"/>
                </a:solidFill>
                <a:latin typeface="+mn-lt"/>
                <a:ea typeface="微软雅黑 Light" panose="020B0502040204020203" pitchFamily="34" charset="-122"/>
              </a:rPr>
              <a:t>2</a:t>
            </a:r>
            <a:r>
              <a:rPr lang="zh-CN" altLang="en-US" sz="1600" baseline="0">
                <a:solidFill>
                  <a:srgbClr val="800000"/>
                </a:solidFill>
                <a:latin typeface="+mn-lt"/>
                <a:ea typeface="微软雅黑 Light" panose="020B0502040204020203" pitchFamily="34" charset="-122"/>
              </a:rPr>
              <a:t>单位价值</a:t>
            </a:r>
          </a:p>
        </p:txBody>
      </p:sp>
      <p:sp>
        <p:nvSpPr>
          <p:cNvPr id="59" name="Line 54">
            <a:extLst>
              <a:ext uri="{FF2B5EF4-FFF2-40B4-BE49-F238E27FC236}">
                <a16:creationId xmlns:a16="http://schemas.microsoft.com/office/drawing/2014/main" id="{3303F174-DFD4-411F-829C-49A27651CA82}"/>
              </a:ext>
            </a:extLst>
          </p:cNvPr>
          <p:cNvSpPr>
            <a:spLocks noChangeShapeType="1"/>
          </p:cNvSpPr>
          <p:nvPr/>
        </p:nvSpPr>
        <p:spPr bwMode="auto">
          <a:xfrm flipH="1">
            <a:off x="6391799" y="2824956"/>
            <a:ext cx="936624" cy="596540"/>
          </a:xfrm>
          <a:prstGeom prst="line">
            <a:avLst/>
          </a:prstGeom>
          <a:noFill/>
          <a:ln w="6350">
            <a:solidFill>
              <a:srgbClr val="8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60" name="Text Box 55">
            <a:extLst>
              <a:ext uri="{FF2B5EF4-FFF2-40B4-BE49-F238E27FC236}">
                <a16:creationId xmlns:a16="http://schemas.microsoft.com/office/drawing/2014/main" id="{E409F74F-1480-4FA3-B745-E90AE84C515A}"/>
              </a:ext>
            </a:extLst>
          </p:cNvPr>
          <p:cNvSpPr txBox="1">
            <a:spLocks noChangeArrowheads="1"/>
          </p:cNvSpPr>
          <p:nvPr/>
        </p:nvSpPr>
        <p:spPr bwMode="auto">
          <a:xfrm>
            <a:off x="6896623" y="2466181"/>
            <a:ext cx="1522413" cy="342900"/>
          </a:xfrm>
          <a:prstGeom prst="rect">
            <a:avLst/>
          </a:prstGeom>
          <a:noFill/>
          <a:ln w="63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aseline="0">
                <a:solidFill>
                  <a:srgbClr val="800000"/>
                </a:solidFill>
                <a:latin typeface="+mn-lt"/>
                <a:ea typeface="微软雅黑 Light" panose="020B0502040204020203" pitchFamily="34" charset="-122"/>
              </a:rPr>
              <a:t>物品</a:t>
            </a:r>
            <a:r>
              <a:rPr lang="en-US" altLang="zh-CN" sz="1600" baseline="0">
                <a:solidFill>
                  <a:srgbClr val="800000"/>
                </a:solidFill>
                <a:latin typeface="+mn-lt"/>
                <a:ea typeface="微软雅黑 Light" panose="020B0502040204020203" pitchFamily="34" charset="-122"/>
              </a:rPr>
              <a:t>3</a:t>
            </a:r>
            <a:r>
              <a:rPr lang="zh-CN" altLang="en-US" sz="1600" baseline="0">
                <a:solidFill>
                  <a:srgbClr val="800000"/>
                </a:solidFill>
                <a:latin typeface="+mn-lt"/>
                <a:ea typeface="微软雅黑 Light" panose="020B0502040204020203" pitchFamily="34" charset="-122"/>
              </a:rPr>
              <a:t>单位价值</a:t>
            </a:r>
          </a:p>
        </p:txBody>
      </p:sp>
      <p:sp>
        <p:nvSpPr>
          <p:cNvPr id="61" name="Text Box 56">
            <a:extLst>
              <a:ext uri="{FF2B5EF4-FFF2-40B4-BE49-F238E27FC236}">
                <a16:creationId xmlns:a16="http://schemas.microsoft.com/office/drawing/2014/main" id="{39D41B48-813A-46D9-B1A3-6B9A27D7D3DC}"/>
              </a:ext>
            </a:extLst>
          </p:cNvPr>
          <p:cNvSpPr txBox="1">
            <a:spLocks noChangeArrowheads="1"/>
          </p:cNvSpPr>
          <p:nvPr/>
        </p:nvSpPr>
        <p:spPr bwMode="auto">
          <a:xfrm>
            <a:off x="2648473" y="5417344"/>
            <a:ext cx="1522413" cy="342900"/>
          </a:xfrm>
          <a:prstGeom prst="rect">
            <a:avLst/>
          </a:prstGeom>
          <a:noFill/>
          <a:ln w="63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aseline="0">
                <a:solidFill>
                  <a:srgbClr val="800000"/>
                </a:solidFill>
                <a:latin typeface="+mn-lt"/>
                <a:ea typeface="微软雅黑 Light" panose="020B0502040204020203" pitchFamily="34" charset="-122"/>
              </a:rPr>
              <a:t>物品</a:t>
            </a:r>
            <a:r>
              <a:rPr lang="en-US" altLang="zh-CN" sz="1600" baseline="0">
                <a:solidFill>
                  <a:srgbClr val="800000"/>
                </a:solidFill>
                <a:latin typeface="+mn-lt"/>
                <a:ea typeface="微软雅黑 Light" panose="020B0502040204020203" pitchFamily="34" charset="-122"/>
              </a:rPr>
              <a:t>4</a:t>
            </a:r>
            <a:r>
              <a:rPr lang="zh-CN" altLang="en-US" sz="1600" baseline="0">
                <a:solidFill>
                  <a:srgbClr val="800000"/>
                </a:solidFill>
                <a:latin typeface="+mn-lt"/>
                <a:ea typeface="微软雅黑 Light" panose="020B0502040204020203" pitchFamily="34" charset="-122"/>
              </a:rPr>
              <a:t>单位价值</a:t>
            </a:r>
          </a:p>
        </p:txBody>
      </p:sp>
      <p:sp>
        <p:nvSpPr>
          <p:cNvPr id="62" name="Line 57">
            <a:extLst>
              <a:ext uri="{FF2B5EF4-FFF2-40B4-BE49-F238E27FC236}">
                <a16:creationId xmlns:a16="http://schemas.microsoft.com/office/drawing/2014/main" id="{418B3266-A3F4-44FF-8E55-15282331E259}"/>
              </a:ext>
            </a:extLst>
          </p:cNvPr>
          <p:cNvSpPr>
            <a:spLocks noChangeShapeType="1"/>
          </p:cNvSpPr>
          <p:nvPr/>
        </p:nvSpPr>
        <p:spPr bwMode="auto">
          <a:xfrm flipH="1" flipV="1">
            <a:off x="2648472" y="4919240"/>
            <a:ext cx="144463" cy="498103"/>
          </a:xfrm>
          <a:prstGeom prst="line">
            <a:avLst/>
          </a:prstGeom>
          <a:noFill/>
          <a:ln w="6350">
            <a:solidFill>
              <a:srgbClr val="8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63" name="Text Box 58">
            <a:extLst>
              <a:ext uri="{FF2B5EF4-FFF2-40B4-BE49-F238E27FC236}">
                <a16:creationId xmlns:a16="http://schemas.microsoft.com/office/drawing/2014/main" id="{AF9643AB-6A87-4D55-B620-365B0FBC0CAC}"/>
              </a:ext>
            </a:extLst>
          </p:cNvPr>
          <p:cNvSpPr txBox="1">
            <a:spLocks noChangeArrowheads="1"/>
          </p:cNvSpPr>
          <p:nvPr/>
        </p:nvSpPr>
        <p:spPr bwMode="auto">
          <a:xfrm>
            <a:off x="6783116" y="5304773"/>
            <a:ext cx="1522413" cy="342900"/>
          </a:xfrm>
          <a:prstGeom prst="rect">
            <a:avLst/>
          </a:prstGeom>
          <a:noFill/>
          <a:ln w="635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1600" baseline="0">
                <a:solidFill>
                  <a:srgbClr val="800000"/>
                </a:solidFill>
                <a:latin typeface="+mn-lt"/>
                <a:ea typeface="微软雅黑 Light" panose="020B0502040204020203" pitchFamily="34" charset="-122"/>
              </a:rPr>
              <a:t>物品</a:t>
            </a:r>
            <a:r>
              <a:rPr lang="en-US" altLang="zh-CN" sz="1600" baseline="0">
                <a:solidFill>
                  <a:srgbClr val="800000"/>
                </a:solidFill>
                <a:latin typeface="+mn-lt"/>
                <a:ea typeface="微软雅黑 Light" panose="020B0502040204020203" pitchFamily="34" charset="-122"/>
              </a:rPr>
              <a:t>4</a:t>
            </a:r>
            <a:r>
              <a:rPr lang="zh-CN" altLang="en-US" sz="1600" baseline="0">
                <a:solidFill>
                  <a:srgbClr val="800000"/>
                </a:solidFill>
                <a:latin typeface="+mn-lt"/>
                <a:ea typeface="微软雅黑 Light" panose="020B0502040204020203" pitchFamily="34" charset="-122"/>
              </a:rPr>
              <a:t>单位价值</a:t>
            </a:r>
          </a:p>
        </p:txBody>
      </p:sp>
      <p:sp>
        <p:nvSpPr>
          <p:cNvPr id="64" name="Line 59">
            <a:extLst>
              <a:ext uri="{FF2B5EF4-FFF2-40B4-BE49-F238E27FC236}">
                <a16:creationId xmlns:a16="http://schemas.microsoft.com/office/drawing/2014/main" id="{780B4D0F-6C22-4335-8B6E-15E2AC4BD44D}"/>
              </a:ext>
            </a:extLst>
          </p:cNvPr>
          <p:cNvSpPr>
            <a:spLocks noChangeShapeType="1"/>
          </p:cNvSpPr>
          <p:nvPr/>
        </p:nvSpPr>
        <p:spPr bwMode="auto">
          <a:xfrm flipH="1" flipV="1">
            <a:off x="7004573" y="4858839"/>
            <a:ext cx="539750" cy="445934"/>
          </a:xfrm>
          <a:prstGeom prst="line">
            <a:avLst/>
          </a:prstGeom>
          <a:noFill/>
          <a:ln w="6350">
            <a:solidFill>
              <a:srgbClr val="80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ea typeface="微软雅黑 Light" panose="020B0502040204020203" pitchFamily="34" charset="-122"/>
            </a:endParaRPr>
          </a:p>
        </p:txBody>
      </p:sp>
      <p:sp>
        <p:nvSpPr>
          <p:cNvPr id="2" name="文本框 1">
            <a:extLst>
              <a:ext uri="{FF2B5EF4-FFF2-40B4-BE49-F238E27FC236}">
                <a16:creationId xmlns:a16="http://schemas.microsoft.com/office/drawing/2014/main" id="{14160C44-DF82-4017-B715-7592B089AF81}"/>
              </a:ext>
            </a:extLst>
          </p:cNvPr>
          <p:cNvSpPr txBox="1"/>
          <p:nvPr/>
        </p:nvSpPr>
        <p:spPr>
          <a:xfrm>
            <a:off x="8654050" y="31778"/>
            <a:ext cx="351341" cy="6740307"/>
          </a:xfrm>
          <a:prstGeom prst="rect">
            <a:avLst/>
          </a:prstGeom>
          <a:solidFill>
            <a:schemeClr val="accent4">
              <a:lumMod val="20000"/>
              <a:lumOff val="80000"/>
            </a:schemeClr>
          </a:solidFill>
        </p:spPr>
        <p:txBody>
          <a:bodyPr wrap="square" rtlCol="0">
            <a:spAutoFit/>
          </a:bodyPr>
          <a:lstStyle/>
          <a:p>
            <a:r>
              <a:rPr lang="en-US" altLang="zh-CN" sz="2400" dirty="0"/>
              <a:t>k</a:t>
            </a:r>
          </a:p>
          <a:p>
            <a:r>
              <a:rPr lang="en-US" altLang="zh-CN" sz="2400" dirty="0"/>
              <a:t>0</a:t>
            </a:r>
          </a:p>
          <a:p>
            <a:endParaRPr lang="en-US" altLang="zh-CN" sz="2400" dirty="0"/>
          </a:p>
          <a:p>
            <a:endParaRPr lang="en-US" altLang="zh-CN" sz="2400" dirty="0"/>
          </a:p>
          <a:p>
            <a:r>
              <a:rPr lang="en-US" altLang="zh-CN" sz="2400" dirty="0"/>
              <a:t>1</a:t>
            </a:r>
          </a:p>
          <a:p>
            <a:endParaRPr lang="en-US" altLang="zh-CN" sz="2400" dirty="0"/>
          </a:p>
          <a:p>
            <a:endParaRPr lang="en-US" altLang="zh-CN" sz="2400" dirty="0"/>
          </a:p>
          <a:p>
            <a:endParaRPr lang="en-US" altLang="zh-CN" sz="2400" dirty="0"/>
          </a:p>
          <a:p>
            <a:r>
              <a:rPr lang="en-US" altLang="zh-CN" sz="2400" dirty="0"/>
              <a:t>2</a:t>
            </a:r>
          </a:p>
          <a:p>
            <a:endParaRPr lang="en-US" altLang="zh-CN" sz="2400" dirty="0"/>
          </a:p>
          <a:p>
            <a:endParaRPr lang="en-US" altLang="zh-CN" sz="2400" dirty="0"/>
          </a:p>
          <a:p>
            <a:r>
              <a:rPr lang="en-US" altLang="zh-CN" sz="2400" dirty="0"/>
              <a:t>3</a:t>
            </a:r>
          </a:p>
          <a:p>
            <a:endParaRPr lang="en-US" altLang="zh-CN" sz="2400" dirty="0"/>
          </a:p>
          <a:p>
            <a:endParaRPr lang="en-US" altLang="zh-CN" sz="2400" dirty="0"/>
          </a:p>
          <a:p>
            <a:endParaRPr lang="en-US" altLang="zh-CN" sz="2400" dirty="0"/>
          </a:p>
          <a:p>
            <a:endParaRPr lang="en-US" altLang="zh-CN" sz="2400" dirty="0"/>
          </a:p>
          <a:p>
            <a:r>
              <a:rPr lang="en-US" altLang="zh-CN" sz="2400" dirty="0"/>
              <a:t>4</a:t>
            </a:r>
          </a:p>
          <a:p>
            <a:endParaRPr lang="zh-CN" altLang="en-US" sz="2400" dirty="0"/>
          </a:p>
        </p:txBody>
      </p:sp>
    </p:spTree>
    <p:extLst>
      <p:ext uri="{BB962C8B-B14F-4D97-AF65-F5344CB8AC3E}">
        <p14:creationId xmlns:p14="http://schemas.microsoft.com/office/powerpoint/2010/main" val="1073405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7A6D4-E9D0-4895-8122-E31AF5FAC6C1}"/>
              </a:ext>
            </a:extLst>
          </p:cNvPr>
          <p:cNvSpPr>
            <a:spLocks noGrp="1"/>
          </p:cNvSpPr>
          <p:nvPr>
            <p:ph type="title"/>
          </p:nvPr>
        </p:nvSpPr>
        <p:spPr/>
        <p:txBody>
          <a:bodyPr/>
          <a:lstStyle/>
          <a:p>
            <a:r>
              <a:rPr lang="en-US" altLang="zh-CN" dirty="0"/>
              <a:t>0-1</a:t>
            </a:r>
            <a:r>
              <a:rPr lang="zh-CN" altLang="en-US" dirty="0"/>
              <a:t>背包问题</a:t>
            </a:r>
          </a:p>
        </p:txBody>
      </p:sp>
      <p:sp>
        <p:nvSpPr>
          <p:cNvPr id="3" name="内容占位符 2">
            <a:extLst>
              <a:ext uri="{FF2B5EF4-FFF2-40B4-BE49-F238E27FC236}">
                <a16:creationId xmlns:a16="http://schemas.microsoft.com/office/drawing/2014/main" id="{7141D76E-A21F-4DCE-B8FF-B7A5E02D1FB8}"/>
              </a:ext>
            </a:extLst>
          </p:cNvPr>
          <p:cNvSpPr>
            <a:spLocks noGrp="1"/>
          </p:cNvSpPr>
          <p:nvPr>
            <p:ph idx="1"/>
          </p:nvPr>
        </p:nvSpPr>
        <p:spPr/>
        <p:txBody>
          <a:bodyPr/>
          <a:lstStyle/>
          <a:p>
            <a:r>
              <a:rPr lang="zh-CN" altLang="en-US" sz="2400" baseline="0" dirty="0"/>
              <a:t>说明</a:t>
            </a:r>
            <a:endParaRPr lang="en-US" altLang="zh-CN" sz="2400" baseline="0" dirty="0"/>
          </a:p>
          <a:p>
            <a:pPr lvl="1"/>
            <a:r>
              <a:rPr lang="en-US" altLang="zh-CN" baseline="0" dirty="0"/>
              <a:t>1. </a:t>
            </a:r>
            <a:r>
              <a:rPr lang="zh-CN" altLang="en-US" baseline="0" dirty="0"/>
              <a:t>死结点</a:t>
            </a:r>
            <a:endParaRPr lang="en-US" altLang="zh-CN" baseline="0" dirty="0"/>
          </a:p>
          <a:p>
            <a:pPr lvl="2"/>
            <a:r>
              <a:rPr lang="zh-CN" altLang="en-US" baseline="0" dirty="0"/>
              <a:t>装入的物品总重量超出背包容量</a:t>
            </a:r>
            <a:r>
              <a:rPr lang="en-US" altLang="zh-CN" baseline="0" dirty="0"/>
              <a:t>C=10</a:t>
            </a:r>
            <a:r>
              <a:rPr lang="zh-CN" altLang="en-US" baseline="0" dirty="0"/>
              <a:t>，如结点</a:t>
            </a:r>
            <a:r>
              <a:rPr lang="en-US" altLang="zh-CN" baseline="0" dirty="0"/>
              <a:t>4</a:t>
            </a:r>
            <a:r>
              <a:rPr lang="zh-CN" altLang="en-US" baseline="0" dirty="0"/>
              <a:t>、</a:t>
            </a:r>
            <a:r>
              <a:rPr lang="en-US" altLang="zh-CN" baseline="0" dirty="0"/>
              <a:t>8</a:t>
            </a:r>
          </a:p>
          <a:p>
            <a:pPr lvl="1"/>
            <a:endParaRPr lang="en-US" altLang="zh-CN" sz="2400" dirty="0"/>
          </a:p>
          <a:p>
            <a:pPr lvl="1"/>
            <a:r>
              <a:rPr lang="en-US" altLang="zh-CN" sz="2400" baseline="0" dirty="0"/>
              <a:t>2. </a:t>
            </a:r>
            <a:r>
              <a:rPr lang="zh-CN" altLang="en-US" sz="2400" baseline="0" dirty="0"/>
              <a:t>当结点</a:t>
            </a:r>
            <a:r>
              <a:rPr lang="en-US" altLang="zh-CN" sz="2400" baseline="0" dirty="0"/>
              <a:t>9</a:t>
            </a:r>
            <a:r>
              <a:rPr lang="zh-CN" altLang="en-US" sz="2400" baseline="0" dirty="0"/>
              <a:t>生成后，得到</a:t>
            </a:r>
            <a:r>
              <a:rPr lang="en-US" altLang="zh-CN" sz="2400" baseline="0" dirty="0"/>
              <a:t>1</a:t>
            </a:r>
            <a:r>
              <a:rPr lang="zh-CN" altLang="en-US" sz="2400" baseline="0" dirty="0"/>
              <a:t>个完全解，其价值</a:t>
            </a:r>
            <a:r>
              <a:rPr lang="en-US" altLang="zh-CN" sz="2400" baseline="0" dirty="0"/>
              <a:t>v=65</a:t>
            </a:r>
          </a:p>
          <a:p>
            <a:pPr lvl="2"/>
            <a:r>
              <a:rPr lang="zh-CN" altLang="en-US" baseline="0" dirty="0"/>
              <a:t>此时，活结点表中还有结点</a:t>
            </a:r>
            <a:r>
              <a:rPr lang="en-US" altLang="zh-CN" baseline="0" dirty="0"/>
              <a:t>3</a:t>
            </a:r>
            <a:r>
              <a:rPr lang="zh-CN" altLang="en-US" baseline="0" dirty="0"/>
              <a:t>、</a:t>
            </a:r>
            <a:r>
              <a:rPr lang="en-US" altLang="zh-CN" baseline="0" dirty="0"/>
              <a:t>7</a:t>
            </a:r>
            <a:r>
              <a:rPr lang="zh-CN" altLang="en-US" baseline="0" dirty="0"/>
              <a:t>，但由于结点</a:t>
            </a:r>
            <a:r>
              <a:rPr lang="en-US" altLang="zh-CN" baseline="0" dirty="0"/>
              <a:t>3</a:t>
            </a:r>
            <a:r>
              <a:rPr lang="zh-CN" altLang="en-US" baseline="0" dirty="0"/>
              <a:t>、</a:t>
            </a:r>
            <a:r>
              <a:rPr lang="en-US" altLang="zh-CN" baseline="0" dirty="0"/>
              <a:t>7</a:t>
            </a:r>
            <a:r>
              <a:rPr lang="zh-CN" altLang="en-US" baseline="0" dirty="0"/>
              <a:t>的</a:t>
            </a:r>
            <a:r>
              <a:rPr lang="en-US" altLang="zh-CN" baseline="0" dirty="0" err="1"/>
              <a:t>ub</a:t>
            </a:r>
            <a:r>
              <a:rPr lang="zh-CN" altLang="en-US" baseline="0" dirty="0"/>
              <a:t>分别为</a:t>
            </a:r>
            <a:r>
              <a:rPr lang="en-US" altLang="zh-CN" baseline="0" dirty="0"/>
              <a:t>60</a:t>
            </a:r>
            <a:r>
              <a:rPr lang="zh-CN" altLang="en-US" baseline="0" dirty="0"/>
              <a:t>、</a:t>
            </a:r>
            <a:r>
              <a:rPr lang="en-US" altLang="zh-CN" baseline="0" dirty="0"/>
              <a:t>64</a:t>
            </a:r>
            <a:r>
              <a:rPr lang="zh-CN" altLang="en-US" baseline="0" dirty="0"/>
              <a:t>，均已经小于结点</a:t>
            </a:r>
            <a:r>
              <a:rPr lang="en-US" altLang="zh-CN" baseline="0" dirty="0"/>
              <a:t>9</a:t>
            </a:r>
            <a:r>
              <a:rPr lang="zh-CN" altLang="en-US" baseline="0" dirty="0"/>
              <a:t>的价值</a:t>
            </a:r>
            <a:r>
              <a:rPr lang="en-US" altLang="zh-CN" baseline="0" dirty="0"/>
              <a:t>v=65</a:t>
            </a:r>
          </a:p>
          <a:p>
            <a:pPr lvl="2"/>
            <a:r>
              <a:rPr lang="zh-CN" altLang="en-US" sz="2400" baseline="0" dirty="0"/>
              <a:t>因此，结点</a:t>
            </a:r>
            <a:r>
              <a:rPr lang="en-US" altLang="zh-CN" sz="2400" baseline="0" dirty="0"/>
              <a:t>3</a:t>
            </a:r>
            <a:r>
              <a:rPr lang="zh-CN" altLang="en-US" sz="2400" baseline="0" dirty="0"/>
              <a:t>、</a:t>
            </a:r>
            <a:r>
              <a:rPr lang="en-US" altLang="zh-CN" sz="2400" baseline="0" dirty="0"/>
              <a:t>7</a:t>
            </a:r>
            <a:r>
              <a:rPr lang="zh-CN" altLang="en-US" sz="2400" baseline="0" dirty="0"/>
              <a:t>没有必要再进一步扩展，被剪枝；</a:t>
            </a:r>
            <a:endParaRPr lang="en-US" altLang="zh-CN" sz="2400" baseline="0" dirty="0"/>
          </a:p>
          <a:p>
            <a:pPr lvl="1"/>
            <a:r>
              <a:rPr lang="en-US" altLang="zh-CN" dirty="0"/>
              <a:t>3. </a:t>
            </a:r>
            <a:r>
              <a:rPr lang="zh-CN" altLang="en-US" dirty="0"/>
              <a:t>活结点表为空，算法结束</a:t>
            </a:r>
          </a:p>
          <a:p>
            <a:endParaRPr lang="zh-CN" altLang="en-US" dirty="0"/>
          </a:p>
        </p:txBody>
      </p:sp>
      <p:sp>
        <p:nvSpPr>
          <p:cNvPr id="4" name="日期占位符 3">
            <a:extLst>
              <a:ext uri="{FF2B5EF4-FFF2-40B4-BE49-F238E27FC236}">
                <a16:creationId xmlns:a16="http://schemas.microsoft.com/office/drawing/2014/main" id="{734AA28A-82A2-4838-B206-9D611313EF29}"/>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07C47D03-576C-42E9-A93E-D9419CB727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B01270-931E-43D0-8779-32C16A47656D}"/>
              </a:ext>
            </a:extLst>
          </p:cNvPr>
          <p:cNvSpPr>
            <a:spLocks noGrp="1"/>
          </p:cNvSpPr>
          <p:nvPr>
            <p:ph type="sldNum" sz="quarter" idx="12"/>
          </p:nvPr>
        </p:nvSpPr>
        <p:spPr/>
        <p:txBody>
          <a:bodyPr/>
          <a:lstStyle/>
          <a:p>
            <a:fld id="{EEA58A3B-43CE-4AA0-90B5-EB47AFAFEB34}" type="slidenum">
              <a:rPr lang="zh-CN" altLang="en-US" smtClean="0"/>
              <a:pPr/>
              <a:t>71</a:t>
            </a:fld>
            <a:endParaRPr lang="zh-CN" altLang="en-US" dirty="0"/>
          </a:p>
        </p:txBody>
      </p:sp>
    </p:spTree>
    <p:extLst>
      <p:ext uri="{BB962C8B-B14F-4D97-AF65-F5344CB8AC3E}">
        <p14:creationId xmlns:p14="http://schemas.microsoft.com/office/powerpoint/2010/main" val="4144176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9113E-8811-412B-9028-7CBBE00714D6}"/>
              </a:ext>
            </a:extLst>
          </p:cNvPr>
          <p:cNvSpPr>
            <a:spLocks noGrp="1"/>
          </p:cNvSpPr>
          <p:nvPr>
            <p:ph type="title"/>
          </p:nvPr>
        </p:nvSpPr>
        <p:spPr/>
        <p:txBody>
          <a:bodyPr/>
          <a:lstStyle/>
          <a:p>
            <a:r>
              <a:rPr lang="en-US" altLang="zh-CN" dirty="0">
                <a:latin typeface="Times New Roman" pitchFamily="18" charset="0"/>
              </a:rPr>
              <a:t>6.2</a:t>
            </a:r>
            <a:r>
              <a:rPr lang="zh-CN" altLang="en-US" dirty="0">
                <a:latin typeface="Times New Roman" pitchFamily="18" charset="0"/>
              </a:rPr>
              <a:t>单源最短路径问题</a:t>
            </a:r>
          </a:p>
        </p:txBody>
      </p:sp>
      <p:sp>
        <p:nvSpPr>
          <p:cNvPr id="3" name="内容占位符 2">
            <a:extLst>
              <a:ext uri="{FF2B5EF4-FFF2-40B4-BE49-F238E27FC236}">
                <a16:creationId xmlns:a16="http://schemas.microsoft.com/office/drawing/2014/main" id="{93D73956-8AC9-416E-911F-4E6C197DD99D}"/>
              </a:ext>
            </a:extLst>
          </p:cNvPr>
          <p:cNvSpPr>
            <a:spLocks noGrp="1"/>
          </p:cNvSpPr>
          <p:nvPr>
            <p:ph idx="1"/>
          </p:nvPr>
        </p:nvSpPr>
        <p:spPr/>
        <p:txBody>
          <a:bodyPr/>
          <a:lstStyle/>
          <a:p>
            <a:r>
              <a:rPr lang="zh-CN" altLang="en-US" sz="2400" baseline="0" dirty="0"/>
              <a:t>问题描述</a:t>
            </a:r>
            <a:endParaRPr lang="en-US" altLang="zh-CN" sz="2400" baseline="0" dirty="0"/>
          </a:p>
          <a:p>
            <a:pPr lvl="1"/>
            <a:r>
              <a:rPr lang="zh-CN" altLang="en-US" dirty="0"/>
              <a:t>给定</a:t>
            </a:r>
            <a:r>
              <a:rPr lang="zh-CN" altLang="en-US" baseline="0" dirty="0"/>
              <a:t>有向图</a:t>
            </a:r>
            <a:r>
              <a:rPr lang="en-US" altLang="zh-CN" baseline="0" dirty="0"/>
              <a:t>G(V, E)</a:t>
            </a:r>
            <a:r>
              <a:rPr lang="zh-CN" altLang="en-US" baseline="0" dirty="0"/>
              <a:t>，图中每</a:t>
            </a:r>
            <a:r>
              <a:rPr lang="zh-CN" altLang="en-US" dirty="0"/>
              <a:t>条</a:t>
            </a:r>
            <a:r>
              <a:rPr lang="zh-CN" altLang="en-US" baseline="0" dirty="0"/>
              <a:t>边都有一个非负边权</a:t>
            </a:r>
            <a:endParaRPr lang="en-US" altLang="zh-CN" baseline="0" dirty="0"/>
          </a:p>
          <a:p>
            <a:pPr lvl="1"/>
            <a:r>
              <a:rPr lang="zh-CN" altLang="en-US" baseline="0" dirty="0"/>
              <a:t>要求：计算从图中源点</a:t>
            </a:r>
            <a:r>
              <a:rPr lang="en-US" altLang="zh-CN" baseline="0" dirty="0"/>
              <a:t>s</a:t>
            </a:r>
            <a:r>
              <a:rPr lang="zh-CN" altLang="en-US" baseline="0" dirty="0"/>
              <a:t>到目标点</a:t>
            </a:r>
            <a:r>
              <a:rPr lang="en-US" altLang="zh-CN" baseline="0" dirty="0"/>
              <a:t>t</a:t>
            </a:r>
            <a:r>
              <a:rPr lang="zh-CN" altLang="en-US" baseline="0" dirty="0"/>
              <a:t>之间的最短路径 </a:t>
            </a:r>
          </a:p>
          <a:p>
            <a:endParaRPr lang="zh-CN" altLang="en-US" dirty="0"/>
          </a:p>
        </p:txBody>
      </p:sp>
      <p:sp>
        <p:nvSpPr>
          <p:cNvPr id="4" name="日期占位符 3">
            <a:extLst>
              <a:ext uri="{FF2B5EF4-FFF2-40B4-BE49-F238E27FC236}">
                <a16:creationId xmlns:a16="http://schemas.microsoft.com/office/drawing/2014/main" id="{025E937A-AAE8-42BA-AF3C-6F1E67F7398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514F37A6-4955-4C9F-B58B-F4EFCEEF67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492885-160C-45AE-A33C-0582C149C3F4}"/>
              </a:ext>
            </a:extLst>
          </p:cNvPr>
          <p:cNvSpPr>
            <a:spLocks noGrp="1"/>
          </p:cNvSpPr>
          <p:nvPr>
            <p:ph type="sldNum" sz="quarter" idx="12"/>
          </p:nvPr>
        </p:nvSpPr>
        <p:spPr/>
        <p:txBody>
          <a:bodyPr/>
          <a:lstStyle/>
          <a:p>
            <a:fld id="{EEA58A3B-43CE-4AA0-90B5-EB47AFAFEB34}" type="slidenum">
              <a:rPr lang="zh-CN" altLang="en-US" smtClean="0"/>
              <a:pPr/>
              <a:t>72</a:t>
            </a:fld>
            <a:endParaRPr lang="zh-CN" altLang="en-US" dirty="0"/>
          </a:p>
        </p:txBody>
      </p:sp>
      <p:grpSp>
        <p:nvGrpSpPr>
          <p:cNvPr id="7" name="Group 54">
            <a:extLst>
              <a:ext uri="{FF2B5EF4-FFF2-40B4-BE49-F238E27FC236}">
                <a16:creationId xmlns:a16="http://schemas.microsoft.com/office/drawing/2014/main" id="{7E32841D-5CB0-401C-B5FB-DC1EF7B44597}"/>
              </a:ext>
            </a:extLst>
          </p:cNvPr>
          <p:cNvGrpSpPr>
            <a:grpSpLocks/>
          </p:cNvGrpSpPr>
          <p:nvPr/>
        </p:nvGrpSpPr>
        <p:grpSpPr bwMode="auto">
          <a:xfrm>
            <a:off x="129956" y="2689725"/>
            <a:ext cx="8789819" cy="3081784"/>
            <a:chOff x="0" y="0"/>
            <a:chExt cx="5534" cy="2032"/>
          </a:xfrm>
        </p:grpSpPr>
        <p:pic>
          <p:nvPicPr>
            <p:cNvPr id="8" name="Picture 40" descr="未命名">
              <a:extLst>
                <a:ext uri="{FF2B5EF4-FFF2-40B4-BE49-F238E27FC236}">
                  <a16:creationId xmlns:a16="http://schemas.microsoft.com/office/drawing/2014/main" id="{754A3227-5D99-451A-8F1E-6D9BC8B8A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34" cy="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43">
              <a:extLst>
                <a:ext uri="{FF2B5EF4-FFF2-40B4-BE49-F238E27FC236}">
                  <a16:creationId xmlns:a16="http://schemas.microsoft.com/office/drawing/2014/main" id="{368C677E-48C8-4426-8265-C72595C2D91C}"/>
                </a:ext>
              </a:extLst>
            </p:cNvPr>
            <p:cNvSpPr>
              <a:spLocks/>
            </p:cNvSpPr>
            <p:nvPr/>
          </p:nvSpPr>
          <p:spPr bwMode="auto">
            <a:xfrm>
              <a:off x="318" y="227"/>
              <a:ext cx="1814" cy="695"/>
            </a:xfrm>
            <a:custGeom>
              <a:avLst/>
              <a:gdLst>
                <a:gd name="T0" fmla="*/ 0 w 1814"/>
                <a:gd name="T1" fmla="*/ 552 h 695"/>
                <a:gd name="T2" fmla="*/ 816 w 1814"/>
                <a:gd name="T3" fmla="*/ 7 h 695"/>
                <a:gd name="T4" fmla="*/ 816 w 1814"/>
                <a:gd name="T5" fmla="*/ 597 h 695"/>
                <a:gd name="T6" fmla="*/ 1814 w 1814"/>
                <a:gd name="T7" fmla="*/ 597 h 695"/>
                <a:gd name="T8" fmla="*/ 0 60000 65536"/>
                <a:gd name="T9" fmla="*/ 0 60000 65536"/>
                <a:gd name="T10" fmla="*/ 0 60000 65536"/>
                <a:gd name="T11" fmla="*/ 0 60000 65536"/>
                <a:gd name="T12" fmla="*/ 0 w 1814"/>
                <a:gd name="T13" fmla="*/ 0 h 695"/>
                <a:gd name="T14" fmla="*/ 1814 w 1814"/>
                <a:gd name="T15" fmla="*/ 695 h 695"/>
              </a:gdLst>
              <a:ahLst/>
              <a:cxnLst>
                <a:cxn ang="T8">
                  <a:pos x="T0" y="T1"/>
                </a:cxn>
                <a:cxn ang="T9">
                  <a:pos x="T2" y="T3"/>
                </a:cxn>
                <a:cxn ang="T10">
                  <a:pos x="T4" y="T5"/>
                </a:cxn>
                <a:cxn ang="T11">
                  <a:pos x="T6" y="T7"/>
                </a:cxn>
              </a:cxnLst>
              <a:rect l="T12" t="T13" r="T14" b="T15"/>
              <a:pathLst>
                <a:path w="1814" h="695">
                  <a:moveTo>
                    <a:pt x="0" y="552"/>
                  </a:moveTo>
                  <a:cubicBezTo>
                    <a:pt x="340" y="276"/>
                    <a:pt x="680" y="0"/>
                    <a:pt x="816" y="7"/>
                  </a:cubicBezTo>
                  <a:cubicBezTo>
                    <a:pt x="952" y="14"/>
                    <a:pt x="650" y="499"/>
                    <a:pt x="816" y="597"/>
                  </a:cubicBezTo>
                  <a:cubicBezTo>
                    <a:pt x="982" y="695"/>
                    <a:pt x="1648" y="597"/>
                    <a:pt x="1814" y="597"/>
                  </a:cubicBezTo>
                </a:path>
              </a:pathLst>
            </a:custGeom>
            <a:noFill/>
            <a:ln w="190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0" name="Text Box 45">
              <a:extLst>
                <a:ext uri="{FF2B5EF4-FFF2-40B4-BE49-F238E27FC236}">
                  <a16:creationId xmlns:a16="http://schemas.microsoft.com/office/drawing/2014/main" id="{4B15966A-3DB0-467B-875F-6BE22A322D8E}"/>
                </a:ext>
              </a:extLst>
            </p:cNvPr>
            <p:cNvSpPr txBox="1">
              <a:spLocks noChangeArrowheads="1"/>
            </p:cNvSpPr>
            <p:nvPr/>
          </p:nvSpPr>
          <p:spPr bwMode="auto">
            <a:xfrm>
              <a:off x="1270" y="13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1" name="Text Box 46">
              <a:extLst>
                <a:ext uri="{FF2B5EF4-FFF2-40B4-BE49-F238E27FC236}">
                  <a16:creationId xmlns:a16="http://schemas.microsoft.com/office/drawing/2014/main" id="{1AC74EFC-4E3D-422F-A463-BE44490D6B56}"/>
                </a:ext>
              </a:extLst>
            </p:cNvPr>
            <p:cNvSpPr txBox="1">
              <a:spLocks noChangeArrowheads="1"/>
            </p:cNvSpPr>
            <p:nvPr/>
          </p:nvSpPr>
          <p:spPr bwMode="auto">
            <a:xfrm>
              <a:off x="1270" y="862"/>
              <a:ext cx="2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2" name="Text Box 47">
              <a:extLst>
                <a:ext uri="{FF2B5EF4-FFF2-40B4-BE49-F238E27FC236}">
                  <a16:creationId xmlns:a16="http://schemas.microsoft.com/office/drawing/2014/main" id="{1B5D5ABD-E256-49A4-BF3A-8CF1902DFD75}"/>
                </a:ext>
              </a:extLst>
            </p:cNvPr>
            <p:cNvSpPr txBox="1">
              <a:spLocks noChangeArrowheads="1"/>
            </p:cNvSpPr>
            <p:nvPr/>
          </p:nvSpPr>
          <p:spPr bwMode="auto">
            <a:xfrm>
              <a:off x="1270" y="158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3" name="Text Box 48">
              <a:extLst>
                <a:ext uri="{FF2B5EF4-FFF2-40B4-BE49-F238E27FC236}">
                  <a16:creationId xmlns:a16="http://schemas.microsoft.com/office/drawing/2014/main" id="{EE3A6E7D-CDC6-4A9A-B460-D40E2337DBB6}"/>
                </a:ext>
              </a:extLst>
            </p:cNvPr>
            <p:cNvSpPr txBox="1">
              <a:spLocks noChangeArrowheads="1"/>
            </p:cNvSpPr>
            <p:nvPr/>
          </p:nvSpPr>
          <p:spPr bwMode="auto">
            <a:xfrm>
              <a:off x="2528" y="10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4" name="Text Box 49">
              <a:extLst>
                <a:ext uri="{FF2B5EF4-FFF2-40B4-BE49-F238E27FC236}">
                  <a16:creationId xmlns:a16="http://schemas.microsoft.com/office/drawing/2014/main" id="{77399826-62BB-4F70-A167-039D3226BD6F}"/>
                </a:ext>
              </a:extLst>
            </p:cNvPr>
            <p:cNvSpPr txBox="1">
              <a:spLocks noChangeArrowheads="1"/>
            </p:cNvSpPr>
            <p:nvPr/>
          </p:nvSpPr>
          <p:spPr bwMode="auto">
            <a:xfrm>
              <a:off x="2528" y="87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5" name="Text Box 50">
              <a:extLst>
                <a:ext uri="{FF2B5EF4-FFF2-40B4-BE49-F238E27FC236}">
                  <a16:creationId xmlns:a16="http://schemas.microsoft.com/office/drawing/2014/main" id="{4C645458-69E6-406E-863A-FB8F26EC1C46}"/>
                </a:ext>
              </a:extLst>
            </p:cNvPr>
            <p:cNvSpPr txBox="1">
              <a:spLocks noChangeArrowheads="1"/>
            </p:cNvSpPr>
            <p:nvPr/>
          </p:nvSpPr>
          <p:spPr bwMode="auto">
            <a:xfrm>
              <a:off x="2528" y="15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6" name="Text Box 51">
              <a:extLst>
                <a:ext uri="{FF2B5EF4-FFF2-40B4-BE49-F238E27FC236}">
                  <a16:creationId xmlns:a16="http://schemas.microsoft.com/office/drawing/2014/main" id="{56E875E0-8D43-4CDF-BD2D-C52495195C9F}"/>
                </a:ext>
              </a:extLst>
            </p:cNvPr>
            <p:cNvSpPr txBox="1">
              <a:spLocks noChangeArrowheads="1"/>
            </p:cNvSpPr>
            <p:nvPr/>
          </p:nvSpPr>
          <p:spPr bwMode="auto">
            <a:xfrm>
              <a:off x="3979" y="10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7" name="Text Box 52">
              <a:extLst>
                <a:ext uri="{FF2B5EF4-FFF2-40B4-BE49-F238E27FC236}">
                  <a16:creationId xmlns:a16="http://schemas.microsoft.com/office/drawing/2014/main" id="{45B94028-E59F-4145-9479-8EF3B3122308}"/>
                </a:ext>
              </a:extLst>
            </p:cNvPr>
            <p:cNvSpPr txBox="1">
              <a:spLocks noChangeArrowheads="1"/>
            </p:cNvSpPr>
            <p:nvPr/>
          </p:nvSpPr>
          <p:spPr bwMode="auto">
            <a:xfrm>
              <a:off x="3934" y="87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18" name="Text Box 53">
              <a:extLst>
                <a:ext uri="{FF2B5EF4-FFF2-40B4-BE49-F238E27FC236}">
                  <a16:creationId xmlns:a16="http://schemas.microsoft.com/office/drawing/2014/main" id="{87148993-4699-464D-99F3-A54277062812}"/>
                </a:ext>
              </a:extLst>
            </p:cNvPr>
            <p:cNvSpPr txBox="1">
              <a:spLocks noChangeArrowheads="1"/>
            </p:cNvSpPr>
            <p:nvPr/>
          </p:nvSpPr>
          <p:spPr bwMode="auto">
            <a:xfrm>
              <a:off x="3934" y="15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spTree>
    <p:extLst>
      <p:ext uri="{BB962C8B-B14F-4D97-AF65-F5344CB8AC3E}">
        <p14:creationId xmlns:p14="http://schemas.microsoft.com/office/powerpoint/2010/main" val="3921560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C4D49-3294-4278-97DC-BEBBF281205A}"/>
              </a:ext>
            </a:extLst>
          </p:cNvPr>
          <p:cNvSpPr>
            <a:spLocks noGrp="1"/>
          </p:cNvSpPr>
          <p:nvPr>
            <p:ph type="title"/>
          </p:nvPr>
        </p:nvSpPr>
        <p:spPr/>
        <p:txBody>
          <a:bodyPr/>
          <a:lstStyle/>
          <a:p>
            <a:r>
              <a:rPr lang="zh-CN" altLang="en-US" dirty="0">
                <a:latin typeface="Times New Roman" pitchFamily="18" charset="0"/>
              </a:rPr>
              <a:t>单源最短路径问题</a:t>
            </a:r>
            <a:endParaRPr lang="zh-CN" altLang="en-US" dirty="0"/>
          </a:p>
        </p:txBody>
      </p:sp>
      <p:sp>
        <p:nvSpPr>
          <p:cNvPr id="3" name="内容占位符 2">
            <a:extLst>
              <a:ext uri="{FF2B5EF4-FFF2-40B4-BE49-F238E27FC236}">
                <a16:creationId xmlns:a16="http://schemas.microsoft.com/office/drawing/2014/main" id="{8A3BDB53-3B36-4D40-B01B-49D8DD6B19F8}"/>
              </a:ext>
            </a:extLst>
          </p:cNvPr>
          <p:cNvSpPr>
            <a:spLocks noGrp="1"/>
          </p:cNvSpPr>
          <p:nvPr>
            <p:ph idx="1"/>
          </p:nvPr>
        </p:nvSpPr>
        <p:spPr/>
        <p:txBody>
          <a:bodyPr/>
          <a:lstStyle/>
          <a:p>
            <a:r>
              <a:rPr lang="zh-CN" altLang="en-US" sz="2400" baseline="0" dirty="0">
                <a:latin typeface="+mn-lt"/>
              </a:rPr>
              <a:t>采用优先队列式分支限界法，解空间树：</a:t>
            </a:r>
            <a:endParaRPr lang="en-US" altLang="zh-CN" sz="2400" baseline="0" dirty="0">
              <a:latin typeface="+mn-lt"/>
            </a:endParaRPr>
          </a:p>
          <a:p>
            <a:pPr lvl="1"/>
            <a:r>
              <a:rPr lang="en-US" altLang="zh-CN" baseline="0" dirty="0">
                <a:latin typeface="+mn-lt"/>
              </a:rPr>
              <a:t>1</a:t>
            </a:r>
            <a:r>
              <a:rPr lang="zh-CN" altLang="en-US" baseline="0" dirty="0">
                <a:latin typeface="+mn-lt"/>
              </a:rPr>
              <a:t>） 树中边上的字母代表每一步经过的结点间路径</a:t>
            </a:r>
            <a:endParaRPr lang="en-US" altLang="zh-CN" baseline="0" dirty="0">
              <a:latin typeface="+mn-lt"/>
            </a:endParaRPr>
          </a:p>
          <a:p>
            <a:pPr lvl="1"/>
            <a:r>
              <a:rPr lang="en-US" altLang="zh-CN" baseline="0" dirty="0">
                <a:latin typeface="+mn-lt"/>
              </a:rPr>
              <a:t>2</a:t>
            </a:r>
            <a:r>
              <a:rPr lang="zh-CN" altLang="en-US" baseline="0" dirty="0">
                <a:latin typeface="+mn-lt"/>
              </a:rPr>
              <a:t>）树节点上的数字表示从源点</a:t>
            </a:r>
            <a:r>
              <a:rPr lang="en-US" altLang="zh-CN" baseline="0" dirty="0">
                <a:latin typeface="+mn-lt"/>
              </a:rPr>
              <a:t>s</a:t>
            </a:r>
            <a:r>
              <a:rPr lang="zh-CN" altLang="en-US" baseline="0" dirty="0">
                <a:latin typeface="+mn-lt"/>
              </a:rPr>
              <a:t>到该结点所对应的当前路长</a:t>
            </a:r>
            <a:endParaRPr lang="en-US" altLang="zh-CN" baseline="0" dirty="0">
              <a:latin typeface="+mn-lt"/>
            </a:endParaRPr>
          </a:p>
          <a:p>
            <a:pPr lvl="1"/>
            <a:r>
              <a:rPr lang="en-US" altLang="zh-CN" baseline="0" dirty="0">
                <a:latin typeface="+mn-lt"/>
              </a:rPr>
              <a:t>3</a:t>
            </a:r>
            <a:r>
              <a:rPr lang="zh-CN" altLang="en-US" baseline="0" dirty="0">
                <a:latin typeface="+mn-lt"/>
              </a:rPr>
              <a:t>）以经历过的边表示路径</a:t>
            </a:r>
            <a:endParaRPr lang="en-US" altLang="zh-CN" baseline="0" dirty="0">
              <a:latin typeface="+mn-lt"/>
            </a:endParaRPr>
          </a:p>
          <a:p>
            <a:pPr lvl="2"/>
            <a:r>
              <a:rPr lang="en-US" altLang="zh-CN" baseline="0" dirty="0">
                <a:latin typeface="+mn-lt"/>
              </a:rPr>
              <a:t>e.g. </a:t>
            </a:r>
            <a:r>
              <a:rPr lang="zh-CN" altLang="en-US" baseline="0" dirty="0">
                <a:latin typeface="+mn-lt"/>
              </a:rPr>
              <a:t>以图中顶点表示的路径</a:t>
            </a:r>
            <a:r>
              <a:rPr lang="en-US" altLang="zh-CN" baseline="0" dirty="0">
                <a:latin typeface="+mn-lt"/>
              </a:rPr>
              <a:t>s-1-2-5,   </a:t>
            </a:r>
            <a:r>
              <a:rPr lang="zh-CN" altLang="en-US" baseline="0" dirty="0">
                <a:latin typeface="+mn-lt"/>
              </a:rPr>
              <a:t>边表示的路径</a:t>
            </a:r>
            <a:r>
              <a:rPr lang="en-US" altLang="zh-CN" baseline="0" dirty="0">
                <a:latin typeface="+mn-lt"/>
              </a:rPr>
              <a:t>s —</a:t>
            </a:r>
            <a:r>
              <a:rPr lang="en-US" altLang="zh-CN" baseline="0" dirty="0" err="1">
                <a:solidFill>
                  <a:srgbClr val="FF3300"/>
                </a:solidFill>
                <a:latin typeface="+mn-lt"/>
              </a:rPr>
              <a:t>a</a:t>
            </a:r>
            <a:r>
              <a:rPr lang="en-US" altLang="zh-CN" baseline="0" dirty="0" err="1">
                <a:latin typeface="+mn-lt"/>
              </a:rPr>
              <a:t>:</a:t>
            </a:r>
            <a:r>
              <a:rPr lang="en-US" altLang="zh-CN" baseline="0" dirty="0" err="1">
                <a:solidFill>
                  <a:srgbClr val="FF3300"/>
                </a:solidFill>
                <a:latin typeface="+mn-lt"/>
              </a:rPr>
              <a:t>u</a:t>
            </a:r>
            <a:r>
              <a:rPr lang="en-US" altLang="zh-CN" baseline="0" dirty="0" err="1">
                <a:latin typeface="+mn-lt"/>
              </a:rPr>
              <a:t>:</a:t>
            </a:r>
            <a:r>
              <a:rPr lang="en-US" altLang="zh-CN" baseline="0" dirty="0" err="1">
                <a:solidFill>
                  <a:srgbClr val="FF3300"/>
                </a:solidFill>
                <a:latin typeface="+mn-lt"/>
              </a:rPr>
              <a:t>f</a:t>
            </a:r>
            <a:endParaRPr lang="en-US" altLang="zh-CN" baseline="0" dirty="0">
              <a:solidFill>
                <a:srgbClr val="FF3300"/>
              </a:solidFill>
              <a:latin typeface="+mn-lt"/>
            </a:endParaRPr>
          </a:p>
          <a:p>
            <a:endParaRPr lang="zh-CN" altLang="en-US" dirty="0"/>
          </a:p>
        </p:txBody>
      </p:sp>
      <p:sp>
        <p:nvSpPr>
          <p:cNvPr id="4" name="日期占位符 3">
            <a:extLst>
              <a:ext uri="{FF2B5EF4-FFF2-40B4-BE49-F238E27FC236}">
                <a16:creationId xmlns:a16="http://schemas.microsoft.com/office/drawing/2014/main" id="{4CD30853-4E15-4D8A-82E3-FD8D5EE22600}"/>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05676CAD-96ED-472D-A3DD-D29309F64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0FE5B4-6D37-42BF-A571-17065730C74A}"/>
              </a:ext>
            </a:extLst>
          </p:cNvPr>
          <p:cNvSpPr>
            <a:spLocks noGrp="1"/>
          </p:cNvSpPr>
          <p:nvPr>
            <p:ph type="sldNum" sz="quarter" idx="12"/>
          </p:nvPr>
        </p:nvSpPr>
        <p:spPr/>
        <p:txBody>
          <a:bodyPr/>
          <a:lstStyle/>
          <a:p>
            <a:fld id="{EEA58A3B-43CE-4AA0-90B5-EB47AFAFEB34}" type="slidenum">
              <a:rPr lang="zh-CN" altLang="en-US" smtClean="0"/>
              <a:pPr/>
              <a:t>73</a:t>
            </a:fld>
            <a:endParaRPr lang="zh-CN" altLang="en-US" dirty="0"/>
          </a:p>
        </p:txBody>
      </p:sp>
      <p:grpSp>
        <p:nvGrpSpPr>
          <p:cNvPr id="7" name="Group 54">
            <a:extLst>
              <a:ext uri="{FF2B5EF4-FFF2-40B4-BE49-F238E27FC236}">
                <a16:creationId xmlns:a16="http://schemas.microsoft.com/office/drawing/2014/main" id="{E3D918FA-EFD6-4CF9-B5F6-6B486594ABAD}"/>
              </a:ext>
            </a:extLst>
          </p:cNvPr>
          <p:cNvGrpSpPr>
            <a:grpSpLocks/>
          </p:cNvGrpSpPr>
          <p:nvPr/>
        </p:nvGrpSpPr>
        <p:grpSpPr bwMode="auto">
          <a:xfrm>
            <a:off x="177090" y="3247044"/>
            <a:ext cx="8789819" cy="3081784"/>
            <a:chOff x="0" y="0"/>
            <a:chExt cx="5534" cy="2032"/>
          </a:xfrm>
        </p:grpSpPr>
        <p:pic>
          <p:nvPicPr>
            <p:cNvPr id="8" name="Picture 40" descr="未命名">
              <a:extLst>
                <a:ext uri="{FF2B5EF4-FFF2-40B4-BE49-F238E27FC236}">
                  <a16:creationId xmlns:a16="http://schemas.microsoft.com/office/drawing/2014/main" id="{35D1EDBD-CACD-4ECF-8519-39B0A8349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34" cy="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43">
              <a:extLst>
                <a:ext uri="{FF2B5EF4-FFF2-40B4-BE49-F238E27FC236}">
                  <a16:creationId xmlns:a16="http://schemas.microsoft.com/office/drawing/2014/main" id="{99B2A73C-4CD2-405A-AC51-DA556620611D}"/>
                </a:ext>
              </a:extLst>
            </p:cNvPr>
            <p:cNvSpPr>
              <a:spLocks/>
            </p:cNvSpPr>
            <p:nvPr/>
          </p:nvSpPr>
          <p:spPr bwMode="auto">
            <a:xfrm>
              <a:off x="318" y="227"/>
              <a:ext cx="1814" cy="695"/>
            </a:xfrm>
            <a:custGeom>
              <a:avLst/>
              <a:gdLst>
                <a:gd name="T0" fmla="*/ 0 w 1814"/>
                <a:gd name="T1" fmla="*/ 552 h 695"/>
                <a:gd name="T2" fmla="*/ 816 w 1814"/>
                <a:gd name="T3" fmla="*/ 7 h 695"/>
                <a:gd name="T4" fmla="*/ 816 w 1814"/>
                <a:gd name="T5" fmla="*/ 597 h 695"/>
                <a:gd name="T6" fmla="*/ 1814 w 1814"/>
                <a:gd name="T7" fmla="*/ 597 h 695"/>
                <a:gd name="T8" fmla="*/ 0 60000 65536"/>
                <a:gd name="T9" fmla="*/ 0 60000 65536"/>
                <a:gd name="T10" fmla="*/ 0 60000 65536"/>
                <a:gd name="T11" fmla="*/ 0 60000 65536"/>
                <a:gd name="T12" fmla="*/ 0 w 1814"/>
                <a:gd name="T13" fmla="*/ 0 h 695"/>
                <a:gd name="T14" fmla="*/ 1814 w 1814"/>
                <a:gd name="T15" fmla="*/ 695 h 695"/>
              </a:gdLst>
              <a:ahLst/>
              <a:cxnLst>
                <a:cxn ang="T8">
                  <a:pos x="T0" y="T1"/>
                </a:cxn>
                <a:cxn ang="T9">
                  <a:pos x="T2" y="T3"/>
                </a:cxn>
                <a:cxn ang="T10">
                  <a:pos x="T4" y="T5"/>
                </a:cxn>
                <a:cxn ang="T11">
                  <a:pos x="T6" y="T7"/>
                </a:cxn>
              </a:cxnLst>
              <a:rect l="T12" t="T13" r="T14" b="T15"/>
              <a:pathLst>
                <a:path w="1814" h="695">
                  <a:moveTo>
                    <a:pt x="0" y="552"/>
                  </a:moveTo>
                  <a:cubicBezTo>
                    <a:pt x="340" y="276"/>
                    <a:pt x="680" y="0"/>
                    <a:pt x="816" y="7"/>
                  </a:cubicBezTo>
                  <a:cubicBezTo>
                    <a:pt x="952" y="14"/>
                    <a:pt x="650" y="499"/>
                    <a:pt x="816" y="597"/>
                  </a:cubicBezTo>
                  <a:cubicBezTo>
                    <a:pt x="982" y="695"/>
                    <a:pt x="1648" y="597"/>
                    <a:pt x="1814" y="597"/>
                  </a:cubicBezTo>
                </a:path>
              </a:pathLst>
            </a:custGeom>
            <a:noFill/>
            <a:ln w="190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0" name="Text Box 45">
              <a:extLst>
                <a:ext uri="{FF2B5EF4-FFF2-40B4-BE49-F238E27FC236}">
                  <a16:creationId xmlns:a16="http://schemas.microsoft.com/office/drawing/2014/main" id="{45FEA348-C087-4A0B-A023-D6AAE4DA0D99}"/>
                </a:ext>
              </a:extLst>
            </p:cNvPr>
            <p:cNvSpPr txBox="1">
              <a:spLocks noChangeArrowheads="1"/>
            </p:cNvSpPr>
            <p:nvPr/>
          </p:nvSpPr>
          <p:spPr bwMode="auto">
            <a:xfrm>
              <a:off x="1270" y="13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1" name="Text Box 46">
              <a:extLst>
                <a:ext uri="{FF2B5EF4-FFF2-40B4-BE49-F238E27FC236}">
                  <a16:creationId xmlns:a16="http://schemas.microsoft.com/office/drawing/2014/main" id="{A2D761F5-99A9-45E1-AD32-0049B31171F8}"/>
                </a:ext>
              </a:extLst>
            </p:cNvPr>
            <p:cNvSpPr txBox="1">
              <a:spLocks noChangeArrowheads="1"/>
            </p:cNvSpPr>
            <p:nvPr/>
          </p:nvSpPr>
          <p:spPr bwMode="auto">
            <a:xfrm>
              <a:off x="1270" y="862"/>
              <a:ext cx="2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2" name="Text Box 47">
              <a:extLst>
                <a:ext uri="{FF2B5EF4-FFF2-40B4-BE49-F238E27FC236}">
                  <a16:creationId xmlns:a16="http://schemas.microsoft.com/office/drawing/2014/main" id="{8A0DE5C7-1D48-4CA2-BD1C-BB6D1613C11A}"/>
                </a:ext>
              </a:extLst>
            </p:cNvPr>
            <p:cNvSpPr txBox="1">
              <a:spLocks noChangeArrowheads="1"/>
            </p:cNvSpPr>
            <p:nvPr/>
          </p:nvSpPr>
          <p:spPr bwMode="auto">
            <a:xfrm>
              <a:off x="1270" y="1588"/>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3" name="Text Box 48">
              <a:extLst>
                <a:ext uri="{FF2B5EF4-FFF2-40B4-BE49-F238E27FC236}">
                  <a16:creationId xmlns:a16="http://schemas.microsoft.com/office/drawing/2014/main" id="{5C673BC9-85EF-4D00-9A5B-D39788371F5D}"/>
                </a:ext>
              </a:extLst>
            </p:cNvPr>
            <p:cNvSpPr txBox="1">
              <a:spLocks noChangeArrowheads="1"/>
            </p:cNvSpPr>
            <p:nvPr/>
          </p:nvSpPr>
          <p:spPr bwMode="auto">
            <a:xfrm>
              <a:off x="2528" y="10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4" name="Text Box 49">
              <a:extLst>
                <a:ext uri="{FF2B5EF4-FFF2-40B4-BE49-F238E27FC236}">
                  <a16:creationId xmlns:a16="http://schemas.microsoft.com/office/drawing/2014/main" id="{E7BE25B1-1D88-4759-8416-70C247151CB8}"/>
                </a:ext>
              </a:extLst>
            </p:cNvPr>
            <p:cNvSpPr txBox="1">
              <a:spLocks noChangeArrowheads="1"/>
            </p:cNvSpPr>
            <p:nvPr/>
          </p:nvSpPr>
          <p:spPr bwMode="auto">
            <a:xfrm>
              <a:off x="2528" y="87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5" name="Text Box 50">
              <a:extLst>
                <a:ext uri="{FF2B5EF4-FFF2-40B4-BE49-F238E27FC236}">
                  <a16:creationId xmlns:a16="http://schemas.microsoft.com/office/drawing/2014/main" id="{CE92F636-64C2-4A57-A0F6-55E780A45DFE}"/>
                </a:ext>
              </a:extLst>
            </p:cNvPr>
            <p:cNvSpPr txBox="1">
              <a:spLocks noChangeArrowheads="1"/>
            </p:cNvSpPr>
            <p:nvPr/>
          </p:nvSpPr>
          <p:spPr bwMode="auto">
            <a:xfrm>
              <a:off x="2528" y="15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6" name="Text Box 51">
              <a:extLst>
                <a:ext uri="{FF2B5EF4-FFF2-40B4-BE49-F238E27FC236}">
                  <a16:creationId xmlns:a16="http://schemas.microsoft.com/office/drawing/2014/main" id="{C5C15C84-D15B-424A-9376-46BED84C377E}"/>
                </a:ext>
              </a:extLst>
            </p:cNvPr>
            <p:cNvSpPr txBox="1">
              <a:spLocks noChangeArrowheads="1"/>
            </p:cNvSpPr>
            <p:nvPr/>
          </p:nvSpPr>
          <p:spPr bwMode="auto">
            <a:xfrm>
              <a:off x="3979" y="10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7" name="Text Box 52">
              <a:extLst>
                <a:ext uri="{FF2B5EF4-FFF2-40B4-BE49-F238E27FC236}">
                  <a16:creationId xmlns:a16="http://schemas.microsoft.com/office/drawing/2014/main" id="{3D87246F-25EB-4031-A395-93F005B82AE9}"/>
                </a:ext>
              </a:extLst>
            </p:cNvPr>
            <p:cNvSpPr txBox="1">
              <a:spLocks noChangeArrowheads="1"/>
            </p:cNvSpPr>
            <p:nvPr/>
          </p:nvSpPr>
          <p:spPr bwMode="auto">
            <a:xfrm>
              <a:off x="3934" y="87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18" name="Text Box 53">
              <a:extLst>
                <a:ext uri="{FF2B5EF4-FFF2-40B4-BE49-F238E27FC236}">
                  <a16:creationId xmlns:a16="http://schemas.microsoft.com/office/drawing/2014/main" id="{2205AD2A-F5D9-4E84-8267-62B0E4128AF8}"/>
                </a:ext>
              </a:extLst>
            </p:cNvPr>
            <p:cNvSpPr txBox="1">
              <a:spLocks noChangeArrowheads="1"/>
            </p:cNvSpPr>
            <p:nvPr/>
          </p:nvSpPr>
          <p:spPr bwMode="auto">
            <a:xfrm>
              <a:off x="3934" y="155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spTree>
    <p:extLst>
      <p:ext uri="{BB962C8B-B14F-4D97-AF65-F5344CB8AC3E}">
        <p14:creationId xmlns:p14="http://schemas.microsoft.com/office/powerpoint/2010/main" val="641357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CD2BF-5C90-4B8F-AFA9-76BC3C51CDF0}"/>
              </a:ext>
            </a:extLst>
          </p:cNvPr>
          <p:cNvSpPr>
            <a:spLocks noGrp="1"/>
          </p:cNvSpPr>
          <p:nvPr>
            <p:ph type="title"/>
          </p:nvPr>
        </p:nvSpPr>
        <p:spPr/>
        <p:txBody>
          <a:bodyPr/>
          <a:lstStyle/>
          <a:p>
            <a:r>
              <a:rPr lang="zh-CN" altLang="en-US" dirty="0"/>
              <a:t>算法原理</a:t>
            </a:r>
          </a:p>
        </p:txBody>
      </p:sp>
      <p:sp>
        <p:nvSpPr>
          <p:cNvPr id="3" name="内容占位符 2">
            <a:extLst>
              <a:ext uri="{FF2B5EF4-FFF2-40B4-BE49-F238E27FC236}">
                <a16:creationId xmlns:a16="http://schemas.microsoft.com/office/drawing/2014/main" id="{18E72F94-1BED-46E3-8421-C638FBA23442}"/>
              </a:ext>
            </a:extLst>
          </p:cNvPr>
          <p:cNvSpPr>
            <a:spLocks noGrp="1"/>
          </p:cNvSpPr>
          <p:nvPr>
            <p:ph idx="1"/>
          </p:nvPr>
        </p:nvSpPr>
        <p:spPr/>
        <p:txBody>
          <a:bodyPr/>
          <a:lstStyle/>
          <a:p>
            <a:r>
              <a:rPr lang="en-US" altLang="zh-CN" dirty="0"/>
              <a:t>1. </a:t>
            </a:r>
            <a:r>
              <a:rPr lang="zh-CN" altLang="en-US" baseline="0" dirty="0"/>
              <a:t>解空间树中的结点</a:t>
            </a:r>
            <a:r>
              <a:rPr lang="en-US" altLang="zh-CN" baseline="0" dirty="0"/>
              <a:t>v</a:t>
            </a:r>
          </a:p>
          <a:p>
            <a:pPr lvl="1"/>
            <a:r>
              <a:rPr lang="zh-CN" altLang="en-US" baseline="0" dirty="0"/>
              <a:t>对应</a:t>
            </a:r>
            <a:r>
              <a:rPr lang="en-US" altLang="zh-CN" baseline="0" dirty="0"/>
              <a:t>1</a:t>
            </a:r>
            <a:r>
              <a:rPr lang="zh-CN" altLang="en-US" baseline="0" dirty="0"/>
              <a:t>条从源点</a:t>
            </a:r>
            <a:r>
              <a:rPr lang="en-US" altLang="zh-CN" baseline="0" dirty="0"/>
              <a:t>s</a:t>
            </a:r>
            <a:r>
              <a:rPr lang="zh-CN" altLang="en-US" baseline="0" dirty="0"/>
              <a:t>到图中某个顶点的路径；叶节点对应</a:t>
            </a:r>
            <a:r>
              <a:rPr lang="en-US" altLang="zh-CN" baseline="0" dirty="0"/>
              <a:t>1</a:t>
            </a:r>
            <a:r>
              <a:rPr lang="zh-CN" altLang="en-US" baseline="0" dirty="0"/>
              <a:t>条</a:t>
            </a:r>
            <a:r>
              <a:rPr lang="en-US" altLang="zh-CN" baseline="0" dirty="0"/>
              <a:t>s</a:t>
            </a:r>
            <a:r>
              <a:rPr lang="zh-CN" altLang="en-US" baseline="0" dirty="0"/>
              <a:t>到目标点</a:t>
            </a:r>
            <a:r>
              <a:rPr lang="en-US" altLang="zh-CN" baseline="0" dirty="0"/>
              <a:t>t</a:t>
            </a:r>
            <a:r>
              <a:rPr lang="zh-CN" altLang="en-US" baseline="0" dirty="0"/>
              <a:t>的路径</a:t>
            </a:r>
            <a:endParaRPr lang="en-US" altLang="zh-CN" baseline="0" dirty="0"/>
          </a:p>
          <a:p>
            <a:pPr lvl="1"/>
            <a:r>
              <a:rPr lang="zh-CN" altLang="en-US" baseline="0" dirty="0"/>
              <a:t>每个结点</a:t>
            </a:r>
            <a:r>
              <a:rPr lang="en-US" altLang="zh-CN" baseline="0" dirty="0"/>
              <a:t>v</a:t>
            </a:r>
            <a:r>
              <a:rPr lang="zh-CN" altLang="en-US" baseline="0" dirty="0"/>
              <a:t>需要记录本路径从</a:t>
            </a:r>
            <a:r>
              <a:rPr lang="en-US" altLang="zh-CN" baseline="0" dirty="0"/>
              <a:t>s</a:t>
            </a:r>
            <a:r>
              <a:rPr lang="zh-CN" altLang="en-US" baseline="0" dirty="0"/>
              <a:t>开始、经过的全部边或顶点</a:t>
            </a:r>
            <a:endParaRPr lang="en-US" altLang="zh-CN" baseline="0" dirty="0"/>
          </a:p>
          <a:p>
            <a:pPr lvl="2"/>
            <a:r>
              <a:rPr lang="en-US" altLang="zh-CN" baseline="0" dirty="0"/>
              <a:t>e.g. </a:t>
            </a:r>
            <a:r>
              <a:rPr lang="zh-CN" altLang="en-US" baseline="0" dirty="0">
                <a:solidFill>
                  <a:srgbClr val="FF0000"/>
                </a:solidFill>
              </a:rPr>
              <a:t>结点</a:t>
            </a:r>
            <a:r>
              <a:rPr lang="zh-CN" altLang="en-US" baseline="0" dirty="0"/>
              <a:t>，当前路长</a:t>
            </a:r>
            <a:r>
              <a:rPr lang="en-US" altLang="zh-CN" baseline="0" dirty="0"/>
              <a:t>14</a:t>
            </a:r>
            <a:r>
              <a:rPr lang="zh-CN" altLang="en-US" baseline="0" dirty="0"/>
              <a:t>，对应的路径</a:t>
            </a:r>
            <a:r>
              <a:rPr lang="en-US" altLang="zh-CN" baseline="0" dirty="0"/>
              <a:t>s —</a:t>
            </a:r>
            <a:r>
              <a:rPr lang="en-US" altLang="zh-CN" baseline="0" dirty="0" err="1">
                <a:solidFill>
                  <a:srgbClr val="FF3300"/>
                </a:solidFill>
              </a:rPr>
              <a:t>a</a:t>
            </a:r>
            <a:r>
              <a:rPr lang="en-US" altLang="zh-CN" baseline="0" dirty="0" err="1"/>
              <a:t>:</a:t>
            </a:r>
            <a:r>
              <a:rPr lang="en-US" altLang="zh-CN" baseline="0" dirty="0" err="1">
                <a:solidFill>
                  <a:srgbClr val="FF3300"/>
                </a:solidFill>
              </a:rPr>
              <a:t>u</a:t>
            </a:r>
            <a:r>
              <a:rPr lang="en-US" altLang="zh-CN" baseline="0" dirty="0" err="1"/>
              <a:t>:</a:t>
            </a:r>
            <a:r>
              <a:rPr lang="en-US" altLang="zh-CN" baseline="0" dirty="0" err="1">
                <a:solidFill>
                  <a:srgbClr val="FF3300"/>
                </a:solidFill>
              </a:rPr>
              <a:t>f</a:t>
            </a:r>
            <a:endParaRPr lang="en-US" altLang="zh-CN" baseline="0" dirty="0">
              <a:solidFill>
                <a:srgbClr val="FF3300"/>
              </a:solidFill>
            </a:endParaRPr>
          </a:p>
          <a:p>
            <a:endParaRPr lang="zh-CN" altLang="en-US" dirty="0"/>
          </a:p>
        </p:txBody>
      </p:sp>
      <p:sp>
        <p:nvSpPr>
          <p:cNvPr id="4" name="日期占位符 3">
            <a:extLst>
              <a:ext uri="{FF2B5EF4-FFF2-40B4-BE49-F238E27FC236}">
                <a16:creationId xmlns:a16="http://schemas.microsoft.com/office/drawing/2014/main" id="{CB5BF6A2-2341-44B3-A097-B17E7632163D}"/>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5C8184A4-629D-4C6C-B116-E06767C82F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AD0FC3-314E-442F-BC4D-16582C3DF270}"/>
              </a:ext>
            </a:extLst>
          </p:cNvPr>
          <p:cNvSpPr>
            <a:spLocks noGrp="1"/>
          </p:cNvSpPr>
          <p:nvPr>
            <p:ph type="sldNum" sz="quarter" idx="12"/>
          </p:nvPr>
        </p:nvSpPr>
        <p:spPr/>
        <p:txBody>
          <a:bodyPr/>
          <a:lstStyle/>
          <a:p>
            <a:fld id="{EEA58A3B-43CE-4AA0-90B5-EB47AFAFEB34}" type="slidenum">
              <a:rPr lang="zh-CN" altLang="en-US" smtClean="0"/>
              <a:pPr/>
              <a:t>74</a:t>
            </a:fld>
            <a:endParaRPr lang="zh-CN" altLang="en-US" dirty="0"/>
          </a:p>
        </p:txBody>
      </p:sp>
      <p:grpSp>
        <p:nvGrpSpPr>
          <p:cNvPr id="7" name="Group 2">
            <a:extLst>
              <a:ext uri="{FF2B5EF4-FFF2-40B4-BE49-F238E27FC236}">
                <a16:creationId xmlns:a16="http://schemas.microsoft.com/office/drawing/2014/main" id="{98C04543-FDF3-43D5-A2D9-126ED7081483}"/>
              </a:ext>
            </a:extLst>
          </p:cNvPr>
          <p:cNvGrpSpPr>
            <a:grpSpLocks/>
          </p:cNvGrpSpPr>
          <p:nvPr/>
        </p:nvGrpSpPr>
        <p:grpSpPr bwMode="auto">
          <a:xfrm>
            <a:off x="523937" y="3183038"/>
            <a:ext cx="7944280" cy="3674962"/>
            <a:chOff x="0" y="0"/>
            <a:chExt cx="4899" cy="2484"/>
          </a:xfrm>
        </p:grpSpPr>
        <p:pic>
          <p:nvPicPr>
            <p:cNvPr id="8" name="Picture 3" descr="t620">
              <a:extLst>
                <a:ext uri="{FF2B5EF4-FFF2-40B4-BE49-F238E27FC236}">
                  <a16:creationId xmlns:a16="http://schemas.microsoft.com/office/drawing/2014/main" id="{12DE53AF-CB64-474D-BB62-409BA3857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99" cy="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4">
              <a:extLst>
                <a:ext uri="{FF2B5EF4-FFF2-40B4-BE49-F238E27FC236}">
                  <a16:creationId xmlns:a16="http://schemas.microsoft.com/office/drawing/2014/main" id="{16D4BC6A-64CA-4FB2-9E9D-F72BD0E4EEE2}"/>
                </a:ext>
              </a:extLst>
            </p:cNvPr>
            <p:cNvSpPr>
              <a:spLocks/>
            </p:cNvSpPr>
            <p:nvPr/>
          </p:nvSpPr>
          <p:spPr bwMode="auto">
            <a:xfrm>
              <a:off x="136" y="182"/>
              <a:ext cx="2586" cy="1451"/>
            </a:xfrm>
            <a:custGeom>
              <a:avLst/>
              <a:gdLst>
                <a:gd name="T0" fmla="*/ 2586 w 2586"/>
                <a:gd name="T1" fmla="*/ 0 h 1451"/>
                <a:gd name="T2" fmla="*/ 1271 w 2586"/>
                <a:gd name="T3" fmla="*/ 544 h 1451"/>
                <a:gd name="T4" fmla="*/ 409 w 2586"/>
                <a:gd name="T5" fmla="*/ 997 h 1451"/>
                <a:gd name="T6" fmla="*/ 0 w 2586"/>
                <a:gd name="T7" fmla="*/ 1451 h 1451"/>
                <a:gd name="T8" fmla="*/ 0 60000 65536"/>
                <a:gd name="T9" fmla="*/ 0 60000 65536"/>
                <a:gd name="T10" fmla="*/ 0 60000 65536"/>
                <a:gd name="T11" fmla="*/ 0 60000 65536"/>
                <a:gd name="T12" fmla="*/ 0 w 2586"/>
                <a:gd name="T13" fmla="*/ 0 h 1451"/>
                <a:gd name="T14" fmla="*/ 2586 w 2586"/>
                <a:gd name="T15" fmla="*/ 1451 h 1451"/>
              </a:gdLst>
              <a:ahLst/>
              <a:cxnLst>
                <a:cxn ang="T8">
                  <a:pos x="T0" y="T1"/>
                </a:cxn>
                <a:cxn ang="T9">
                  <a:pos x="T2" y="T3"/>
                </a:cxn>
                <a:cxn ang="T10">
                  <a:pos x="T4" y="T5"/>
                </a:cxn>
                <a:cxn ang="T11">
                  <a:pos x="T6" y="T7"/>
                </a:cxn>
              </a:cxnLst>
              <a:rect l="T12" t="T13" r="T14" b="T15"/>
              <a:pathLst>
                <a:path w="2586" h="1451">
                  <a:moveTo>
                    <a:pt x="2586" y="0"/>
                  </a:moveTo>
                  <a:cubicBezTo>
                    <a:pt x="2110" y="189"/>
                    <a:pt x="1634" y="378"/>
                    <a:pt x="1271" y="544"/>
                  </a:cubicBezTo>
                  <a:cubicBezTo>
                    <a:pt x="908" y="710"/>
                    <a:pt x="621" y="846"/>
                    <a:pt x="409" y="997"/>
                  </a:cubicBezTo>
                  <a:cubicBezTo>
                    <a:pt x="197" y="1148"/>
                    <a:pt x="68" y="1368"/>
                    <a:pt x="0" y="1451"/>
                  </a:cubicBezTo>
                </a:path>
              </a:pathLst>
            </a:custGeom>
            <a:noFill/>
            <a:ln w="635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0" name="Oval 5">
              <a:extLst>
                <a:ext uri="{FF2B5EF4-FFF2-40B4-BE49-F238E27FC236}">
                  <a16:creationId xmlns:a16="http://schemas.microsoft.com/office/drawing/2014/main" id="{E52A68BA-9B41-4726-A338-272B0CCD0F23}"/>
                </a:ext>
              </a:extLst>
            </p:cNvPr>
            <p:cNvSpPr>
              <a:spLocks noChangeArrowheads="1"/>
            </p:cNvSpPr>
            <p:nvPr/>
          </p:nvSpPr>
          <p:spPr bwMode="auto">
            <a:xfrm>
              <a:off x="227" y="1678"/>
              <a:ext cx="204" cy="181"/>
            </a:xfrm>
            <a:prstGeom prst="ellipse">
              <a:avLst/>
            </a:prstGeom>
            <a:solidFill>
              <a:srgbClr val="FF3300"/>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pSp>
      <p:cxnSp>
        <p:nvCxnSpPr>
          <p:cNvPr id="11" name="直接箭头连接符 2">
            <a:extLst>
              <a:ext uri="{FF2B5EF4-FFF2-40B4-BE49-F238E27FC236}">
                <a16:creationId xmlns:a16="http://schemas.microsoft.com/office/drawing/2014/main" id="{318D875D-16BA-4179-BC27-8E598C68A7ED}"/>
              </a:ext>
            </a:extLst>
          </p:cNvPr>
          <p:cNvCxnSpPr>
            <a:cxnSpLocks noChangeShapeType="1"/>
            <a:endCxn id="10" idx="0"/>
          </p:cNvCxnSpPr>
          <p:nvPr/>
        </p:nvCxnSpPr>
        <p:spPr bwMode="auto">
          <a:xfrm flipH="1">
            <a:off x="1057448" y="3061504"/>
            <a:ext cx="771352" cy="2604057"/>
          </a:xfrm>
          <a:prstGeom prst="straightConnector1">
            <a:avLst/>
          </a:prstGeom>
          <a:noFill/>
          <a:ln w="6350">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14731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8C8DD-0D8B-4B9C-BE48-524D64284DDC}"/>
              </a:ext>
            </a:extLst>
          </p:cNvPr>
          <p:cNvSpPr>
            <a:spLocks noGrp="1"/>
          </p:cNvSpPr>
          <p:nvPr>
            <p:ph type="title"/>
          </p:nvPr>
        </p:nvSpPr>
        <p:spPr/>
        <p:txBody>
          <a:bodyPr/>
          <a:lstStyle/>
          <a:p>
            <a:r>
              <a:rPr lang="zh-CN" altLang="en-US" dirty="0"/>
              <a:t>算法原理</a:t>
            </a:r>
          </a:p>
        </p:txBody>
      </p:sp>
      <p:sp>
        <p:nvSpPr>
          <p:cNvPr id="3" name="内容占位符 2">
            <a:extLst>
              <a:ext uri="{FF2B5EF4-FFF2-40B4-BE49-F238E27FC236}">
                <a16:creationId xmlns:a16="http://schemas.microsoft.com/office/drawing/2014/main" id="{4B419CBA-E01C-4128-A59C-17D00952D195}"/>
              </a:ext>
            </a:extLst>
          </p:cNvPr>
          <p:cNvSpPr>
            <a:spLocks noGrp="1"/>
          </p:cNvSpPr>
          <p:nvPr>
            <p:ph idx="1"/>
          </p:nvPr>
        </p:nvSpPr>
        <p:spPr/>
        <p:txBody>
          <a:bodyPr/>
          <a:lstStyle/>
          <a:p>
            <a:r>
              <a:rPr lang="en-US" altLang="zh-CN" sz="2400" baseline="0" dirty="0"/>
              <a:t>2. </a:t>
            </a:r>
            <a:r>
              <a:rPr lang="zh-CN" altLang="en-US" sz="2400" baseline="0" dirty="0"/>
              <a:t>各树结点</a:t>
            </a:r>
            <a:r>
              <a:rPr lang="en-US" altLang="zh-CN" sz="2400" baseline="0" dirty="0"/>
              <a:t>v</a:t>
            </a:r>
            <a:r>
              <a:rPr lang="zh-CN" altLang="en-US" sz="2400" baseline="0" dirty="0"/>
              <a:t>的限界函数</a:t>
            </a:r>
            <a:endParaRPr lang="en-US" altLang="zh-CN" sz="2400" baseline="0" dirty="0"/>
          </a:p>
          <a:p>
            <a:pPr lvl="1"/>
            <a:r>
              <a:rPr lang="zh-CN" altLang="en-US" baseline="0" dirty="0"/>
              <a:t>上界</a:t>
            </a:r>
            <a:r>
              <a:rPr lang="en-US" altLang="zh-CN" baseline="0" dirty="0"/>
              <a:t>up</a:t>
            </a:r>
            <a:r>
              <a:rPr lang="zh-CN" altLang="en-US" baseline="0" dirty="0"/>
              <a:t>：采用贪心法，求上界</a:t>
            </a:r>
            <a:endParaRPr lang="en-US" altLang="zh-CN" baseline="0" dirty="0"/>
          </a:p>
          <a:p>
            <a:pPr lvl="2"/>
            <a:r>
              <a:rPr lang="zh-CN" altLang="en-US" baseline="0" dirty="0"/>
              <a:t>方法：</a:t>
            </a:r>
            <a:r>
              <a:rPr lang="zh-CN" altLang="en-US" sz="2400" baseline="0" dirty="0"/>
              <a:t>每步选择图中离当前顶点</a:t>
            </a:r>
            <a:r>
              <a:rPr lang="en-US" altLang="zh-CN" sz="2400" baseline="0" dirty="0"/>
              <a:t>/</a:t>
            </a:r>
            <a:r>
              <a:rPr lang="zh-CN" altLang="en-US" sz="2400" baseline="0" dirty="0"/>
              <a:t>城市最近的下一顶点</a:t>
            </a:r>
            <a:r>
              <a:rPr lang="en-US" altLang="zh-CN" sz="2400" baseline="0" dirty="0"/>
              <a:t>/</a:t>
            </a:r>
            <a:r>
              <a:rPr lang="zh-CN" altLang="en-US" sz="2400" baseline="0" dirty="0"/>
              <a:t>城市</a:t>
            </a:r>
            <a:endParaRPr lang="en-US" altLang="zh-CN" sz="2400" baseline="0" dirty="0"/>
          </a:p>
          <a:p>
            <a:pPr lvl="2"/>
            <a:r>
              <a:rPr lang="zh-CN" altLang="en-US" dirty="0"/>
              <a:t>问题：</a:t>
            </a:r>
            <a:r>
              <a:rPr lang="zh-CN" altLang="en-US" dirty="0">
                <a:solidFill>
                  <a:srgbClr val="0000FF"/>
                </a:solidFill>
              </a:rPr>
              <a:t>书中</a:t>
            </a:r>
            <a:r>
              <a:rPr lang="zh-CN" altLang="en-US" sz="2400" baseline="0" dirty="0">
                <a:solidFill>
                  <a:srgbClr val="0000FF"/>
                </a:solidFill>
              </a:rPr>
              <a:t>没有直接给出每条边的长度</a:t>
            </a:r>
            <a:r>
              <a:rPr lang="zh-CN" altLang="en-US" sz="2400" baseline="0" dirty="0"/>
              <a:t>？！</a:t>
            </a:r>
          </a:p>
          <a:p>
            <a:pPr lvl="1"/>
            <a:r>
              <a:rPr lang="zh-CN" altLang="en-US" dirty="0"/>
              <a:t>下界</a:t>
            </a:r>
            <a:r>
              <a:rPr lang="en-US" altLang="zh-CN" dirty="0" err="1"/>
              <a:t>dist</a:t>
            </a:r>
            <a:r>
              <a:rPr lang="en-US" altLang="zh-CN" dirty="0"/>
              <a:t>(v)</a:t>
            </a:r>
          </a:p>
          <a:p>
            <a:pPr lvl="2"/>
            <a:r>
              <a:rPr lang="zh-CN" altLang="en-US" baseline="0" dirty="0"/>
              <a:t>搜索树中，结点所对应路径的长度：从源点</a:t>
            </a:r>
            <a:r>
              <a:rPr lang="en-US" altLang="zh-CN" baseline="0" dirty="0"/>
              <a:t>s</a:t>
            </a:r>
            <a:r>
              <a:rPr lang="zh-CN" altLang="en-US" baseline="0" dirty="0"/>
              <a:t>至路径中最后一个顶点</a:t>
            </a:r>
            <a:r>
              <a:rPr lang="en-US" altLang="zh-CN" baseline="0" dirty="0"/>
              <a:t>/</a:t>
            </a:r>
            <a:r>
              <a:rPr lang="zh-CN" altLang="en-US" dirty="0"/>
              <a:t>城市</a:t>
            </a:r>
            <a:r>
              <a:rPr lang="zh-CN" altLang="en-US" baseline="0" dirty="0"/>
              <a:t>的总长</a:t>
            </a:r>
            <a:endParaRPr lang="en-US" altLang="zh-CN" baseline="0" dirty="0"/>
          </a:p>
          <a:p>
            <a:pPr lvl="2"/>
            <a:r>
              <a:rPr lang="en-US" altLang="zh-CN" sz="2400" baseline="0" dirty="0"/>
              <a:t>e.g. </a:t>
            </a:r>
            <a:r>
              <a:rPr lang="zh-CN" altLang="en-US" sz="2400" baseline="0" dirty="0"/>
              <a:t>对以顶点表示的路径</a:t>
            </a:r>
            <a:r>
              <a:rPr lang="en-US" altLang="zh-CN" sz="2400" baseline="0" dirty="0"/>
              <a:t>s-1-2-5, </a:t>
            </a:r>
            <a:r>
              <a:rPr lang="zh-CN" altLang="en-US" sz="2400" baseline="0" dirty="0"/>
              <a:t>或以 边表示的路径</a:t>
            </a:r>
            <a:r>
              <a:rPr lang="en-US" altLang="zh-CN" sz="2400" baseline="0" dirty="0"/>
              <a:t>s —</a:t>
            </a:r>
            <a:r>
              <a:rPr lang="en-US" altLang="zh-CN" sz="2400" baseline="0" dirty="0" err="1"/>
              <a:t>a:u:f</a:t>
            </a:r>
            <a:r>
              <a:rPr lang="zh-CN" altLang="en-US" sz="2400" baseline="0" dirty="0"/>
              <a:t>，对应的树中红色结点</a:t>
            </a:r>
            <a:r>
              <a:rPr lang="zh-CN" altLang="en-US" dirty="0"/>
              <a:t>（参见前图），</a:t>
            </a:r>
            <a:r>
              <a:rPr lang="en-US" altLang="zh-CN" sz="2400" baseline="0" dirty="0" err="1"/>
              <a:t>dist</a:t>
            </a:r>
            <a:r>
              <a:rPr lang="en-US" altLang="zh-CN" sz="2400" baseline="0" dirty="0"/>
              <a:t>(?)=14</a:t>
            </a:r>
          </a:p>
          <a:p>
            <a:endParaRPr lang="zh-CN" altLang="en-US" dirty="0"/>
          </a:p>
        </p:txBody>
      </p:sp>
      <p:sp>
        <p:nvSpPr>
          <p:cNvPr id="4" name="日期占位符 3">
            <a:extLst>
              <a:ext uri="{FF2B5EF4-FFF2-40B4-BE49-F238E27FC236}">
                <a16:creationId xmlns:a16="http://schemas.microsoft.com/office/drawing/2014/main" id="{6067F417-9E39-443C-802A-42B56769A2E1}"/>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92562D00-FE35-46BD-8B6E-00B0CA7CF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C887D8-6F04-44F4-ADD7-6AAFD39C636D}"/>
              </a:ext>
            </a:extLst>
          </p:cNvPr>
          <p:cNvSpPr>
            <a:spLocks noGrp="1"/>
          </p:cNvSpPr>
          <p:nvPr>
            <p:ph type="sldNum" sz="quarter" idx="12"/>
          </p:nvPr>
        </p:nvSpPr>
        <p:spPr/>
        <p:txBody>
          <a:bodyPr/>
          <a:lstStyle/>
          <a:p>
            <a:fld id="{EEA58A3B-43CE-4AA0-90B5-EB47AFAFEB34}" type="slidenum">
              <a:rPr lang="zh-CN" altLang="en-US" smtClean="0"/>
              <a:pPr/>
              <a:t>75</a:t>
            </a:fld>
            <a:endParaRPr lang="zh-CN" altLang="en-US" dirty="0"/>
          </a:p>
        </p:txBody>
      </p:sp>
    </p:spTree>
    <p:extLst>
      <p:ext uri="{BB962C8B-B14F-4D97-AF65-F5344CB8AC3E}">
        <p14:creationId xmlns:p14="http://schemas.microsoft.com/office/powerpoint/2010/main" val="2616827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0B6C1-EB2F-4E4F-A5FA-A8FD8B97F3CA}"/>
              </a:ext>
            </a:extLst>
          </p:cNvPr>
          <p:cNvSpPr>
            <a:spLocks noGrp="1"/>
          </p:cNvSpPr>
          <p:nvPr>
            <p:ph type="title"/>
          </p:nvPr>
        </p:nvSpPr>
        <p:spPr/>
        <p:txBody>
          <a:bodyPr/>
          <a:lstStyle/>
          <a:p>
            <a:r>
              <a:rPr lang="zh-CN" altLang="en-US" dirty="0"/>
              <a:t>算法原理</a:t>
            </a:r>
          </a:p>
        </p:txBody>
      </p:sp>
      <p:sp>
        <p:nvSpPr>
          <p:cNvPr id="3" name="内容占位符 2">
            <a:extLst>
              <a:ext uri="{FF2B5EF4-FFF2-40B4-BE49-F238E27FC236}">
                <a16:creationId xmlns:a16="http://schemas.microsoft.com/office/drawing/2014/main" id="{8A04AAFC-FF6B-4579-96CA-DFB727F04FAD}"/>
              </a:ext>
            </a:extLst>
          </p:cNvPr>
          <p:cNvSpPr>
            <a:spLocks noGrp="1"/>
          </p:cNvSpPr>
          <p:nvPr>
            <p:ph idx="1"/>
          </p:nvPr>
        </p:nvSpPr>
        <p:spPr/>
        <p:txBody>
          <a:bodyPr/>
          <a:lstStyle/>
          <a:p>
            <a:r>
              <a:rPr lang="zh-CN" altLang="en-US" sz="2400" dirty="0"/>
              <a:t>说明</a:t>
            </a:r>
            <a:endParaRPr lang="en-US" altLang="zh-CN" sz="2400" dirty="0"/>
          </a:p>
          <a:p>
            <a:pPr lvl="1"/>
            <a:r>
              <a:rPr lang="zh-CN" altLang="en-US" dirty="0"/>
              <a:t>教科书上的下界函数只考虑了当前部分路径的现有长度，没有考虑未来结点可能带来的路径长度，下界函数不准确</a:t>
            </a:r>
            <a:endParaRPr lang="en-US" altLang="zh-CN" dirty="0"/>
          </a:p>
          <a:p>
            <a:pPr lvl="1"/>
            <a:r>
              <a:rPr lang="en-US" altLang="zh-CN" sz="2400" dirty="0"/>
              <a:t>e.g. </a:t>
            </a:r>
            <a:r>
              <a:rPr lang="zh-CN" altLang="en-US" sz="2400" dirty="0"/>
              <a:t>对部分路径</a:t>
            </a:r>
            <a:r>
              <a:rPr lang="en-US" altLang="zh-CN" sz="2400" dirty="0"/>
              <a:t>s</a:t>
            </a:r>
            <a:r>
              <a:rPr lang="en-US" altLang="zh-CN" dirty="0"/>
              <a:t>→</a:t>
            </a:r>
            <a:r>
              <a:rPr lang="en-US" altLang="zh-CN" sz="2400" dirty="0"/>
              <a:t>1 </a:t>
            </a:r>
            <a:r>
              <a:rPr lang="en-US" altLang="zh-CN" dirty="0"/>
              <a:t>→</a:t>
            </a:r>
            <a:r>
              <a:rPr lang="en-US" altLang="zh-CN" sz="2400" dirty="0"/>
              <a:t> 2 </a:t>
            </a:r>
            <a:r>
              <a:rPr lang="en-US" altLang="zh-CN" dirty="0"/>
              <a:t>→</a:t>
            </a:r>
            <a:r>
              <a:rPr lang="en-US" altLang="zh-CN" sz="2400" dirty="0"/>
              <a:t> 5, </a:t>
            </a:r>
            <a:r>
              <a:rPr lang="zh-CN" altLang="en-US" sz="2400" dirty="0"/>
              <a:t>书上给出的下界值</a:t>
            </a:r>
            <a:r>
              <a:rPr lang="en-US" altLang="zh-CN" sz="2400" dirty="0"/>
              <a:t>/</a:t>
            </a:r>
            <a:r>
              <a:rPr lang="zh-CN" altLang="en-US" sz="2400" dirty="0"/>
              <a:t>优先级</a:t>
            </a:r>
            <a:r>
              <a:rPr lang="en-US" altLang="zh-CN" sz="2400" dirty="0"/>
              <a:t>/</a:t>
            </a:r>
            <a:r>
              <a:rPr lang="zh-CN" altLang="en-US" sz="2400" dirty="0"/>
              <a:t>目标函数只是取为当前路径长度</a:t>
            </a:r>
            <a:r>
              <a:rPr lang="en-US" altLang="zh-CN" sz="2400" dirty="0"/>
              <a:t>14</a:t>
            </a:r>
            <a:r>
              <a:rPr lang="zh-CN" altLang="en-US" dirty="0"/>
              <a:t>。</a:t>
            </a:r>
            <a:r>
              <a:rPr lang="zh-CN" altLang="en-US" sz="2400" dirty="0"/>
              <a:t>但显然对该部分解，不管从结点</a:t>
            </a:r>
            <a:r>
              <a:rPr lang="en-US" altLang="zh-CN" sz="2400" dirty="0"/>
              <a:t>5</a:t>
            </a:r>
            <a:r>
              <a:rPr lang="zh-CN" altLang="en-US" sz="2400" dirty="0"/>
              <a:t>向后如何走，下界值肯定比</a:t>
            </a:r>
            <a:r>
              <a:rPr lang="en-US" altLang="zh-CN" sz="2400" dirty="0"/>
              <a:t>14</a:t>
            </a:r>
            <a:r>
              <a:rPr lang="zh-CN" altLang="en-US" sz="2400" dirty="0"/>
              <a:t>大</a:t>
            </a:r>
          </a:p>
          <a:p>
            <a:endParaRPr lang="zh-CN" altLang="en-US" dirty="0"/>
          </a:p>
        </p:txBody>
      </p:sp>
      <p:sp>
        <p:nvSpPr>
          <p:cNvPr id="4" name="日期占位符 3">
            <a:extLst>
              <a:ext uri="{FF2B5EF4-FFF2-40B4-BE49-F238E27FC236}">
                <a16:creationId xmlns:a16="http://schemas.microsoft.com/office/drawing/2014/main" id="{69815E4D-9DFF-49B2-ABFD-8017C8FE5A2E}"/>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BB686FC2-B916-48D4-956C-44C0DBCAD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319192-4215-41D0-B1A6-08E5C7E7598A}"/>
              </a:ext>
            </a:extLst>
          </p:cNvPr>
          <p:cNvSpPr>
            <a:spLocks noGrp="1"/>
          </p:cNvSpPr>
          <p:nvPr>
            <p:ph type="sldNum" sz="quarter" idx="12"/>
          </p:nvPr>
        </p:nvSpPr>
        <p:spPr/>
        <p:txBody>
          <a:bodyPr/>
          <a:lstStyle/>
          <a:p>
            <a:fld id="{EEA58A3B-43CE-4AA0-90B5-EB47AFAFEB34}" type="slidenum">
              <a:rPr lang="zh-CN" altLang="en-US" smtClean="0"/>
              <a:pPr/>
              <a:t>76</a:t>
            </a:fld>
            <a:endParaRPr lang="zh-CN" altLang="en-US" dirty="0"/>
          </a:p>
        </p:txBody>
      </p:sp>
      <p:grpSp>
        <p:nvGrpSpPr>
          <p:cNvPr id="7" name="Group 4">
            <a:extLst>
              <a:ext uri="{FF2B5EF4-FFF2-40B4-BE49-F238E27FC236}">
                <a16:creationId xmlns:a16="http://schemas.microsoft.com/office/drawing/2014/main" id="{6477F115-F21D-4475-90BD-388EB54111CA}"/>
              </a:ext>
            </a:extLst>
          </p:cNvPr>
          <p:cNvGrpSpPr>
            <a:grpSpLocks/>
          </p:cNvGrpSpPr>
          <p:nvPr/>
        </p:nvGrpSpPr>
        <p:grpSpPr bwMode="auto">
          <a:xfrm>
            <a:off x="484981" y="3623767"/>
            <a:ext cx="8174037" cy="2852737"/>
            <a:chOff x="0" y="0"/>
            <a:chExt cx="5534" cy="2032"/>
          </a:xfrm>
        </p:grpSpPr>
        <p:pic>
          <p:nvPicPr>
            <p:cNvPr id="8" name="Picture 5" descr="未命名">
              <a:extLst>
                <a:ext uri="{FF2B5EF4-FFF2-40B4-BE49-F238E27FC236}">
                  <a16:creationId xmlns:a16="http://schemas.microsoft.com/office/drawing/2014/main" id="{4C00A26A-7555-43D7-85DA-A41853E4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34" cy="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6">
              <a:extLst>
                <a:ext uri="{FF2B5EF4-FFF2-40B4-BE49-F238E27FC236}">
                  <a16:creationId xmlns:a16="http://schemas.microsoft.com/office/drawing/2014/main" id="{693D05F3-1289-470A-907C-7F8F4BB53D01}"/>
                </a:ext>
              </a:extLst>
            </p:cNvPr>
            <p:cNvSpPr>
              <a:spLocks/>
            </p:cNvSpPr>
            <p:nvPr/>
          </p:nvSpPr>
          <p:spPr bwMode="auto">
            <a:xfrm>
              <a:off x="318" y="227"/>
              <a:ext cx="1814" cy="695"/>
            </a:xfrm>
            <a:custGeom>
              <a:avLst/>
              <a:gdLst>
                <a:gd name="T0" fmla="*/ 0 w 1814"/>
                <a:gd name="T1" fmla="*/ 552 h 695"/>
                <a:gd name="T2" fmla="*/ 816 w 1814"/>
                <a:gd name="T3" fmla="*/ 7 h 695"/>
                <a:gd name="T4" fmla="*/ 816 w 1814"/>
                <a:gd name="T5" fmla="*/ 597 h 695"/>
                <a:gd name="T6" fmla="*/ 1814 w 1814"/>
                <a:gd name="T7" fmla="*/ 597 h 695"/>
                <a:gd name="T8" fmla="*/ 0 60000 65536"/>
                <a:gd name="T9" fmla="*/ 0 60000 65536"/>
                <a:gd name="T10" fmla="*/ 0 60000 65536"/>
                <a:gd name="T11" fmla="*/ 0 60000 65536"/>
                <a:gd name="T12" fmla="*/ 0 w 1814"/>
                <a:gd name="T13" fmla="*/ 0 h 695"/>
                <a:gd name="T14" fmla="*/ 1814 w 1814"/>
                <a:gd name="T15" fmla="*/ 695 h 695"/>
              </a:gdLst>
              <a:ahLst/>
              <a:cxnLst>
                <a:cxn ang="T8">
                  <a:pos x="T0" y="T1"/>
                </a:cxn>
                <a:cxn ang="T9">
                  <a:pos x="T2" y="T3"/>
                </a:cxn>
                <a:cxn ang="T10">
                  <a:pos x="T4" y="T5"/>
                </a:cxn>
                <a:cxn ang="T11">
                  <a:pos x="T6" y="T7"/>
                </a:cxn>
              </a:cxnLst>
              <a:rect l="T12" t="T13" r="T14" b="T15"/>
              <a:pathLst>
                <a:path w="1814" h="695">
                  <a:moveTo>
                    <a:pt x="0" y="552"/>
                  </a:moveTo>
                  <a:cubicBezTo>
                    <a:pt x="340" y="276"/>
                    <a:pt x="680" y="0"/>
                    <a:pt x="816" y="7"/>
                  </a:cubicBezTo>
                  <a:cubicBezTo>
                    <a:pt x="952" y="14"/>
                    <a:pt x="650" y="499"/>
                    <a:pt x="816" y="597"/>
                  </a:cubicBezTo>
                  <a:cubicBezTo>
                    <a:pt x="982" y="695"/>
                    <a:pt x="1648" y="597"/>
                    <a:pt x="1814" y="597"/>
                  </a:cubicBezTo>
                </a:path>
              </a:pathLst>
            </a:custGeom>
            <a:noFill/>
            <a:ln w="28575" cmpd="sng">
              <a:solidFill>
                <a:srgbClr val="FF00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0" name="Text Box 7">
              <a:extLst>
                <a:ext uri="{FF2B5EF4-FFF2-40B4-BE49-F238E27FC236}">
                  <a16:creationId xmlns:a16="http://schemas.microsoft.com/office/drawing/2014/main" id="{82110AD1-4DD5-4F07-A716-A2618BF0AEA9}"/>
                </a:ext>
              </a:extLst>
            </p:cNvPr>
            <p:cNvSpPr txBox="1">
              <a:spLocks noChangeArrowheads="1"/>
            </p:cNvSpPr>
            <p:nvPr/>
          </p:nvSpPr>
          <p:spPr bwMode="auto">
            <a:xfrm>
              <a:off x="1270" y="136"/>
              <a:ext cx="21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1" name="Text Box 8">
              <a:extLst>
                <a:ext uri="{FF2B5EF4-FFF2-40B4-BE49-F238E27FC236}">
                  <a16:creationId xmlns:a16="http://schemas.microsoft.com/office/drawing/2014/main" id="{5CF107D3-9787-498D-8349-32EA48DB6B7D}"/>
                </a:ext>
              </a:extLst>
            </p:cNvPr>
            <p:cNvSpPr txBox="1">
              <a:spLocks noChangeArrowheads="1"/>
            </p:cNvSpPr>
            <p:nvPr/>
          </p:nvSpPr>
          <p:spPr bwMode="auto">
            <a:xfrm>
              <a:off x="1270" y="862"/>
              <a:ext cx="207"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2" name="Text Box 9">
              <a:extLst>
                <a:ext uri="{FF2B5EF4-FFF2-40B4-BE49-F238E27FC236}">
                  <a16:creationId xmlns:a16="http://schemas.microsoft.com/office/drawing/2014/main" id="{F3034604-37BB-4C7A-95FC-1DE6BC86DAC6}"/>
                </a:ext>
              </a:extLst>
            </p:cNvPr>
            <p:cNvSpPr txBox="1">
              <a:spLocks noChangeArrowheads="1"/>
            </p:cNvSpPr>
            <p:nvPr/>
          </p:nvSpPr>
          <p:spPr bwMode="auto">
            <a:xfrm>
              <a:off x="1270" y="1588"/>
              <a:ext cx="21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3" name="Text Box 10">
              <a:extLst>
                <a:ext uri="{FF2B5EF4-FFF2-40B4-BE49-F238E27FC236}">
                  <a16:creationId xmlns:a16="http://schemas.microsoft.com/office/drawing/2014/main" id="{C9F32340-901A-48CC-A203-5B87F18F5A54}"/>
                </a:ext>
              </a:extLst>
            </p:cNvPr>
            <p:cNvSpPr txBox="1">
              <a:spLocks noChangeArrowheads="1"/>
            </p:cNvSpPr>
            <p:nvPr/>
          </p:nvSpPr>
          <p:spPr bwMode="auto">
            <a:xfrm>
              <a:off x="2528" y="103"/>
              <a:ext cx="21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4" name="Text Box 11">
              <a:extLst>
                <a:ext uri="{FF2B5EF4-FFF2-40B4-BE49-F238E27FC236}">
                  <a16:creationId xmlns:a16="http://schemas.microsoft.com/office/drawing/2014/main" id="{4B0AF266-1F27-419D-A573-FC3080AC2A69}"/>
                </a:ext>
              </a:extLst>
            </p:cNvPr>
            <p:cNvSpPr txBox="1">
              <a:spLocks noChangeArrowheads="1"/>
            </p:cNvSpPr>
            <p:nvPr/>
          </p:nvSpPr>
          <p:spPr bwMode="auto">
            <a:xfrm>
              <a:off x="2528" y="874"/>
              <a:ext cx="21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5" name="Text Box 12">
              <a:extLst>
                <a:ext uri="{FF2B5EF4-FFF2-40B4-BE49-F238E27FC236}">
                  <a16:creationId xmlns:a16="http://schemas.microsoft.com/office/drawing/2014/main" id="{8D40A85D-77BE-4F84-88D0-EE8296197D31}"/>
                </a:ext>
              </a:extLst>
            </p:cNvPr>
            <p:cNvSpPr txBox="1">
              <a:spLocks noChangeArrowheads="1"/>
            </p:cNvSpPr>
            <p:nvPr/>
          </p:nvSpPr>
          <p:spPr bwMode="auto">
            <a:xfrm>
              <a:off x="2528" y="1555"/>
              <a:ext cx="21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6" name="Text Box 13">
              <a:extLst>
                <a:ext uri="{FF2B5EF4-FFF2-40B4-BE49-F238E27FC236}">
                  <a16:creationId xmlns:a16="http://schemas.microsoft.com/office/drawing/2014/main" id="{629B80B8-0E0B-4E38-8DAA-3D26C4F03207}"/>
                </a:ext>
              </a:extLst>
            </p:cNvPr>
            <p:cNvSpPr txBox="1">
              <a:spLocks noChangeArrowheads="1"/>
            </p:cNvSpPr>
            <p:nvPr/>
          </p:nvSpPr>
          <p:spPr bwMode="auto">
            <a:xfrm>
              <a:off x="3979" y="103"/>
              <a:ext cx="21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7" name="Text Box 14">
              <a:extLst>
                <a:ext uri="{FF2B5EF4-FFF2-40B4-BE49-F238E27FC236}">
                  <a16:creationId xmlns:a16="http://schemas.microsoft.com/office/drawing/2014/main" id="{8D40972F-E1E6-4DEA-9D86-ED040B2D85EE}"/>
                </a:ext>
              </a:extLst>
            </p:cNvPr>
            <p:cNvSpPr txBox="1">
              <a:spLocks noChangeArrowheads="1"/>
            </p:cNvSpPr>
            <p:nvPr/>
          </p:nvSpPr>
          <p:spPr bwMode="auto">
            <a:xfrm>
              <a:off x="3934" y="874"/>
              <a:ext cx="21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18" name="Text Box 15">
              <a:extLst>
                <a:ext uri="{FF2B5EF4-FFF2-40B4-BE49-F238E27FC236}">
                  <a16:creationId xmlns:a16="http://schemas.microsoft.com/office/drawing/2014/main" id="{18B263AA-227C-401D-90B6-C00B133B1DB8}"/>
                </a:ext>
              </a:extLst>
            </p:cNvPr>
            <p:cNvSpPr txBox="1">
              <a:spLocks noChangeArrowheads="1"/>
            </p:cNvSpPr>
            <p:nvPr/>
          </p:nvSpPr>
          <p:spPr bwMode="auto">
            <a:xfrm>
              <a:off x="3934" y="1555"/>
              <a:ext cx="21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sp>
        <p:nvSpPr>
          <p:cNvPr id="19" name="Freeform 16">
            <a:extLst>
              <a:ext uri="{FF2B5EF4-FFF2-40B4-BE49-F238E27FC236}">
                <a16:creationId xmlns:a16="http://schemas.microsoft.com/office/drawing/2014/main" id="{E1AB8BD7-1972-4BB6-91EE-0432A58643AF}"/>
              </a:ext>
            </a:extLst>
          </p:cNvPr>
          <p:cNvSpPr>
            <a:spLocks/>
          </p:cNvSpPr>
          <p:nvPr/>
        </p:nvSpPr>
        <p:spPr bwMode="auto">
          <a:xfrm>
            <a:off x="3867149" y="4663332"/>
            <a:ext cx="785873" cy="684172"/>
          </a:xfrm>
          <a:custGeom>
            <a:avLst/>
            <a:gdLst>
              <a:gd name="T0" fmla="*/ 2147483647 w 444"/>
              <a:gd name="T1" fmla="*/ 2147483647 h 377"/>
              <a:gd name="T2" fmla="*/ 2147483647 w 444"/>
              <a:gd name="T3" fmla="*/ 2147483647 h 377"/>
              <a:gd name="T4" fmla="*/ 2147483647 w 444"/>
              <a:gd name="T5" fmla="*/ 2147483647 h 377"/>
              <a:gd name="T6" fmla="*/ 2147483647 w 444"/>
              <a:gd name="T7" fmla="*/ 2147483647 h 377"/>
              <a:gd name="T8" fmla="*/ 2147483647 w 444"/>
              <a:gd name="T9" fmla="*/ 2147483647 h 377"/>
              <a:gd name="T10" fmla="*/ 2147483647 w 444"/>
              <a:gd name="T11" fmla="*/ 2147483647 h 377"/>
              <a:gd name="T12" fmla="*/ 2147483647 w 444"/>
              <a:gd name="T13" fmla="*/ 2147483647 h 377"/>
              <a:gd name="T14" fmla="*/ 0 w 444"/>
              <a:gd name="T15" fmla="*/ 2147483647 h 377"/>
              <a:gd name="T16" fmla="*/ 2147483647 w 444"/>
              <a:gd name="T17" fmla="*/ 2147483647 h 377"/>
              <a:gd name="T18" fmla="*/ 2147483647 w 444"/>
              <a:gd name="T19" fmla="*/ 2147483647 h 377"/>
              <a:gd name="T20" fmla="*/ 2147483647 w 444"/>
              <a:gd name="T21" fmla="*/ 2147483647 h 377"/>
              <a:gd name="T22" fmla="*/ 2147483647 w 444"/>
              <a:gd name="T23" fmla="*/ 2147483647 h 377"/>
              <a:gd name="T24" fmla="*/ 2147483647 w 444"/>
              <a:gd name="T25" fmla="*/ 2147483647 h 3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4"/>
              <a:gd name="T40" fmla="*/ 0 h 377"/>
              <a:gd name="T41" fmla="*/ 444 w 444"/>
              <a:gd name="T42" fmla="*/ 377 h 3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4" h="377">
                <a:moveTo>
                  <a:pt x="91" y="66"/>
                </a:moveTo>
                <a:cubicBezTo>
                  <a:pt x="158" y="44"/>
                  <a:pt x="153" y="35"/>
                  <a:pt x="212" y="5"/>
                </a:cubicBezTo>
                <a:cubicBezTo>
                  <a:pt x="314" y="15"/>
                  <a:pt x="308" y="0"/>
                  <a:pt x="354" y="66"/>
                </a:cubicBezTo>
                <a:cubicBezTo>
                  <a:pt x="377" y="135"/>
                  <a:pt x="345" y="59"/>
                  <a:pt x="394" y="116"/>
                </a:cubicBezTo>
                <a:cubicBezTo>
                  <a:pt x="431" y="158"/>
                  <a:pt x="430" y="166"/>
                  <a:pt x="444" y="207"/>
                </a:cubicBezTo>
                <a:cubicBezTo>
                  <a:pt x="423" y="377"/>
                  <a:pt x="400" y="318"/>
                  <a:pt x="192" y="308"/>
                </a:cubicBezTo>
                <a:cubicBezTo>
                  <a:pt x="145" y="292"/>
                  <a:pt x="97" y="293"/>
                  <a:pt x="50" y="278"/>
                </a:cubicBezTo>
                <a:cubicBezTo>
                  <a:pt x="38" y="241"/>
                  <a:pt x="12" y="224"/>
                  <a:pt x="0" y="187"/>
                </a:cubicBezTo>
                <a:cubicBezTo>
                  <a:pt x="29" y="115"/>
                  <a:pt x="24" y="137"/>
                  <a:pt x="91" y="116"/>
                </a:cubicBezTo>
                <a:cubicBezTo>
                  <a:pt x="138" y="125"/>
                  <a:pt x="196" y="142"/>
                  <a:pt x="242" y="116"/>
                </a:cubicBezTo>
                <a:cubicBezTo>
                  <a:pt x="254" y="109"/>
                  <a:pt x="222" y="96"/>
                  <a:pt x="212" y="86"/>
                </a:cubicBezTo>
                <a:cubicBezTo>
                  <a:pt x="215" y="73"/>
                  <a:pt x="210" y="53"/>
                  <a:pt x="222" y="46"/>
                </a:cubicBezTo>
                <a:cubicBezTo>
                  <a:pt x="299" y="1"/>
                  <a:pt x="242" y="99"/>
                  <a:pt x="273" y="36"/>
                </a:cubicBezTo>
              </a:path>
            </a:pathLst>
          </a:custGeom>
          <a:noFill/>
          <a:ln w="19050" cmpd="sng">
            <a:solidFill>
              <a:srgbClr val="FF0000"/>
            </a:solidFill>
            <a:bevel/>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zh-CN" altLang="en-US"/>
          </a:p>
        </p:txBody>
      </p:sp>
    </p:spTree>
    <p:extLst>
      <p:ext uri="{BB962C8B-B14F-4D97-AF65-F5344CB8AC3E}">
        <p14:creationId xmlns:p14="http://schemas.microsoft.com/office/powerpoint/2010/main" val="4082130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4D9BD-344F-445E-B1D7-B8A0906D2C07}"/>
              </a:ext>
            </a:extLst>
          </p:cNvPr>
          <p:cNvSpPr>
            <a:spLocks noGrp="1"/>
          </p:cNvSpPr>
          <p:nvPr>
            <p:ph type="title"/>
          </p:nvPr>
        </p:nvSpPr>
        <p:spPr/>
        <p:txBody>
          <a:bodyPr/>
          <a:lstStyle/>
          <a:p>
            <a:r>
              <a:rPr lang="zh-CN" altLang="en-US" dirty="0"/>
              <a:t>算法原理</a:t>
            </a:r>
          </a:p>
        </p:txBody>
      </p:sp>
      <p:sp>
        <p:nvSpPr>
          <p:cNvPr id="3" name="内容占位符 2">
            <a:extLst>
              <a:ext uri="{FF2B5EF4-FFF2-40B4-BE49-F238E27FC236}">
                <a16:creationId xmlns:a16="http://schemas.microsoft.com/office/drawing/2014/main" id="{4F4647AF-1DDB-423D-953F-A02E5DB98460}"/>
              </a:ext>
            </a:extLst>
          </p:cNvPr>
          <p:cNvSpPr>
            <a:spLocks noGrp="1"/>
          </p:cNvSpPr>
          <p:nvPr>
            <p:ph idx="1"/>
          </p:nvPr>
        </p:nvSpPr>
        <p:spPr/>
        <p:txBody>
          <a:bodyPr>
            <a:normAutofit/>
          </a:bodyPr>
          <a:lstStyle/>
          <a:p>
            <a:r>
              <a:rPr lang="en-US" altLang="zh-CN" sz="2400" baseline="0" dirty="0"/>
              <a:t>4. </a:t>
            </a:r>
            <a:r>
              <a:rPr lang="zh-CN" altLang="en-US" sz="2400" baseline="0" dirty="0"/>
              <a:t>搜索过程</a:t>
            </a:r>
            <a:endParaRPr lang="en-US" altLang="zh-CN" sz="2400" baseline="0" dirty="0"/>
          </a:p>
          <a:p>
            <a:pPr lvl="1"/>
            <a:r>
              <a:rPr lang="en-US" altLang="zh-CN" baseline="0" dirty="0"/>
              <a:t>1</a:t>
            </a:r>
            <a:r>
              <a:rPr lang="zh-CN" altLang="en-US" baseline="0" dirty="0"/>
              <a:t>）从源顶点</a:t>
            </a:r>
            <a:r>
              <a:rPr lang="en-US" altLang="zh-CN" baseline="0" dirty="0"/>
              <a:t>s</a:t>
            </a:r>
            <a:r>
              <a:rPr lang="zh-CN" altLang="en-US" baseline="0" dirty="0"/>
              <a:t>、空优先队列开始，首先选择</a:t>
            </a:r>
            <a:r>
              <a:rPr lang="en-US" altLang="zh-CN" baseline="0" dirty="0"/>
              <a:t>s</a:t>
            </a:r>
            <a:r>
              <a:rPr lang="zh-CN" altLang="en-US" baseline="0" dirty="0"/>
              <a:t>作为扩展结点</a:t>
            </a:r>
            <a:endParaRPr lang="en-US" altLang="zh-CN" baseline="0" dirty="0"/>
          </a:p>
          <a:p>
            <a:pPr lvl="1"/>
            <a:r>
              <a:rPr lang="en-US" altLang="zh-CN" baseline="0" dirty="0"/>
              <a:t>2</a:t>
            </a:r>
            <a:r>
              <a:rPr lang="zh-CN" altLang="en-US" baseline="0" dirty="0"/>
              <a:t>）结点</a:t>
            </a:r>
            <a:r>
              <a:rPr lang="en-US" altLang="zh-CN" baseline="0" dirty="0"/>
              <a:t>s</a:t>
            </a:r>
            <a:r>
              <a:rPr lang="zh-CN" altLang="en-US" baseline="0" dirty="0"/>
              <a:t>被扩展后，其子结点依次插入活结点表（</a:t>
            </a:r>
            <a:r>
              <a:rPr lang="zh-CN" altLang="en-US" dirty="0"/>
              <a:t>堆）中</a:t>
            </a:r>
            <a:endParaRPr lang="en-US" altLang="zh-CN" baseline="0" dirty="0"/>
          </a:p>
          <a:p>
            <a:pPr lvl="1"/>
            <a:r>
              <a:rPr lang="en-US" altLang="zh-CN" baseline="0" dirty="0"/>
              <a:t>3</a:t>
            </a:r>
            <a:r>
              <a:rPr lang="zh-CN" altLang="en-US" baseline="0" dirty="0"/>
              <a:t>）从堆中取出优先级最高</a:t>
            </a:r>
            <a:r>
              <a:rPr lang="en-US" altLang="zh-CN" baseline="0" dirty="0"/>
              <a:t>(</a:t>
            </a:r>
            <a:r>
              <a:rPr lang="zh-CN" altLang="en-US" baseline="0" dirty="0"/>
              <a:t>即：</a:t>
            </a:r>
            <a:r>
              <a:rPr lang="en-US" altLang="zh-CN" baseline="0" dirty="0" err="1"/>
              <a:t>dist</a:t>
            </a:r>
            <a:r>
              <a:rPr lang="en-US" altLang="zh-CN" baseline="0" dirty="0"/>
              <a:t>(v)/</a:t>
            </a:r>
            <a:r>
              <a:rPr lang="zh-CN" altLang="en-US" baseline="0" dirty="0"/>
              <a:t>目标函数</a:t>
            </a:r>
            <a:r>
              <a:rPr lang="en-US" altLang="zh-CN" baseline="0" dirty="0"/>
              <a:t>/</a:t>
            </a:r>
            <a:r>
              <a:rPr lang="zh-CN" altLang="en-US" baseline="0" dirty="0"/>
              <a:t>下界最小）的树结点</a:t>
            </a:r>
            <a:r>
              <a:rPr lang="en-US" altLang="zh-CN" baseline="0" dirty="0"/>
              <a:t>v</a:t>
            </a:r>
            <a:r>
              <a:rPr lang="zh-CN" altLang="en-US" baseline="0" dirty="0"/>
              <a:t>，作为当前扩展结点</a:t>
            </a:r>
            <a:endParaRPr lang="en-US" altLang="zh-CN" dirty="0"/>
          </a:p>
          <a:p>
            <a:pPr lvl="2"/>
            <a:r>
              <a:rPr lang="en-US" altLang="zh-CN" baseline="0" dirty="0"/>
              <a:t>v</a:t>
            </a:r>
            <a:r>
              <a:rPr lang="zh-CN" altLang="en-US" baseline="0" dirty="0"/>
              <a:t>对应的路径为</a:t>
            </a:r>
            <a:r>
              <a:rPr lang="en-US" altLang="zh-CN" baseline="0" dirty="0"/>
              <a:t>s-i</a:t>
            </a:r>
            <a:r>
              <a:rPr lang="en-US" altLang="zh-CN" dirty="0"/>
              <a:t>1</a:t>
            </a:r>
            <a:r>
              <a:rPr lang="en-US" altLang="zh-CN" baseline="0" dirty="0"/>
              <a:t>-i</a:t>
            </a:r>
            <a:r>
              <a:rPr lang="en-US" altLang="zh-CN" dirty="0"/>
              <a:t>2</a:t>
            </a:r>
            <a:r>
              <a:rPr lang="en-US" altLang="zh-CN" baseline="0" dirty="0"/>
              <a:t>-…-</a:t>
            </a:r>
            <a:r>
              <a:rPr lang="en-US" altLang="zh-CN" baseline="0" dirty="0" err="1"/>
              <a:t>i</a:t>
            </a:r>
            <a:r>
              <a:rPr lang="en-US" altLang="zh-CN" dirty="0" err="1"/>
              <a:t>k</a:t>
            </a:r>
            <a:endParaRPr lang="en-US" altLang="zh-CN" dirty="0"/>
          </a:p>
          <a:p>
            <a:pPr lvl="2"/>
            <a:r>
              <a:rPr lang="zh-CN" altLang="en-US" baseline="0" dirty="0"/>
              <a:t>与堆中其它结点相比，该路径的长度</a:t>
            </a:r>
            <a:r>
              <a:rPr lang="en-US" altLang="zh-CN" baseline="0" dirty="0" err="1"/>
              <a:t>dist</a:t>
            </a:r>
            <a:r>
              <a:rPr lang="en-US" altLang="zh-CN" baseline="0" dirty="0"/>
              <a:t>(v)</a:t>
            </a:r>
            <a:r>
              <a:rPr lang="zh-CN" altLang="en-US" baseline="0" dirty="0"/>
              <a:t>最小</a:t>
            </a:r>
          </a:p>
          <a:p>
            <a:pPr lvl="1"/>
            <a:r>
              <a:rPr lang="en-US" altLang="zh-CN" dirty="0"/>
              <a:t>e.g.  </a:t>
            </a:r>
            <a:r>
              <a:rPr lang="zh-CN" altLang="en-US" dirty="0"/>
              <a:t>见下页，堆中有</a:t>
            </a:r>
            <a:r>
              <a:rPr lang="en-US" altLang="zh-CN" dirty="0"/>
              <a:t>3</a:t>
            </a:r>
            <a:r>
              <a:rPr lang="zh-CN" altLang="en-US" dirty="0"/>
              <a:t>个活结点，对应三条路径</a:t>
            </a:r>
            <a:r>
              <a:rPr lang="en-US" altLang="zh-CN" dirty="0"/>
              <a:t>s-1-2-5</a:t>
            </a:r>
            <a:r>
              <a:rPr lang="zh-CN" altLang="en-US" dirty="0"/>
              <a:t>、</a:t>
            </a:r>
            <a:r>
              <a:rPr lang="en-US" altLang="zh-CN" dirty="0"/>
              <a:t>s-1-5-6-9</a:t>
            </a:r>
            <a:r>
              <a:rPr lang="zh-CN" altLang="en-US" dirty="0"/>
              <a:t>、</a:t>
            </a:r>
            <a:r>
              <a:rPr lang="en-US" altLang="zh-CN" dirty="0"/>
              <a:t>s-2</a:t>
            </a:r>
            <a:r>
              <a:rPr lang="zh-CN" altLang="en-US" dirty="0"/>
              <a:t>，路径长度</a:t>
            </a:r>
            <a:r>
              <a:rPr lang="en-US" altLang="zh-CN" dirty="0" err="1"/>
              <a:t>dist</a:t>
            </a:r>
            <a:r>
              <a:rPr lang="zh-CN" altLang="en-US" dirty="0"/>
              <a:t>分别为</a:t>
            </a:r>
            <a:r>
              <a:rPr lang="en-US" altLang="zh-CN" dirty="0"/>
              <a:t>14</a:t>
            </a:r>
            <a:r>
              <a:rPr lang="zh-CN" altLang="en-US" dirty="0"/>
              <a:t>、</a:t>
            </a:r>
            <a:r>
              <a:rPr lang="en-US" altLang="zh-CN" dirty="0"/>
              <a:t>6</a:t>
            </a:r>
            <a:r>
              <a:rPr lang="zh-CN" altLang="en-US" dirty="0"/>
              <a:t>、</a:t>
            </a:r>
            <a:r>
              <a:rPr lang="en-US" altLang="zh-CN" dirty="0"/>
              <a:t>3</a:t>
            </a:r>
            <a:r>
              <a:rPr lang="zh-CN" altLang="en-US" dirty="0"/>
              <a:t>，</a:t>
            </a:r>
            <a:r>
              <a:rPr lang="zh-CN" altLang="en-US" sz="2400" baseline="0" dirty="0"/>
              <a:t>应选择</a:t>
            </a:r>
            <a:r>
              <a:rPr lang="en-US" altLang="zh-CN" sz="2400" baseline="0" dirty="0" err="1"/>
              <a:t>dist</a:t>
            </a:r>
            <a:r>
              <a:rPr lang="zh-CN" altLang="en-US" sz="2400" baseline="0" dirty="0"/>
              <a:t>最小的路径</a:t>
            </a:r>
            <a:r>
              <a:rPr lang="en-US" altLang="zh-CN" sz="2400" baseline="0" dirty="0"/>
              <a:t>s-2</a:t>
            </a:r>
            <a:r>
              <a:rPr lang="zh-CN" altLang="en-US" sz="2400" baseline="0" dirty="0"/>
              <a:t>，即原图中的城市顶点</a:t>
            </a:r>
            <a:r>
              <a:rPr lang="en-US" altLang="zh-CN" sz="2400" baseline="0" dirty="0"/>
              <a:t>2</a:t>
            </a:r>
            <a:r>
              <a:rPr lang="zh-CN" altLang="en-US" sz="2400" baseline="0" dirty="0"/>
              <a:t>应作为扩展结点</a:t>
            </a:r>
          </a:p>
          <a:p>
            <a:endParaRPr lang="zh-CN" altLang="en-US" dirty="0"/>
          </a:p>
        </p:txBody>
      </p:sp>
      <p:sp>
        <p:nvSpPr>
          <p:cNvPr id="4" name="日期占位符 3">
            <a:extLst>
              <a:ext uri="{FF2B5EF4-FFF2-40B4-BE49-F238E27FC236}">
                <a16:creationId xmlns:a16="http://schemas.microsoft.com/office/drawing/2014/main" id="{9DA41FAB-9D14-425B-9E37-2BE13E19F274}"/>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1071A78E-90B0-4E5C-9B8F-864871D9DE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2CE9FA-78D7-4DD4-BCE9-79DE0D0461E4}"/>
              </a:ext>
            </a:extLst>
          </p:cNvPr>
          <p:cNvSpPr>
            <a:spLocks noGrp="1"/>
          </p:cNvSpPr>
          <p:nvPr>
            <p:ph type="sldNum" sz="quarter" idx="12"/>
          </p:nvPr>
        </p:nvSpPr>
        <p:spPr/>
        <p:txBody>
          <a:bodyPr/>
          <a:lstStyle/>
          <a:p>
            <a:fld id="{EEA58A3B-43CE-4AA0-90B5-EB47AFAFEB34}" type="slidenum">
              <a:rPr lang="zh-CN" altLang="en-US" smtClean="0"/>
              <a:pPr/>
              <a:t>77</a:t>
            </a:fld>
            <a:endParaRPr lang="zh-CN" altLang="en-US" dirty="0"/>
          </a:p>
        </p:txBody>
      </p:sp>
    </p:spTree>
    <p:extLst>
      <p:ext uri="{BB962C8B-B14F-4D97-AF65-F5344CB8AC3E}">
        <p14:creationId xmlns:p14="http://schemas.microsoft.com/office/powerpoint/2010/main" val="3555799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036C15A-65CD-45AF-A076-EC0E4D9DE909}"/>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11D1531F-108C-4F16-9901-94828C3F6444}"/>
              </a:ext>
            </a:extLst>
          </p:cNvPr>
          <p:cNvSpPr>
            <a:spLocks noGrp="1"/>
          </p:cNvSpPr>
          <p:nvPr>
            <p:ph type="ftr" sz="quarter" idx="11"/>
          </p:nvPr>
        </p:nvSpPr>
        <p:spPr>
          <a:xfrm>
            <a:off x="2896324" y="6390918"/>
            <a:ext cx="3086100" cy="365125"/>
          </a:xfrm>
        </p:spPr>
        <p:txBody>
          <a:bodyPr/>
          <a:lstStyle/>
          <a:p>
            <a:endParaRPr lang="zh-CN" altLang="en-US" dirty="0"/>
          </a:p>
        </p:txBody>
      </p:sp>
      <p:sp>
        <p:nvSpPr>
          <p:cNvPr id="5" name="灯片编号占位符 4">
            <a:extLst>
              <a:ext uri="{FF2B5EF4-FFF2-40B4-BE49-F238E27FC236}">
                <a16:creationId xmlns:a16="http://schemas.microsoft.com/office/drawing/2014/main" id="{9A155FE7-519B-410B-90DD-7646B36D854E}"/>
              </a:ext>
            </a:extLst>
          </p:cNvPr>
          <p:cNvSpPr>
            <a:spLocks noGrp="1"/>
          </p:cNvSpPr>
          <p:nvPr>
            <p:ph type="sldNum" sz="quarter" idx="12"/>
          </p:nvPr>
        </p:nvSpPr>
        <p:spPr/>
        <p:txBody>
          <a:bodyPr/>
          <a:lstStyle/>
          <a:p>
            <a:fld id="{EEA58A3B-43CE-4AA0-90B5-EB47AFAFEB34}" type="slidenum">
              <a:rPr lang="zh-CN" altLang="en-US" smtClean="0"/>
              <a:pPr/>
              <a:t>78</a:t>
            </a:fld>
            <a:endParaRPr lang="zh-CN" altLang="en-US" dirty="0"/>
          </a:p>
        </p:txBody>
      </p:sp>
      <p:pic>
        <p:nvPicPr>
          <p:cNvPr id="6" name="Picture 5" descr="t620">
            <a:extLst>
              <a:ext uri="{FF2B5EF4-FFF2-40B4-BE49-F238E27FC236}">
                <a16:creationId xmlns:a16="http://schemas.microsoft.com/office/drawing/2014/main" id="{D78E81B3-3FE6-4622-AA3C-6D5FF5FBD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42" y="3004589"/>
            <a:ext cx="7812087"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E7BAFCF3-9F42-47B0-9FD1-4815AB0AA572}"/>
              </a:ext>
            </a:extLst>
          </p:cNvPr>
          <p:cNvSpPr>
            <a:spLocks/>
          </p:cNvSpPr>
          <p:nvPr/>
        </p:nvSpPr>
        <p:spPr bwMode="auto">
          <a:xfrm>
            <a:off x="1051729" y="3282401"/>
            <a:ext cx="4122738" cy="2212975"/>
          </a:xfrm>
          <a:custGeom>
            <a:avLst/>
            <a:gdLst>
              <a:gd name="T0" fmla="*/ 2147483647 w 2586"/>
              <a:gd name="T1" fmla="*/ 0 h 1451"/>
              <a:gd name="T2" fmla="*/ 2147483647 w 2586"/>
              <a:gd name="T3" fmla="*/ 2147483647 h 1451"/>
              <a:gd name="T4" fmla="*/ 2147483647 w 2586"/>
              <a:gd name="T5" fmla="*/ 2147483647 h 1451"/>
              <a:gd name="T6" fmla="*/ 0 w 2586"/>
              <a:gd name="T7" fmla="*/ 2147483647 h 1451"/>
              <a:gd name="T8" fmla="*/ 0 60000 65536"/>
              <a:gd name="T9" fmla="*/ 0 60000 65536"/>
              <a:gd name="T10" fmla="*/ 0 60000 65536"/>
              <a:gd name="T11" fmla="*/ 0 60000 65536"/>
              <a:gd name="T12" fmla="*/ 0 w 2586"/>
              <a:gd name="T13" fmla="*/ 0 h 1451"/>
              <a:gd name="T14" fmla="*/ 2586 w 2586"/>
              <a:gd name="T15" fmla="*/ 1451 h 1451"/>
            </a:gdLst>
            <a:ahLst/>
            <a:cxnLst>
              <a:cxn ang="T8">
                <a:pos x="T0" y="T1"/>
              </a:cxn>
              <a:cxn ang="T9">
                <a:pos x="T2" y="T3"/>
              </a:cxn>
              <a:cxn ang="T10">
                <a:pos x="T4" y="T5"/>
              </a:cxn>
              <a:cxn ang="T11">
                <a:pos x="T6" y="T7"/>
              </a:cxn>
            </a:cxnLst>
            <a:rect l="T12" t="T13" r="T14" b="T15"/>
            <a:pathLst>
              <a:path w="2586" h="1451">
                <a:moveTo>
                  <a:pt x="2586" y="0"/>
                </a:moveTo>
                <a:cubicBezTo>
                  <a:pt x="2110" y="189"/>
                  <a:pt x="1634" y="378"/>
                  <a:pt x="1271" y="544"/>
                </a:cubicBezTo>
                <a:cubicBezTo>
                  <a:pt x="908" y="710"/>
                  <a:pt x="621" y="846"/>
                  <a:pt x="409" y="997"/>
                </a:cubicBezTo>
                <a:cubicBezTo>
                  <a:pt x="197" y="1148"/>
                  <a:pt x="68" y="1368"/>
                  <a:pt x="0" y="1451"/>
                </a:cubicBezTo>
              </a:path>
            </a:pathLst>
          </a:custGeom>
          <a:noFill/>
          <a:ln w="28575"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8" name="Oval 7">
            <a:extLst>
              <a:ext uri="{FF2B5EF4-FFF2-40B4-BE49-F238E27FC236}">
                <a16:creationId xmlns:a16="http://schemas.microsoft.com/office/drawing/2014/main" id="{B3C62C82-2A61-4E59-9BBF-C0B39A541838}"/>
              </a:ext>
            </a:extLst>
          </p:cNvPr>
          <p:cNvSpPr>
            <a:spLocks noChangeArrowheads="1"/>
          </p:cNvSpPr>
          <p:nvPr/>
        </p:nvSpPr>
        <p:spPr bwMode="auto">
          <a:xfrm>
            <a:off x="1196192" y="5563639"/>
            <a:ext cx="325437" cy="276225"/>
          </a:xfrm>
          <a:prstGeom prst="ellipse">
            <a:avLst/>
          </a:prstGeom>
          <a:solidFill>
            <a:srgbClr val="FF3300"/>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grpSp>
        <p:nvGrpSpPr>
          <p:cNvPr id="9" name="Group 9">
            <a:extLst>
              <a:ext uri="{FF2B5EF4-FFF2-40B4-BE49-F238E27FC236}">
                <a16:creationId xmlns:a16="http://schemas.microsoft.com/office/drawing/2014/main" id="{C93967B4-7092-4CA1-8B5D-243BD6E6B34A}"/>
              </a:ext>
            </a:extLst>
          </p:cNvPr>
          <p:cNvGrpSpPr>
            <a:grpSpLocks/>
          </p:cNvGrpSpPr>
          <p:nvPr/>
        </p:nvGrpSpPr>
        <p:grpSpPr bwMode="auto">
          <a:xfrm>
            <a:off x="497671" y="178516"/>
            <a:ext cx="8029575" cy="2879725"/>
            <a:chOff x="0" y="0"/>
            <a:chExt cx="5534" cy="2032"/>
          </a:xfrm>
        </p:grpSpPr>
        <p:pic>
          <p:nvPicPr>
            <p:cNvPr id="10" name="Picture 10" descr="未命名">
              <a:extLst>
                <a:ext uri="{FF2B5EF4-FFF2-40B4-BE49-F238E27FC236}">
                  <a16:creationId xmlns:a16="http://schemas.microsoft.com/office/drawing/2014/main" id="{F6CCA1A8-B3F4-4CB6-A5D4-16D63AE69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34" cy="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1">
              <a:extLst>
                <a:ext uri="{FF2B5EF4-FFF2-40B4-BE49-F238E27FC236}">
                  <a16:creationId xmlns:a16="http://schemas.microsoft.com/office/drawing/2014/main" id="{C54A2581-9C7D-4A5D-A147-15876B3C9FA7}"/>
                </a:ext>
              </a:extLst>
            </p:cNvPr>
            <p:cNvSpPr>
              <a:spLocks/>
            </p:cNvSpPr>
            <p:nvPr/>
          </p:nvSpPr>
          <p:spPr bwMode="auto">
            <a:xfrm>
              <a:off x="318" y="227"/>
              <a:ext cx="1814" cy="695"/>
            </a:xfrm>
            <a:custGeom>
              <a:avLst/>
              <a:gdLst>
                <a:gd name="T0" fmla="*/ 0 w 1814"/>
                <a:gd name="T1" fmla="*/ 552 h 695"/>
                <a:gd name="T2" fmla="*/ 816 w 1814"/>
                <a:gd name="T3" fmla="*/ 7 h 695"/>
                <a:gd name="T4" fmla="*/ 816 w 1814"/>
                <a:gd name="T5" fmla="*/ 597 h 695"/>
                <a:gd name="T6" fmla="*/ 1814 w 1814"/>
                <a:gd name="T7" fmla="*/ 597 h 695"/>
                <a:gd name="T8" fmla="*/ 0 60000 65536"/>
                <a:gd name="T9" fmla="*/ 0 60000 65536"/>
                <a:gd name="T10" fmla="*/ 0 60000 65536"/>
                <a:gd name="T11" fmla="*/ 0 60000 65536"/>
                <a:gd name="T12" fmla="*/ 0 w 1814"/>
                <a:gd name="T13" fmla="*/ 0 h 695"/>
                <a:gd name="T14" fmla="*/ 1814 w 1814"/>
                <a:gd name="T15" fmla="*/ 695 h 695"/>
              </a:gdLst>
              <a:ahLst/>
              <a:cxnLst>
                <a:cxn ang="T8">
                  <a:pos x="T0" y="T1"/>
                </a:cxn>
                <a:cxn ang="T9">
                  <a:pos x="T2" y="T3"/>
                </a:cxn>
                <a:cxn ang="T10">
                  <a:pos x="T4" y="T5"/>
                </a:cxn>
                <a:cxn ang="T11">
                  <a:pos x="T6" y="T7"/>
                </a:cxn>
              </a:cxnLst>
              <a:rect l="T12" t="T13" r="T14" b="T15"/>
              <a:pathLst>
                <a:path w="1814" h="695">
                  <a:moveTo>
                    <a:pt x="0" y="552"/>
                  </a:moveTo>
                  <a:cubicBezTo>
                    <a:pt x="340" y="276"/>
                    <a:pt x="680" y="0"/>
                    <a:pt x="816" y="7"/>
                  </a:cubicBezTo>
                  <a:cubicBezTo>
                    <a:pt x="952" y="14"/>
                    <a:pt x="650" y="499"/>
                    <a:pt x="816" y="597"/>
                  </a:cubicBezTo>
                  <a:cubicBezTo>
                    <a:pt x="982" y="695"/>
                    <a:pt x="1648" y="597"/>
                    <a:pt x="1814" y="597"/>
                  </a:cubicBezTo>
                </a:path>
              </a:pathLst>
            </a:custGeom>
            <a:noFill/>
            <a:ln w="38100" cmpd="sng">
              <a:solidFill>
                <a:srgbClr val="FF3300"/>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2" name="Text Box 12">
              <a:extLst>
                <a:ext uri="{FF2B5EF4-FFF2-40B4-BE49-F238E27FC236}">
                  <a16:creationId xmlns:a16="http://schemas.microsoft.com/office/drawing/2014/main" id="{935F9806-5D64-4364-AE22-912E47284B01}"/>
                </a:ext>
              </a:extLst>
            </p:cNvPr>
            <p:cNvSpPr txBox="1">
              <a:spLocks noChangeArrowheads="1"/>
            </p:cNvSpPr>
            <p:nvPr/>
          </p:nvSpPr>
          <p:spPr bwMode="auto">
            <a:xfrm>
              <a:off x="1270" y="136"/>
              <a:ext cx="2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3" name="Text Box 13">
              <a:extLst>
                <a:ext uri="{FF2B5EF4-FFF2-40B4-BE49-F238E27FC236}">
                  <a16:creationId xmlns:a16="http://schemas.microsoft.com/office/drawing/2014/main" id="{AF4324C0-E36B-4290-873E-665074507850}"/>
                </a:ext>
              </a:extLst>
            </p:cNvPr>
            <p:cNvSpPr txBox="1">
              <a:spLocks noChangeArrowheads="1"/>
            </p:cNvSpPr>
            <p:nvPr/>
          </p:nvSpPr>
          <p:spPr bwMode="auto">
            <a:xfrm>
              <a:off x="1270" y="863"/>
              <a:ext cx="20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4" name="Text Box 14">
              <a:extLst>
                <a:ext uri="{FF2B5EF4-FFF2-40B4-BE49-F238E27FC236}">
                  <a16:creationId xmlns:a16="http://schemas.microsoft.com/office/drawing/2014/main" id="{CDD0C154-5020-4883-950B-036F9A66CBEB}"/>
                </a:ext>
              </a:extLst>
            </p:cNvPr>
            <p:cNvSpPr txBox="1">
              <a:spLocks noChangeArrowheads="1"/>
            </p:cNvSpPr>
            <p:nvPr/>
          </p:nvSpPr>
          <p:spPr bwMode="auto">
            <a:xfrm>
              <a:off x="1270" y="1588"/>
              <a:ext cx="2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5" name="Text Box 15">
              <a:extLst>
                <a:ext uri="{FF2B5EF4-FFF2-40B4-BE49-F238E27FC236}">
                  <a16:creationId xmlns:a16="http://schemas.microsoft.com/office/drawing/2014/main" id="{91232E71-4E02-4665-B532-3A0DBCEDE124}"/>
                </a:ext>
              </a:extLst>
            </p:cNvPr>
            <p:cNvSpPr txBox="1">
              <a:spLocks noChangeArrowheads="1"/>
            </p:cNvSpPr>
            <p:nvPr/>
          </p:nvSpPr>
          <p:spPr bwMode="auto">
            <a:xfrm>
              <a:off x="2528" y="103"/>
              <a:ext cx="2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6" name="Text Box 16">
              <a:extLst>
                <a:ext uri="{FF2B5EF4-FFF2-40B4-BE49-F238E27FC236}">
                  <a16:creationId xmlns:a16="http://schemas.microsoft.com/office/drawing/2014/main" id="{23C60830-5192-4B1B-98AB-E741D8897A05}"/>
                </a:ext>
              </a:extLst>
            </p:cNvPr>
            <p:cNvSpPr txBox="1">
              <a:spLocks noChangeArrowheads="1"/>
            </p:cNvSpPr>
            <p:nvPr/>
          </p:nvSpPr>
          <p:spPr bwMode="auto">
            <a:xfrm>
              <a:off x="2528" y="874"/>
              <a:ext cx="2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7" name="Text Box 17">
              <a:extLst>
                <a:ext uri="{FF2B5EF4-FFF2-40B4-BE49-F238E27FC236}">
                  <a16:creationId xmlns:a16="http://schemas.microsoft.com/office/drawing/2014/main" id="{10FC768E-146B-46A3-9FD6-19472F6C523C}"/>
                </a:ext>
              </a:extLst>
            </p:cNvPr>
            <p:cNvSpPr txBox="1">
              <a:spLocks noChangeArrowheads="1"/>
            </p:cNvSpPr>
            <p:nvPr/>
          </p:nvSpPr>
          <p:spPr bwMode="auto">
            <a:xfrm>
              <a:off x="2528" y="1555"/>
              <a:ext cx="2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8" name="Text Box 18">
              <a:extLst>
                <a:ext uri="{FF2B5EF4-FFF2-40B4-BE49-F238E27FC236}">
                  <a16:creationId xmlns:a16="http://schemas.microsoft.com/office/drawing/2014/main" id="{A1379277-0435-4B25-8797-A951EE2BDCE4}"/>
                </a:ext>
              </a:extLst>
            </p:cNvPr>
            <p:cNvSpPr txBox="1">
              <a:spLocks noChangeArrowheads="1"/>
            </p:cNvSpPr>
            <p:nvPr/>
          </p:nvSpPr>
          <p:spPr bwMode="auto">
            <a:xfrm>
              <a:off x="3979" y="103"/>
              <a:ext cx="2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9" name="Text Box 19">
              <a:extLst>
                <a:ext uri="{FF2B5EF4-FFF2-40B4-BE49-F238E27FC236}">
                  <a16:creationId xmlns:a16="http://schemas.microsoft.com/office/drawing/2014/main" id="{A8FDFA03-3275-4AF5-A8D7-E2341CF7097D}"/>
                </a:ext>
              </a:extLst>
            </p:cNvPr>
            <p:cNvSpPr txBox="1">
              <a:spLocks noChangeArrowheads="1"/>
            </p:cNvSpPr>
            <p:nvPr/>
          </p:nvSpPr>
          <p:spPr bwMode="auto">
            <a:xfrm>
              <a:off x="3934" y="874"/>
              <a:ext cx="21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20" name="Text Box 20">
              <a:extLst>
                <a:ext uri="{FF2B5EF4-FFF2-40B4-BE49-F238E27FC236}">
                  <a16:creationId xmlns:a16="http://schemas.microsoft.com/office/drawing/2014/main" id="{6F530A05-8512-408F-9ABC-091C9197D422}"/>
                </a:ext>
              </a:extLst>
            </p:cNvPr>
            <p:cNvSpPr txBox="1">
              <a:spLocks noChangeArrowheads="1"/>
            </p:cNvSpPr>
            <p:nvPr/>
          </p:nvSpPr>
          <p:spPr bwMode="auto">
            <a:xfrm>
              <a:off x="3934" y="1555"/>
              <a:ext cx="2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grpSp>
      <p:sp>
        <p:nvSpPr>
          <p:cNvPr id="21" name="Oval 22">
            <a:extLst>
              <a:ext uri="{FF2B5EF4-FFF2-40B4-BE49-F238E27FC236}">
                <a16:creationId xmlns:a16="http://schemas.microsoft.com/office/drawing/2014/main" id="{54F9483F-B86B-4463-81F4-F499FC02E724}"/>
              </a:ext>
            </a:extLst>
          </p:cNvPr>
          <p:cNvSpPr>
            <a:spLocks noChangeArrowheads="1"/>
          </p:cNvSpPr>
          <p:nvPr/>
        </p:nvSpPr>
        <p:spPr bwMode="auto">
          <a:xfrm>
            <a:off x="1699429" y="4949276"/>
            <a:ext cx="323850" cy="287338"/>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2" name="Oval 23">
            <a:extLst>
              <a:ext uri="{FF2B5EF4-FFF2-40B4-BE49-F238E27FC236}">
                <a16:creationId xmlns:a16="http://schemas.microsoft.com/office/drawing/2014/main" id="{BD1E9C35-139B-46F7-B3CE-91D9405CE432}"/>
              </a:ext>
            </a:extLst>
          </p:cNvPr>
          <p:cNvSpPr>
            <a:spLocks noChangeArrowheads="1"/>
          </p:cNvSpPr>
          <p:nvPr/>
        </p:nvSpPr>
        <p:spPr bwMode="auto">
          <a:xfrm>
            <a:off x="5226854" y="3364951"/>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 name="Oval 24">
            <a:extLst>
              <a:ext uri="{FF2B5EF4-FFF2-40B4-BE49-F238E27FC236}">
                <a16:creationId xmlns:a16="http://schemas.microsoft.com/office/drawing/2014/main" id="{D417A2C9-0784-45CA-AB24-29BFB1E3999A}"/>
              </a:ext>
            </a:extLst>
          </p:cNvPr>
          <p:cNvSpPr>
            <a:spLocks noChangeArrowheads="1"/>
          </p:cNvSpPr>
          <p:nvPr/>
        </p:nvSpPr>
        <p:spPr bwMode="auto">
          <a:xfrm>
            <a:off x="3066267" y="4373014"/>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 name="Oval 25">
            <a:extLst>
              <a:ext uri="{FF2B5EF4-FFF2-40B4-BE49-F238E27FC236}">
                <a16:creationId xmlns:a16="http://schemas.microsoft.com/office/drawing/2014/main" id="{63BE0532-286B-4CC6-BCC0-6A2EBB0D3961}"/>
              </a:ext>
            </a:extLst>
          </p:cNvPr>
          <p:cNvSpPr>
            <a:spLocks noChangeArrowheads="1"/>
          </p:cNvSpPr>
          <p:nvPr/>
        </p:nvSpPr>
        <p:spPr bwMode="auto">
          <a:xfrm>
            <a:off x="2563029" y="5596976"/>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 name="Oval 26">
            <a:extLst>
              <a:ext uri="{FF2B5EF4-FFF2-40B4-BE49-F238E27FC236}">
                <a16:creationId xmlns:a16="http://schemas.microsoft.com/office/drawing/2014/main" id="{FA3F6F62-7D03-4EBD-8E25-D17E2B16D3C6}"/>
              </a:ext>
            </a:extLst>
          </p:cNvPr>
          <p:cNvSpPr>
            <a:spLocks noChangeArrowheads="1"/>
          </p:cNvSpPr>
          <p:nvPr/>
        </p:nvSpPr>
        <p:spPr bwMode="auto">
          <a:xfrm>
            <a:off x="2994829" y="4949276"/>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6" name="Oval 27">
            <a:extLst>
              <a:ext uri="{FF2B5EF4-FFF2-40B4-BE49-F238E27FC236}">
                <a16:creationId xmlns:a16="http://schemas.microsoft.com/office/drawing/2014/main" id="{9A641701-2190-4074-9CB9-525B6BDB343A}"/>
              </a:ext>
            </a:extLst>
          </p:cNvPr>
          <p:cNvSpPr>
            <a:spLocks noChangeArrowheads="1"/>
          </p:cNvSpPr>
          <p:nvPr/>
        </p:nvSpPr>
        <p:spPr bwMode="auto">
          <a:xfrm>
            <a:off x="2058204" y="6173239"/>
            <a:ext cx="325438" cy="276225"/>
          </a:xfrm>
          <a:prstGeom prst="ellipse">
            <a:avLst/>
          </a:prstGeom>
          <a:solidFill>
            <a:srgbClr val="A5002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Freeform 28">
            <a:extLst>
              <a:ext uri="{FF2B5EF4-FFF2-40B4-BE49-F238E27FC236}">
                <a16:creationId xmlns:a16="http://schemas.microsoft.com/office/drawing/2014/main" id="{C85BD01F-9DBE-40E5-A3F4-F4D05BD2A6BE}"/>
              </a:ext>
            </a:extLst>
          </p:cNvPr>
          <p:cNvSpPr>
            <a:spLocks/>
          </p:cNvSpPr>
          <p:nvPr/>
        </p:nvSpPr>
        <p:spPr bwMode="auto">
          <a:xfrm>
            <a:off x="2623334" y="610316"/>
            <a:ext cx="3455987" cy="2111375"/>
          </a:xfrm>
          <a:custGeom>
            <a:avLst/>
            <a:gdLst>
              <a:gd name="T0" fmla="*/ 0 w 2177"/>
              <a:gd name="T1" fmla="*/ 0 h 1330"/>
              <a:gd name="T2" fmla="*/ 2147483647 w 2177"/>
              <a:gd name="T3" fmla="*/ 2147483647 h 1330"/>
              <a:gd name="T4" fmla="*/ 2147483647 w 2177"/>
              <a:gd name="T5" fmla="*/ 2147483647 h 1330"/>
              <a:gd name="T6" fmla="*/ 2147483647 w 2177"/>
              <a:gd name="T7" fmla="*/ 2147483647 h 1330"/>
              <a:gd name="T8" fmla="*/ 0 60000 65536"/>
              <a:gd name="T9" fmla="*/ 0 60000 65536"/>
              <a:gd name="T10" fmla="*/ 0 60000 65536"/>
              <a:gd name="T11" fmla="*/ 0 60000 65536"/>
              <a:gd name="T12" fmla="*/ 0 w 2177"/>
              <a:gd name="T13" fmla="*/ 0 h 1330"/>
              <a:gd name="T14" fmla="*/ 2177 w 2177"/>
              <a:gd name="T15" fmla="*/ 1330 h 1330"/>
            </a:gdLst>
            <a:ahLst/>
            <a:cxnLst>
              <a:cxn ang="T8">
                <a:pos x="T0" y="T1"/>
              </a:cxn>
              <a:cxn ang="T9">
                <a:pos x="T2" y="T3"/>
              </a:cxn>
              <a:cxn ang="T10">
                <a:pos x="T4" y="T5"/>
              </a:cxn>
              <a:cxn ang="T11">
                <a:pos x="T6" y="T7"/>
              </a:cxn>
            </a:cxnLst>
            <a:rect l="T12" t="T13" r="T14" b="T15"/>
            <a:pathLst>
              <a:path w="2177" h="1330">
                <a:moveTo>
                  <a:pt x="0" y="0"/>
                </a:moveTo>
                <a:cubicBezTo>
                  <a:pt x="469" y="106"/>
                  <a:pt x="938" y="212"/>
                  <a:pt x="1134" y="408"/>
                </a:cubicBezTo>
                <a:cubicBezTo>
                  <a:pt x="1330" y="604"/>
                  <a:pt x="1005" y="1028"/>
                  <a:pt x="1179" y="1179"/>
                </a:cubicBezTo>
                <a:cubicBezTo>
                  <a:pt x="1353" y="1330"/>
                  <a:pt x="2011" y="1292"/>
                  <a:pt x="2177" y="1315"/>
                </a:cubicBezTo>
              </a:path>
            </a:pathLst>
          </a:custGeom>
          <a:noFill/>
          <a:ln w="38100"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8" name="Freeform 29">
            <a:extLst>
              <a:ext uri="{FF2B5EF4-FFF2-40B4-BE49-F238E27FC236}">
                <a16:creationId xmlns:a16="http://schemas.microsoft.com/office/drawing/2014/main" id="{3F20FAE8-47D2-4E58-8D49-6C5C8DAC2218}"/>
              </a:ext>
            </a:extLst>
          </p:cNvPr>
          <p:cNvSpPr>
            <a:spLocks/>
          </p:cNvSpPr>
          <p:nvPr/>
        </p:nvSpPr>
        <p:spPr bwMode="auto">
          <a:xfrm>
            <a:off x="2418567" y="3509414"/>
            <a:ext cx="2736850" cy="2735262"/>
          </a:xfrm>
          <a:custGeom>
            <a:avLst/>
            <a:gdLst>
              <a:gd name="T0" fmla="*/ 2147483647 w 1724"/>
              <a:gd name="T1" fmla="*/ 0 h 1723"/>
              <a:gd name="T2" fmla="*/ 2147483647 w 1724"/>
              <a:gd name="T3" fmla="*/ 2147483647 h 1723"/>
              <a:gd name="T4" fmla="*/ 2147483647 w 1724"/>
              <a:gd name="T5" fmla="*/ 2147483647 h 1723"/>
              <a:gd name="T6" fmla="*/ 2147483647 w 1724"/>
              <a:gd name="T7" fmla="*/ 2147483647 h 1723"/>
              <a:gd name="T8" fmla="*/ 0 w 1724"/>
              <a:gd name="T9" fmla="*/ 2147483647 h 1723"/>
              <a:gd name="T10" fmla="*/ 0 60000 65536"/>
              <a:gd name="T11" fmla="*/ 0 60000 65536"/>
              <a:gd name="T12" fmla="*/ 0 60000 65536"/>
              <a:gd name="T13" fmla="*/ 0 60000 65536"/>
              <a:gd name="T14" fmla="*/ 0 60000 65536"/>
              <a:gd name="T15" fmla="*/ 0 w 1724"/>
              <a:gd name="T16" fmla="*/ 0 h 1723"/>
              <a:gd name="T17" fmla="*/ 1724 w 1724"/>
              <a:gd name="T18" fmla="*/ 1723 h 1723"/>
            </a:gdLst>
            <a:ahLst/>
            <a:cxnLst>
              <a:cxn ang="T10">
                <a:pos x="T0" y="T1"/>
              </a:cxn>
              <a:cxn ang="T11">
                <a:pos x="T2" y="T3"/>
              </a:cxn>
              <a:cxn ang="T12">
                <a:pos x="T4" y="T5"/>
              </a:cxn>
              <a:cxn ang="T13">
                <a:pos x="T6" y="T7"/>
              </a:cxn>
              <a:cxn ang="T14">
                <a:pos x="T8" y="T9"/>
              </a:cxn>
            </a:cxnLst>
            <a:rect l="T15" t="T16" r="T17" b="T18"/>
            <a:pathLst>
              <a:path w="1724" h="1723">
                <a:moveTo>
                  <a:pt x="1724" y="0"/>
                </a:moveTo>
                <a:cubicBezTo>
                  <a:pt x="1251" y="139"/>
                  <a:pt x="779" y="279"/>
                  <a:pt x="590" y="453"/>
                </a:cubicBezTo>
                <a:cubicBezTo>
                  <a:pt x="401" y="627"/>
                  <a:pt x="643" y="877"/>
                  <a:pt x="590" y="1043"/>
                </a:cubicBezTo>
                <a:cubicBezTo>
                  <a:pt x="537" y="1209"/>
                  <a:pt x="370" y="1338"/>
                  <a:pt x="272" y="1451"/>
                </a:cubicBezTo>
                <a:cubicBezTo>
                  <a:pt x="174" y="1564"/>
                  <a:pt x="45" y="1678"/>
                  <a:pt x="0" y="1723"/>
                </a:cubicBezTo>
              </a:path>
            </a:pathLst>
          </a:custGeom>
          <a:noFill/>
          <a:ln w="28575"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9" name="Line 30">
            <a:extLst>
              <a:ext uri="{FF2B5EF4-FFF2-40B4-BE49-F238E27FC236}">
                <a16:creationId xmlns:a16="http://schemas.microsoft.com/office/drawing/2014/main" id="{A5E6AC1A-43F0-4189-AAB5-09948369D837}"/>
              </a:ext>
            </a:extLst>
          </p:cNvPr>
          <p:cNvSpPr>
            <a:spLocks noChangeShapeType="1"/>
          </p:cNvSpPr>
          <p:nvPr/>
        </p:nvSpPr>
        <p:spPr bwMode="auto">
          <a:xfrm>
            <a:off x="5587217" y="3509414"/>
            <a:ext cx="0" cy="936625"/>
          </a:xfrm>
          <a:prstGeom prst="line">
            <a:avLst/>
          </a:prstGeom>
          <a:noFill/>
          <a:ln w="571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0" name="Line 31">
            <a:extLst>
              <a:ext uri="{FF2B5EF4-FFF2-40B4-BE49-F238E27FC236}">
                <a16:creationId xmlns:a16="http://schemas.microsoft.com/office/drawing/2014/main" id="{D6443D69-6B30-48CD-9471-BF4CAE17D4C2}"/>
              </a:ext>
            </a:extLst>
          </p:cNvPr>
          <p:cNvSpPr>
            <a:spLocks noChangeShapeType="1"/>
          </p:cNvSpPr>
          <p:nvPr/>
        </p:nvSpPr>
        <p:spPr bwMode="auto">
          <a:xfrm>
            <a:off x="1110446" y="1689816"/>
            <a:ext cx="1008063" cy="0"/>
          </a:xfrm>
          <a:prstGeom prst="line">
            <a:avLst/>
          </a:prstGeom>
          <a:noFill/>
          <a:ln w="57150">
            <a:solidFill>
              <a:schemeClr val="folHlink"/>
            </a:solidFill>
            <a:prstDash val="sysDot"/>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Rectangle 34">
            <a:extLst>
              <a:ext uri="{FF2B5EF4-FFF2-40B4-BE49-F238E27FC236}">
                <a16:creationId xmlns:a16="http://schemas.microsoft.com/office/drawing/2014/main" id="{6C5EA8B3-F464-4BA1-95DE-3104F6BF1560}"/>
              </a:ext>
            </a:extLst>
          </p:cNvPr>
          <p:cNvSpPr>
            <a:spLocks noChangeArrowheads="1"/>
          </p:cNvSpPr>
          <p:nvPr/>
        </p:nvSpPr>
        <p:spPr bwMode="auto">
          <a:xfrm>
            <a:off x="5226854" y="4373014"/>
            <a:ext cx="288925" cy="215900"/>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Tree>
    <p:extLst>
      <p:ext uri="{BB962C8B-B14F-4D97-AF65-F5344CB8AC3E}">
        <p14:creationId xmlns:p14="http://schemas.microsoft.com/office/powerpoint/2010/main" val="16754387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19630CA-40E1-4F7F-AB46-DB4F25967B37}"/>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C716932F-4CAE-497A-9A7D-F95A627264B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C902EF5-A257-4DBB-BDE8-F4277B647975}"/>
              </a:ext>
            </a:extLst>
          </p:cNvPr>
          <p:cNvSpPr>
            <a:spLocks noGrp="1"/>
          </p:cNvSpPr>
          <p:nvPr>
            <p:ph type="sldNum" sz="quarter" idx="12"/>
          </p:nvPr>
        </p:nvSpPr>
        <p:spPr/>
        <p:txBody>
          <a:bodyPr/>
          <a:lstStyle/>
          <a:p>
            <a:fld id="{EEA58A3B-43CE-4AA0-90B5-EB47AFAFEB34}" type="slidenum">
              <a:rPr lang="zh-CN" altLang="en-US" smtClean="0"/>
              <a:pPr/>
              <a:t>79</a:t>
            </a:fld>
            <a:endParaRPr lang="zh-CN" altLang="en-US" dirty="0"/>
          </a:p>
        </p:txBody>
      </p:sp>
      <p:sp>
        <p:nvSpPr>
          <p:cNvPr id="6" name="内容占位符 2">
            <a:extLst>
              <a:ext uri="{FF2B5EF4-FFF2-40B4-BE49-F238E27FC236}">
                <a16:creationId xmlns:a16="http://schemas.microsoft.com/office/drawing/2014/main" id="{C0119D90-0735-49A0-9629-5D9FAA995D8D}"/>
              </a:ext>
            </a:extLst>
          </p:cNvPr>
          <p:cNvSpPr>
            <a:spLocks noGrp="1"/>
          </p:cNvSpPr>
          <p:nvPr>
            <p:ph idx="1"/>
          </p:nvPr>
        </p:nvSpPr>
        <p:spPr>
          <a:xfrm>
            <a:off x="122548" y="231928"/>
            <a:ext cx="8897136" cy="6539262"/>
          </a:xfrm>
        </p:spPr>
        <p:txBody>
          <a:bodyPr>
            <a:normAutofit fontScale="92500" lnSpcReduction="20000"/>
          </a:bodyPr>
          <a:lstStyle/>
          <a:p>
            <a:r>
              <a:rPr lang="en-US" altLang="zh-CN" sz="2600" baseline="0" dirty="0">
                <a:latin typeface="+mn-lt"/>
              </a:rPr>
              <a:t>4. </a:t>
            </a:r>
            <a:r>
              <a:rPr lang="zh-CN" altLang="en-US" sz="2600" baseline="0" dirty="0">
                <a:latin typeface="+mn-lt"/>
              </a:rPr>
              <a:t>搜索过程（续）</a:t>
            </a:r>
            <a:endParaRPr lang="en-US" altLang="zh-CN" sz="2600" baseline="0" dirty="0">
              <a:latin typeface="+mn-lt"/>
            </a:endParaRPr>
          </a:p>
          <a:p>
            <a:pPr lvl="1"/>
            <a:r>
              <a:rPr lang="en-US" altLang="zh-CN" sz="2600" baseline="0" dirty="0">
                <a:latin typeface="+mn-lt"/>
              </a:rPr>
              <a:t>4) </a:t>
            </a:r>
            <a:r>
              <a:rPr lang="zh-CN" altLang="en-US" sz="2600" baseline="0" dirty="0">
                <a:latin typeface="+mn-lt"/>
              </a:rPr>
              <a:t>生成扩展结点的子结点</a:t>
            </a:r>
            <a:endParaRPr lang="en-US" altLang="zh-CN" sz="2600" dirty="0">
              <a:latin typeface="+mn-lt"/>
            </a:endParaRPr>
          </a:p>
          <a:p>
            <a:pPr lvl="2"/>
            <a:r>
              <a:rPr lang="zh-CN" altLang="en-US" sz="2600" baseline="0" dirty="0">
                <a:latin typeface="+mn-lt"/>
              </a:rPr>
              <a:t>在</a:t>
            </a:r>
            <a:r>
              <a:rPr lang="en-US" altLang="zh-CN" sz="2600" baseline="0" dirty="0">
                <a:latin typeface="+mn-lt"/>
              </a:rPr>
              <a:t>G (V,E)</a:t>
            </a:r>
            <a:r>
              <a:rPr lang="zh-CN" altLang="en-US" sz="2600" baseline="0" dirty="0">
                <a:latin typeface="+mn-lt"/>
              </a:rPr>
              <a:t>中，依次检查与当前扩展结点相邻的所有顶点</a:t>
            </a:r>
            <a:endParaRPr lang="en-US" altLang="zh-CN" sz="2600" baseline="0" dirty="0">
              <a:latin typeface="+mn-lt"/>
            </a:endParaRPr>
          </a:p>
          <a:p>
            <a:pPr lvl="2"/>
            <a:r>
              <a:rPr lang="en-US" altLang="zh-CN" sz="2600" baseline="0" dirty="0">
                <a:latin typeface="+mn-lt"/>
              </a:rPr>
              <a:t>e.g. </a:t>
            </a:r>
            <a:r>
              <a:rPr lang="zh-CN" altLang="en-US" sz="2600" baseline="0" dirty="0">
                <a:latin typeface="+mn-lt"/>
              </a:rPr>
              <a:t>如果城市</a:t>
            </a:r>
            <a:r>
              <a:rPr lang="en-US" altLang="zh-CN" sz="2600" baseline="0" dirty="0">
                <a:latin typeface="+mn-lt"/>
              </a:rPr>
              <a:t>/</a:t>
            </a:r>
            <a:r>
              <a:rPr lang="zh-CN" altLang="en-US" sz="2600" dirty="0">
                <a:latin typeface="+mn-lt"/>
              </a:rPr>
              <a:t>顶点</a:t>
            </a:r>
            <a:r>
              <a:rPr lang="en-US" altLang="zh-CN" sz="2600" baseline="0" dirty="0">
                <a:latin typeface="+mn-lt"/>
              </a:rPr>
              <a:t>2</a:t>
            </a:r>
            <a:r>
              <a:rPr lang="zh-CN" altLang="en-US" sz="2600" baseline="0" dirty="0">
                <a:latin typeface="+mn-lt"/>
              </a:rPr>
              <a:t>被选为扩展结点，则需要考察经过边</a:t>
            </a:r>
            <a:r>
              <a:rPr lang="en-US" altLang="zh-CN" sz="2600" baseline="0" dirty="0">
                <a:latin typeface="+mn-lt"/>
              </a:rPr>
              <a:t>f</a:t>
            </a:r>
            <a:r>
              <a:rPr lang="zh-CN" altLang="en-US" sz="2600" baseline="0" dirty="0">
                <a:latin typeface="+mn-lt"/>
              </a:rPr>
              <a:t>、</a:t>
            </a:r>
            <a:r>
              <a:rPr lang="en-US" altLang="zh-CN" sz="2600" baseline="0" dirty="0">
                <a:latin typeface="+mn-lt"/>
              </a:rPr>
              <a:t>g</a:t>
            </a:r>
            <a:r>
              <a:rPr lang="zh-CN" altLang="en-US" sz="2600" baseline="0" dirty="0">
                <a:latin typeface="+mn-lt"/>
              </a:rPr>
              <a:t>可到达的城市</a:t>
            </a:r>
            <a:r>
              <a:rPr lang="en-US" altLang="zh-CN" sz="2600" baseline="0" dirty="0">
                <a:latin typeface="+mn-lt"/>
              </a:rPr>
              <a:t>/</a:t>
            </a:r>
            <a:r>
              <a:rPr lang="zh-CN" altLang="en-US" sz="2600" baseline="0" dirty="0">
                <a:latin typeface="+mn-lt"/>
              </a:rPr>
              <a:t>顶点</a:t>
            </a:r>
            <a:r>
              <a:rPr lang="en-US" altLang="zh-CN" sz="2600" baseline="0" dirty="0">
                <a:latin typeface="+mn-lt"/>
              </a:rPr>
              <a:t>5</a:t>
            </a:r>
            <a:r>
              <a:rPr lang="zh-CN" altLang="en-US" sz="2600" baseline="0" dirty="0">
                <a:latin typeface="+mn-lt"/>
              </a:rPr>
              <a:t>、</a:t>
            </a:r>
            <a:r>
              <a:rPr lang="en-US" altLang="zh-CN" sz="2600" baseline="0" dirty="0">
                <a:latin typeface="+mn-lt"/>
              </a:rPr>
              <a:t>6</a:t>
            </a:r>
          </a:p>
          <a:p>
            <a:pPr lvl="1"/>
            <a:endParaRPr lang="en-US" altLang="zh-CN" sz="2600" dirty="0">
              <a:latin typeface="+mn-lt"/>
            </a:endParaRPr>
          </a:p>
          <a:p>
            <a:pPr lvl="1"/>
            <a:r>
              <a:rPr lang="en-US" altLang="zh-CN" sz="2600" dirty="0">
                <a:latin typeface="+mn-lt"/>
              </a:rPr>
              <a:t>5) </a:t>
            </a:r>
            <a:r>
              <a:rPr lang="zh-CN" altLang="en-US" sz="2600" dirty="0">
                <a:latin typeface="+mn-lt"/>
              </a:rPr>
              <a:t>考察各子结点是否可作为活结点，即是否有必要进一步扩展</a:t>
            </a:r>
            <a:r>
              <a:rPr lang="en-US" altLang="zh-CN" sz="2600" dirty="0">
                <a:latin typeface="+mn-lt"/>
              </a:rPr>
              <a:t>?</a:t>
            </a:r>
          </a:p>
          <a:p>
            <a:pPr marL="268287" lvl="1" indent="0">
              <a:buNone/>
            </a:pPr>
            <a:r>
              <a:rPr lang="zh-CN" altLang="en-US" sz="2600" b="1" dirty="0">
                <a:solidFill>
                  <a:srgbClr val="0000FF"/>
                </a:solidFill>
                <a:latin typeface="+mn-lt"/>
              </a:rPr>
              <a:t>如果</a:t>
            </a:r>
            <a:r>
              <a:rPr lang="zh-CN" altLang="en-US" sz="2600" dirty="0">
                <a:solidFill>
                  <a:srgbClr val="0000FF"/>
                </a:solidFill>
                <a:latin typeface="+mn-lt"/>
              </a:rPr>
              <a:t>：</a:t>
            </a:r>
          </a:p>
          <a:p>
            <a:pPr eaLnBrk="1" hangingPunct="1">
              <a:lnSpc>
                <a:spcPct val="125000"/>
              </a:lnSpc>
              <a:spcBef>
                <a:spcPct val="0"/>
              </a:spcBef>
              <a:buFontTx/>
              <a:buNone/>
            </a:pPr>
            <a:r>
              <a:rPr lang="zh-CN" altLang="en-US" sz="2600" baseline="0" dirty="0">
                <a:latin typeface="+mn-lt"/>
              </a:rPr>
              <a:t>    </a:t>
            </a:r>
            <a:r>
              <a:rPr lang="en-US" altLang="zh-CN" sz="2600" baseline="0" dirty="0" err="1">
                <a:latin typeface="+mn-lt"/>
              </a:rPr>
              <a:t>i</a:t>
            </a:r>
            <a:r>
              <a:rPr lang="en-US" altLang="zh-CN" sz="2600" baseline="0" dirty="0">
                <a:latin typeface="+mn-lt"/>
              </a:rPr>
              <a:t>) </a:t>
            </a:r>
            <a:r>
              <a:rPr lang="zh-CN" altLang="en-US" sz="2600" baseline="0" dirty="0">
                <a:latin typeface="+mn-lt"/>
              </a:rPr>
              <a:t>从当前选择的扩展城市</a:t>
            </a:r>
            <a:r>
              <a:rPr lang="en-US" altLang="zh-CN" sz="2600" baseline="0" dirty="0">
                <a:latin typeface="+mn-lt"/>
              </a:rPr>
              <a:t>/</a:t>
            </a:r>
            <a:r>
              <a:rPr lang="zh-CN" altLang="en-US" sz="2600" baseline="0" dirty="0">
                <a:latin typeface="+mn-lt"/>
              </a:rPr>
              <a:t>顶点</a:t>
            </a:r>
            <a:r>
              <a:rPr lang="en-US" altLang="zh-CN" sz="2600" baseline="0" dirty="0" err="1">
                <a:latin typeface="+mn-lt"/>
              </a:rPr>
              <a:t>i</a:t>
            </a:r>
            <a:r>
              <a:rPr lang="zh-CN" altLang="en-US" sz="2600" baseline="0" dirty="0">
                <a:latin typeface="+mn-lt"/>
              </a:rPr>
              <a:t>到它的邻接城市</a:t>
            </a:r>
            <a:r>
              <a:rPr lang="en-US" altLang="zh-CN" sz="2600" baseline="0" dirty="0">
                <a:latin typeface="+mn-lt"/>
              </a:rPr>
              <a:t>/</a:t>
            </a:r>
            <a:r>
              <a:rPr lang="zh-CN" altLang="en-US" sz="2600" baseline="0" dirty="0">
                <a:latin typeface="+mn-lt"/>
              </a:rPr>
              <a:t>顶点</a:t>
            </a:r>
            <a:r>
              <a:rPr lang="en-US" altLang="zh-CN" sz="2600" baseline="0" dirty="0">
                <a:latin typeface="+mn-lt"/>
              </a:rPr>
              <a:t>j</a:t>
            </a:r>
            <a:r>
              <a:rPr lang="zh-CN" altLang="en-US" sz="2600" baseline="0" dirty="0">
                <a:latin typeface="+mn-lt"/>
              </a:rPr>
              <a:t>有边可达，并且</a:t>
            </a:r>
          </a:p>
          <a:p>
            <a:pPr eaLnBrk="1" hangingPunct="1">
              <a:lnSpc>
                <a:spcPct val="125000"/>
              </a:lnSpc>
              <a:spcBef>
                <a:spcPct val="0"/>
              </a:spcBef>
              <a:buFontTx/>
              <a:buNone/>
            </a:pPr>
            <a:r>
              <a:rPr lang="zh-CN" altLang="en-US" sz="2600" baseline="0" dirty="0">
                <a:latin typeface="+mn-lt"/>
              </a:rPr>
              <a:t>   </a:t>
            </a:r>
            <a:r>
              <a:rPr lang="en-US" altLang="zh-CN" sz="2600" baseline="0" dirty="0">
                <a:latin typeface="+mn-lt"/>
              </a:rPr>
              <a:t>ii) </a:t>
            </a:r>
            <a:r>
              <a:rPr lang="zh-CN" altLang="en-US" sz="2600" baseline="0" dirty="0">
                <a:latin typeface="+mn-lt"/>
              </a:rPr>
              <a:t>从源</a:t>
            </a:r>
            <a:r>
              <a:rPr lang="en-US" altLang="zh-CN" sz="2600" baseline="0" dirty="0">
                <a:latin typeface="+mn-lt"/>
              </a:rPr>
              <a:t>s</a:t>
            </a:r>
            <a:r>
              <a:rPr lang="zh-CN" altLang="en-US" sz="2600" baseline="0" dirty="0">
                <a:latin typeface="+mn-lt"/>
              </a:rPr>
              <a:t>出发，途经城市</a:t>
            </a:r>
            <a:r>
              <a:rPr lang="en-US" altLang="zh-CN" sz="2600" baseline="0" dirty="0">
                <a:latin typeface="+mn-lt"/>
              </a:rPr>
              <a:t>/</a:t>
            </a:r>
            <a:r>
              <a:rPr lang="zh-CN" altLang="en-US" sz="2600" baseline="0" dirty="0">
                <a:latin typeface="+mn-lt"/>
              </a:rPr>
              <a:t>顶点</a:t>
            </a:r>
            <a:r>
              <a:rPr lang="en-US" altLang="zh-CN" sz="2600" baseline="0" dirty="0" err="1">
                <a:latin typeface="+mn-lt"/>
              </a:rPr>
              <a:t>i</a:t>
            </a:r>
            <a:r>
              <a:rPr lang="zh-CN" altLang="en-US" sz="2600" baseline="0" dirty="0">
                <a:latin typeface="+mn-lt"/>
              </a:rPr>
              <a:t>再到顶点</a:t>
            </a:r>
            <a:r>
              <a:rPr lang="en-US" altLang="zh-CN" sz="2600" baseline="0" dirty="0">
                <a:latin typeface="+mn-lt"/>
              </a:rPr>
              <a:t>j</a:t>
            </a:r>
            <a:r>
              <a:rPr lang="zh-CN" altLang="en-US" sz="2600" baseline="0" dirty="0">
                <a:latin typeface="+mn-lt"/>
              </a:rPr>
              <a:t>的所相应的路径的长度小于当前已经得到的最优路径长度（或问题上界</a:t>
            </a:r>
            <a:r>
              <a:rPr lang="en-US" altLang="zh-CN" sz="2600" baseline="0" dirty="0">
                <a:latin typeface="+mn-lt"/>
              </a:rPr>
              <a:t>up</a:t>
            </a:r>
            <a:r>
              <a:rPr lang="zh-CN" altLang="en-US" sz="2600" baseline="0" dirty="0">
                <a:latin typeface="+mn-lt"/>
              </a:rPr>
              <a:t>）</a:t>
            </a:r>
            <a:r>
              <a:rPr lang="en-US" altLang="zh-CN" sz="2600" baseline="0" dirty="0">
                <a:latin typeface="+mn-lt"/>
              </a:rPr>
              <a:t>, </a:t>
            </a:r>
            <a:r>
              <a:rPr lang="zh-CN" altLang="en-US" sz="2600" baseline="0" dirty="0">
                <a:latin typeface="+mn-lt"/>
              </a:rPr>
              <a:t>即：</a:t>
            </a:r>
          </a:p>
          <a:p>
            <a:pPr eaLnBrk="1" hangingPunct="1">
              <a:lnSpc>
                <a:spcPct val="125000"/>
              </a:lnSpc>
              <a:spcBef>
                <a:spcPct val="0"/>
              </a:spcBef>
              <a:buFontTx/>
              <a:buNone/>
            </a:pPr>
            <a:r>
              <a:rPr lang="zh-CN" altLang="en-US" sz="2600" baseline="0" dirty="0">
                <a:latin typeface="+mn-lt"/>
              </a:rPr>
              <a:t>                  </a:t>
            </a:r>
            <a:r>
              <a:rPr lang="en-US" altLang="zh-CN" sz="2600" baseline="0" dirty="0" err="1">
                <a:latin typeface="+mn-lt"/>
              </a:rPr>
              <a:t>dist</a:t>
            </a:r>
            <a:r>
              <a:rPr lang="en-US" altLang="zh-CN" sz="2600" baseline="0" dirty="0">
                <a:latin typeface="+mn-lt"/>
              </a:rPr>
              <a:t>(</a:t>
            </a:r>
            <a:r>
              <a:rPr lang="en-US" altLang="zh-CN" sz="2600" baseline="0" dirty="0" err="1">
                <a:latin typeface="+mn-lt"/>
              </a:rPr>
              <a:t>i</a:t>
            </a:r>
            <a:r>
              <a:rPr lang="en-US" altLang="zh-CN" sz="2600" baseline="0" dirty="0">
                <a:latin typeface="+mn-lt"/>
              </a:rPr>
              <a:t>) + distance(</a:t>
            </a:r>
            <a:r>
              <a:rPr lang="en-US" altLang="zh-CN" sz="2600" baseline="0" dirty="0" err="1">
                <a:latin typeface="+mn-lt"/>
              </a:rPr>
              <a:t>i</a:t>
            </a:r>
            <a:r>
              <a:rPr lang="en-US" altLang="zh-CN" sz="2600" baseline="0" dirty="0">
                <a:latin typeface="+mn-lt"/>
              </a:rPr>
              <a:t>, j) &lt; </a:t>
            </a:r>
            <a:r>
              <a:rPr lang="en-US" altLang="zh-CN" sz="2600" baseline="0" dirty="0" err="1">
                <a:latin typeface="+mn-lt"/>
              </a:rPr>
              <a:t>mindist</a:t>
            </a:r>
            <a:r>
              <a:rPr lang="en-US" altLang="zh-CN" sz="2600" baseline="0" dirty="0">
                <a:latin typeface="+mn-lt"/>
              </a:rPr>
              <a:t> </a:t>
            </a:r>
            <a:r>
              <a:rPr lang="zh-CN" altLang="en-US" sz="2600" baseline="0" dirty="0">
                <a:latin typeface="+mn-lt"/>
              </a:rPr>
              <a:t>（或问题上界</a:t>
            </a:r>
            <a:r>
              <a:rPr lang="en-US" altLang="zh-CN" sz="2600" baseline="0" dirty="0">
                <a:latin typeface="+mn-lt"/>
              </a:rPr>
              <a:t>up</a:t>
            </a:r>
            <a:r>
              <a:rPr lang="zh-CN" altLang="en-US" sz="2600" baseline="0" dirty="0">
                <a:latin typeface="+mn-lt"/>
              </a:rPr>
              <a:t>）</a:t>
            </a:r>
          </a:p>
          <a:p>
            <a:pPr eaLnBrk="1" hangingPunct="1">
              <a:lnSpc>
                <a:spcPct val="125000"/>
              </a:lnSpc>
              <a:spcBef>
                <a:spcPct val="0"/>
              </a:spcBef>
              <a:buFontTx/>
              <a:buNone/>
            </a:pPr>
            <a:r>
              <a:rPr lang="zh-CN" altLang="en-US" sz="2600" baseline="0" dirty="0">
                <a:latin typeface="+mn-lt"/>
              </a:rPr>
              <a:t>，</a:t>
            </a:r>
            <a:r>
              <a:rPr lang="zh-CN" altLang="en-US" sz="2600" b="1" baseline="0" dirty="0">
                <a:solidFill>
                  <a:srgbClr val="0000FF"/>
                </a:solidFill>
                <a:latin typeface="+mn-lt"/>
              </a:rPr>
              <a:t>则</a:t>
            </a:r>
            <a:r>
              <a:rPr lang="zh-CN" altLang="en-US" sz="2600" b="1" baseline="0" dirty="0">
                <a:latin typeface="+mn-lt"/>
              </a:rPr>
              <a:t>：</a:t>
            </a:r>
            <a:r>
              <a:rPr lang="zh-CN" altLang="en-US" sz="2600" baseline="0" dirty="0">
                <a:latin typeface="+mn-lt"/>
              </a:rPr>
              <a:t>将</a:t>
            </a:r>
            <a:r>
              <a:rPr lang="en-US" altLang="zh-CN" sz="2600" baseline="0" dirty="0">
                <a:latin typeface="+mn-lt"/>
              </a:rPr>
              <a:t>s</a:t>
            </a:r>
            <a:r>
              <a:rPr lang="zh-CN" altLang="en-US" sz="2600" baseline="0" dirty="0">
                <a:latin typeface="+mn-lt"/>
              </a:rPr>
              <a:t>到城市顶点</a:t>
            </a:r>
            <a:r>
              <a:rPr lang="en-US" altLang="zh-CN" sz="2600" baseline="0" dirty="0">
                <a:latin typeface="+mn-lt"/>
              </a:rPr>
              <a:t>j</a:t>
            </a:r>
            <a:r>
              <a:rPr lang="zh-CN" altLang="en-US" sz="2600" baseline="0" dirty="0">
                <a:latin typeface="+mn-lt"/>
              </a:rPr>
              <a:t>的路径在解空间树中所对应树结点作为活结点，插入到活结点优先队列中</a:t>
            </a:r>
          </a:p>
          <a:p>
            <a:pPr lvl="1"/>
            <a:endParaRPr lang="zh-CN" altLang="en-US" dirty="0"/>
          </a:p>
        </p:txBody>
      </p:sp>
    </p:spTree>
    <p:extLst>
      <p:ext uri="{BB962C8B-B14F-4D97-AF65-F5344CB8AC3E}">
        <p14:creationId xmlns:p14="http://schemas.microsoft.com/office/powerpoint/2010/main" val="46089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731366-52CD-44BD-B38B-DFB852AC7901}"/>
              </a:ext>
            </a:extLst>
          </p:cNvPr>
          <p:cNvSpPr>
            <a:spLocks noGrp="1"/>
          </p:cNvSpPr>
          <p:nvPr>
            <p:ph idx="1"/>
          </p:nvPr>
        </p:nvSpPr>
        <p:spPr/>
        <p:txBody>
          <a:bodyPr/>
          <a:lstStyle/>
          <a:p>
            <a:pPr lvl="1"/>
            <a:r>
              <a:rPr lang="en-US" altLang="zh-CN" dirty="0">
                <a:latin typeface="+mn-lt"/>
              </a:rPr>
              <a:t>2</a:t>
            </a:r>
            <a:r>
              <a:rPr lang="zh-CN" altLang="en-US" dirty="0">
                <a:latin typeface="+mn-lt"/>
              </a:rPr>
              <a:t>）扩展过程中，碰到</a:t>
            </a:r>
            <a:r>
              <a:rPr lang="zh-CN" altLang="en-US" dirty="0">
                <a:solidFill>
                  <a:srgbClr val="FF0000"/>
                </a:solidFill>
                <a:latin typeface="+mn-lt"/>
              </a:rPr>
              <a:t>可行</a:t>
            </a:r>
            <a:r>
              <a:rPr lang="zh-CN" altLang="en-US" dirty="0">
                <a:latin typeface="+mn-lt"/>
              </a:rPr>
              <a:t>非叶结点（部分解），可进一步扩展</a:t>
            </a:r>
            <a:endParaRPr lang="en-US" altLang="zh-CN" dirty="0">
              <a:latin typeface="+mn-lt"/>
            </a:endParaRPr>
          </a:p>
          <a:p>
            <a:pPr lvl="2"/>
            <a:r>
              <a:rPr lang="en-US" altLang="zh-CN" dirty="0">
                <a:latin typeface="+mn-lt"/>
              </a:rPr>
              <a:t>e.g. </a:t>
            </a:r>
            <a:r>
              <a:rPr lang="zh-CN" altLang="en-US" dirty="0">
                <a:latin typeface="+mn-lt"/>
              </a:rPr>
              <a:t>结点</a:t>
            </a:r>
            <a:r>
              <a:rPr lang="en-US" altLang="zh-CN" dirty="0">
                <a:latin typeface="+mn-lt"/>
              </a:rPr>
              <a:t>C</a:t>
            </a:r>
            <a:r>
              <a:rPr lang="zh-CN" altLang="en-US" dirty="0">
                <a:latin typeface="+mn-lt"/>
              </a:rPr>
              <a:t>对应部分解</a:t>
            </a:r>
            <a:r>
              <a:rPr lang="en-US" altLang="zh-CN" dirty="0">
                <a:latin typeface="+mn-lt"/>
              </a:rPr>
              <a:t>&lt;1,2,?,?,1&gt;</a:t>
            </a:r>
            <a:r>
              <a:rPr lang="zh-CN" altLang="en-US" dirty="0">
                <a:latin typeface="+mn-lt"/>
              </a:rPr>
              <a:t>，</a:t>
            </a:r>
            <a:r>
              <a:rPr lang="zh-CN" altLang="en-US" sz="2400" dirty="0">
                <a:latin typeface="+mn-lt"/>
              </a:rPr>
              <a:t>可进一步扩展为</a:t>
            </a:r>
            <a:r>
              <a:rPr lang="en-US" altLang="zh-CN" sz="2400" dirty="0">
                <a:latin typeface="+mn-lt"/>
              </a:rPr>
              <a:t>:</a:t>
            </a:r>
          </a:p>
          <a:p>
            <a:pPr eaLnBrk="1" hangingPunct="1">
              <a:lnSpc>
                <a:spcPct val="120000"/>
              </a:lnSpc>
              <a:buFont typeface="Wingdings" pitchFamily="2" charset="2"/>
              <a:buNone/>
            </a:pPr>
            <a:r>
              <a:rPr lang="en-US" altLang="zh-CN" sz="2400" dirty="0">
                <a:latin typeface="+mn-lt"/>
              </a:rPr>
              <a:t>    F= &lt;1,2,</a:t>
            </a:r>
            <a:r>
              <a:rPr lang="en-US" altLang="zh-CN" sz="2400" dirty="0">
                <a:solidFill>
                  <a:srgbClr val="FF3300"/>
                </a:solidFill>
                <a:latin typeface="+mn-lt"/>
              </a:rPr>
              <a:t>3</a:t>
            </a:r>
            <a:r>
              <a:rPr lang="en-US" altLang="zh-CN" sz="2400" dirty="0">
                <a:latin typeface="+mn-lt"/>
              </a:rPr>
              <a:t>,?,1&gt;</a:t>
            </a:r>
          </a:p>
          <a:p>
            <a:pPr eaLnBrk="1" hangingPunct="1">
              <a:lnSpc>
                <a:spcPct val="120000"/>
              </a:lnSpc>
              <a:buFont typeface="Wingdings" pitchFamily="2" charset="2"/>
              <a:buNone/>
            </a:pPr>
            <a:r>
              <a:rPr lang="en-US" altLang="zh-CN" sz="2400" dirty="0">
                <a:latin typeface="+mn-lt"/>
              </a:rPr>
              <a:t>    G= &lt;1,2,</a:t>
            </a:r>
            <a:r>
              <a:rPr lang="en-US" altLang="zh-CN" sz="2400" dirty="0">
                <a:solidFill>
                  <a:srgbClr val="FF3300"/>
                </a:solidFill>
                <a:latin typeface="+mn-lt"/>
              </a:rPr>
              <a:t>4</a:t>
            </a:r>
            <a:r>
              <a:rPr lang="en-US" altLang="zh-CN" sz="2400" dirty="0">
                <a:latin typeface="+mn-lt"/>
              </a:rPr>
              <a:t>,?,1&gt;</a:t>
            </a:r>
          </a:p>
          <a:p>
            <a:endParaRPr lang="zh-CN" altLang="en-US" dirty="0"/>
          </a:p>
        </p:txBody>
      </p:sp>
      <p:sp>
        <p:nvSpPr>
          <p:cNvPr id="3" name="日期占位符 2">
            <a:extLst>
              <a:ext uri="{FF2B5EF4-FFF2-40B4-BE49-F238E27FC236}">
                <a16:creationId xmlns:a16="http://schemas.microsoft.com/office/drawing/2014/main" id="{9FD41F34-B91E-47BF-B6B3-D18D9CB44B78}"/>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C14CA121-E5DE-4C47-AF19-50FE8C7ED7E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BC56C6A-E3E7-4699-9185-5ECE4B337AC8}"/>
              </a:ext>
            </a:extLst>
          </p:cNvPr>
          <p:cNvSpPr>
            <a:spLocks noGrp="1"/>
          </p:cNvSpPr>
          <p:nvPr>
            <p:ph type="sldNum" sz="quarter" idx="12"/>
          </p:nvPr>
        </p:nvSpPr>
        <p:spPr/>
        <p:txBody>
          <a:bodyPr/>
          <a:lstStyle/>
          <a:p>
            <a:fld id="{EEA58A3B-43CE-4AA0-90B5-EB47AFAFEB34}" type="slidenum">
              <a:rPr lang="zh-CN" altLang="en-US" smtClean="0"/>
              <a:pPr/>
              <a:t>8</a:t>
            </a:fld>
            <a:endParaRPr lang="zh-CN" altLang="en-US" dirty="0"/>
          </a:p>
        </p:txBody>
      </p:sp>
      <p:grpSp>
        <p:nvGrpSpPr>
          <p:cNvPr id="6" name="Group 62">
            <a:extLst>
              <a:ext uri="{FF2B5EF4-FFF2-40B4-BE49-F238E27FC236}">
                <a16:creationId xmlns:a16="http://schemas.microsoft.com/office/drawing/2014/main" id="{4E85F032-7A2F-47E8-9DA4-52A9CCBB55C7}"/>
              </a:ext>
            </a:extLst>
          </p:cNvPr>
          <p:cNvGrpSpPr>
            <a:grpSpLocks/>
          </p:cNvGrpSpPr>
          <p:nvPr/>
        </p:nvGrpSpPr>
        <p:grpSpPr bwMode="auto">
          <a:xfrm>
            <a:off x="1887047" y="1659426"/>
            <a:ext cx="7132637" cy="4983162"/>
            <a:chOff x="1245" y="1207"/>
            <a:chExt cx="4493" cy="3139"/>
          </a:xfrm>
        </p:grpSpPr>
        <p:sp>
          <p:nvSpPr>
            <p:cNvPr id="7" name="Oval 4">
              <a:extLst>
                <a:ext uri="{FF2B5EF4-FFF2-40B4-BE49-F238E27FC236}">
                  <a16:creationId xmlns:a16="http://schemas.microsoft.com/office/drawing/2014/main" id="{7D4E9F21-9540-4570-822C-77E174BAD517}"/>
                </a:ext>
              </a:extLst>
            </p:cNvPr>
            <p:cNvSpPr>
              <a:spLocks noChangeArrowheads="1"/>
            </p:cNvSpPr>
            <p:nvPr/>
          </p:nvSpPr>
          <p:spPr bwMode="auto">
            <a:xfrm>
              <a:off x="3411" y="1764"/>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B</a:t>
              </a:r>
            </a:p>
          </p:txBody>
        </p:sp>
        <p:sp>
          <p:nvSpPr>
            <p:cNvPr id="8" name="Oval 5">
              <a:extLst>
                <a:ext uri="{FF2B5EF4-FFF2-40B4-BE49-F238E27FC236}">
                  <a16:creationId xmlns:a16="http://schemas.microsoft.com/office/drawing/2014/main" id="{72EE834C-BE2A-46F7-B904-91401D28EE59}"/>
                </a:ext>
              </a:extLst>
            </p:cNvPr>
            <p:cNvSpPr>
              <a:spLocks noChangeArrowheads="1"/>
            </p:cNvSpPr>
            <p:nvPr/>
          </p:nvSpPr>
          <p:spPr bwMode="auto">
            <a:xfrm>
              <a:off x="2173" y="2400"/>
              <a:ext cx="322" cy="334"/>
            </a:xfrm>
            <a:prstGeom prst="ellipse">
              <a:avLst/>
            </a:prstGeom>
            <a:solidFill>
              <a:srgbClr val="FF3300"/>
            </a:solidFill>
            <a:ln w="6350" algn="ctr">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C</a:t>
              </a:r>
            </a:p>
          </p:txBody>
        </p:sp>
        <p:sp>
          <p:nvSpPr>
            <p:cNvPr id="9" name="Oval 6">
              <a:extLst>
                <a:ext uri="{FF2B5EF4-FFF2-40B4-BE49-F238E27FC236}">
                  <a16:creationId xmlns:a16="http://schemas.microsoft.com/office/drawing/2014/main" id="{26BD6E87-219F-4D70-B10A-120B4152D56B}"/>
                </a:ext>
              </a:extLst>
            </p:cNvPr>
            <p:cNvSpPr>
              <a:spLocks noChangeArrowheads="1"/>
            </p:cNvSpPr>
            <p:nvPr/>
          </p:nvSpPr>
          <p:spPr bwMode="auto">
            <a:xfrm>
              <a:off x="1671" y="3077"/>
              <a:ext cx="321" cy="334"/>
            </a:xfrm>
            <a:prstGeom prst="ellipse">
              <a:avLst/>
            </a:prstGeom>
            <a:solidFill>
              <a:schemeClr val="folHlink"/>
            </a:solidFill>
            <a:ln w="6350" algn="ctr">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F</a:t>
              </a:r>
            </a:p>
          </p:txBody>
        </p:sp>
        <p:sp>
          <p:nvSpPr>
            <p:cNvPr id="10" name="Oval 7">
              <a:extLst>
                <a:ext uri="{FF2B5EF4-FFF2-40B4-BE49-F238E27FC236}">
                  <a16:creationId xmlns:a16="http://schemas.microsoft.com/office/drawing/2014/main" id="{B3A7115F-176C-4CF4-8AD4-5D36676803E2}"/>
                </a:ext>
              </a:extLst>
            </p:cNvPr>
            <p:cNvSpPr>
              <a:spLocks noChangeArrowheads="1"/>
            </p:cNvSpPr>
            <p:nvPr/>
          </p:nvSpPr>
          <p:spPr bwMode="auto">
            <a:xfrm>
              <a:off x="5075" y="2401"/>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E</a:t>
              </a:r>
            </a:p>
          </p:txBody>
        </p:sp>
        <p:sp>
          <p:nvSpPr>
            <p:cNvPr id="11" name="Oval 8">
              <a:extLst>
                <a:ext uri="{FF2B5EF4-FFF2-40B4-BE49-F238E27FC236}">
                  <a16:creationId xmlns:a16="http://schemas.microsoft.com/office/drawing/2014/main" id="{4EDD2C21-6A51-4661-9EA0-267D0110CE9D}"/>
                </a:ext>
              </a:extLst>
            </p:cNvPr>
            <p:cNvSpPr>
              <a:spLocks noChangeArrowheads="1"/>
            </p:cNvSpPr>
            <p:nvPr/>
          </p:nvSpPr>
          <p:spPr bwMode="auto">
            <a:xfrm>
              <a:off x="1672" y="3834"/>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L</a:t>
              </a:r>
            </a:p>
          </p:txBody>
        </p:sp>
        <p:sp>
          <p:nvSpPr>
            <p:cNvPr id="12" name="Line 9">
              <a:extLst>
                <a:ext uri="{FF2B5EF4-FFF2-40B4-BE49-F238E27FC236}">
                  <a16:creationId xmlns:a16="http://schemas.microsoft.com/office/drawing/2014/main" id="{E08A1FFA-EBB3-43BD-9C86-50FF945A177F}"/>
                </a:ext>
              </a:extLst>
            </p:cNvPr>
            <p:cNvSpPr>
              <a:spLocks noChangeShapeType="1"/>
            </p:cNvSpPr>
            <p:nvPr/>
          </p:nvSpPr>
          <p:spPr bwMode="auto">
            <a:xfrm flipH="1">
              <a:off x="2444" y="2023"/>
              <a:ext cx="1006" cy="43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3" name="Line 10">
              <a:extLst>
                <a:ext uri="{FF2B5EF4-FFF2-40B4-BE49-F238E27FC236}">
                  <a16:creationId xmlns:a16="http://schemas.microsoft.com/office/drawing/2014/main" id="{A3A7300A-00AA-453F-AD76-3F5C5EC38877}"/>
                </a:ext>
              </a:extLst>
            </p:cNvPr>
            <p:cNvSpPr>
              <a:spLocks noChangeShapeType="1"/>
            </p:cNvSpPr>
            <p:nvPr/>
          </p:nvSpPr>
          <p:spPr bwMode="auto">
            <a:xfrm>
              <a:off x="3721" y="1983"/>
              <a:ext cx="1393"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4" name="Line 11">
              <a:extLst>
                <a:ext uri="{FF2B5EF4-FFF2-40B4-BE49-F238E27FC236}">
                  <a16:creationId xmlns:a16="http://schemas.microsoft.com/office/drawing/2014/main" id="{099E396C-DF96-47EE-A968-1C59A4E00B74}"/>
                </a:ext>
              </a:extLst>
            </p:cNvPr>
            <p:cNvSpPr>
              <a:spLocks noChangeShapeType="1"/>
            </p:cNvSpPr>
            <p:nvPr/>
          </p:nvSpPr>
          <p:spPr bwMode="auto">
            <a:xfrm flipH="1">
              <a:off x="1903" y="2699"/>
              <a:ext cx="348" cy="39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5" name="Line 12">
              <a:extLst>
                <a:ext uri="{FF2B5EF4-FFF2-40B4-BE49-F238E27FC236}">
                  <a16:creationId xmlns:a16="http://schemas.microsoft.com/office/drawing/2014/main" id="{ACB54E63-0931-442A-B8C6-3359D8D22CF9}"/>
                </a:ext>
              </a:extLst>
            </p:cNvPr>
            <p:cNvSpPr>
              <a:spLocks noChangeShapeType="1"/>
            </p:cNvSpPr>
            <p:nvPr/>
          </p:nvSpPr>
          <p:spPr bwMode="auto">
            <a:xfrm flipH="1">
              <a:off x="1826" y="3430"/>
              <a:ext cx="11" cy="42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6" name="Text Box 13">
              <a:extLst>
                <a:ext uri="{FF2B5EF4-FFF2-40B4-BE49-F238E27FC236}">
                  <a16:creationId xmlns:a16="http://schemas.microsoft.com/office/drawing/2014/main" id="{E5D6E832-49F2-4452-B44D-721F74BBCDB6}"/>
                </a:ext>
              </a:extLst>
            </p:cNvPr>
            <p:cNvSpPr txBox="1">
              <a:spLocks noChangeArrowheads="1"/>
            </p:cNvSpPr>
            <p:nvPr/>
          </p:nvSpPr>
          <p:spPr bwMode="auto">
            <a:xfrm>
              <a:off x="2909" y="202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17" name="Text Box 14">
              <a:extLst>
                <a:ext uri="{FF2B5EF4-FFF2-40B4-BE49-F238E27FC236}">
                  <a16:creationId xmlns:a16="http://schemas.microsoft.com/office/drawing/2014/main" id="{66F52C72-2E15-4B13-9C25-967499E54B10}"/>
                </a:ext>
              </a:extLst>
            </p:cNvPr>
            <p:cNvSpPr txBox="1">
              <a:spLocks noChangeArrowheads="1"/>
            </p:cNvSpPr>
            <p:nvPr/>
          </p:nvSpPr>
          <p:spPr bwMode="auto">
            <a:xfrm>
              <a:off x="1904" y="273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18" name="Text Box 15">
              <a:extLst>
                <a:ext uri="{FF2B5EF4-FFF2-40B4-BE49-F238E27FC236}">
                  <a16:creationId xmlns:a16="http://schemas.microsoft.com/office/drawing/2014/main" id="{2176BE61-B958-47E2-A8FC-5ECA7C94F7EB}"/>
                </a:ext>
              </a:extLst>
            </p:cNvPr>
            <p:cNvSpPr txBox="1">
              <a:spLocks noChangeArrowheads="1"/>
            </p:cNvSpPr>
            <p:nvPr/>
          </p:nvSpPr>
          <p:spPr bwMode="auto">
            <a:xfrm>
              <a:off x="1587" y="345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99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19" name="Text Box 16">
              <a:extLst>
                <a:ext uri="{FF2B5EF4-FFF2-40B4-BE49-F238E27FC236}">
                  <a16:creationId xmlns:a16="http://schemas.microsoft.com/office/drawing/2014/main" id="{EB96C89A-2DD5-44E2-89D3-D38ECE7417BA}"/>
                </a:ext>
              </a:extLst>
            </p:cNvPr>
            <p:cNvSpPr txBox="1">
              <a:spLocks noChangeArrowheads="1"/>
            </p:cNvSpPr>
            <p:nvPr/>
          </p:nvSpPr>
          <p:spPr bwMode="auto">
            <a:xfrm>
              <a:off x="4417" y="206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0" name="Oval 17">
              <a:extLst>
                <a:ext uri="{FF2B5EF4-FFF2-40B4-BE49-F238E27FC236}">
                  <a16:creationId xmlns:a16="http://schemas.microsoft.com/office/drawing/2014/main" id="{5D7CBD91-3843-47AE-948E-09158AF0F3A4}"/>
                </a:ext>
              </a:extLst>
            </p:cNvPr>
            <p:cNvSpPr>
              <a:spLocks noChangeArrowheads="1"/>
            </p:cNvSpPr>
            <p:nvPr/>
          </p:nvSpPr>
          <p:spPr bwMode="auto">
            <a:xfrm>
              <a:off x="3412" y="1207"/>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A</a:t>
              </a:r>
            </a:p>
          </p:txBody>
        </p:sp>
        <p:sp>
          <p:nvSpPr>
            <p:cNvPr id="21" name="Line 18">
              <a:extLst>
                <a:ext uri="{FF2B5EF4-FFF2-40B4-BE49-F238E27FC236}">
                  <a16:creationId xmlns:a16="http://schemas.microsoft.com/office/drawing/2014/main" id="{9AA17D09-FB34-4190-86C2-04C8A25008CF}"/>
                </a:ext>
              </a:extLst>
            </p:cNvPr>
            <p:cNvSpPr>
              <a:spLocks noChangeShapeType="1"/>
            </p:cNvSpPr>
            <p:nvPr/>
          </p:nvSpPr>
          <p:spPr bwMode="auto">
            <a:xfrm>
              <a:off x="3567" y="1506"/>
              <a:ext cx="0" cy="27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Text Box 19">
              <a:extLst>
                <a:ext uri="{FF2B5EF4-FFF2-40B4-BE49-F238E27FC236}">
                  <a16:creationId xmlns:a16="http://schemas.microsoft.com/office/drawing/2014/main" id="{722CEB96-2423-4D5E-82A4-CE976F0BDBB1}"/>
                </a:ext>
              </a:extLst>
            </p:cNvPr>
            <p:cNvSpPr txBox="1">
              <a:spLocks noChangeArrowheads="1"/>
            </p:cNvSpPr>
            <p:nvPr/>
          </p:nvSpPr>
          <p:spPr bwMode="auto">
            <a:xfrm>
              <a:off x="3311" y="158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3" name="Oval 20">
              <a:extLst>
                <a:ext uri="{FF2B5EF4-FFF2-40B4-BE49-F238E27FC236}">
                  <a16:creationId xmlns:a16="http://schemas.microsoft.com/office/drawing/2014/main" id="{C1488313-A358-4D68-BA85-A81FCF9AF734}"/>
                </a:ext>
              </a:extLst>
            </p:cNvPr>
            <p:cNvSpPr>
              <a:spLocks noChangeArrowheads="1"/>
            </p:cNvSpPr>
            <p:nvPr/>
          </p:nvSpPr>
          <p:spPr bwMode="auto">
            <a:xfrm>
              <a:off x="2368" y="3078"/>
              <a:ext cx="321" cy="334"/>
            </a:xfrm>
            <a:prstGeom prst="ellipse">
              <a:avLst/>
            </a:prstGeom>
            <a:solidFill>
              <a:schemeClr val="folHlink"/>
            </a:solidFill>
            <a:ln w="6350" algn="ctr">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G</a:t>
              </a:r>
            </a:p>
          </p:txBody>
        </p:sp>
        <p:sp>
          <p:nvSpPr>
            <p:cNvPr id="24" name="Oval 21">
              <a:extLst>
                <a:ext uri="{FF2B5EF4-FFF2-40B4-BE49-F238E27FC236}">
                  <a16:creationId xmlns:a16="http://schemas.microsoft.com/office/drawing/2014/main" id="{764392F2-D5E0-402B-B518-88D6FE1B2F00}"/>
                </a:ext>
              </a:extLst>
            </p:cNvPr>
            <p:cNvSpPr>
              <a:spLocks noChangeArrowheads="1"/>
            </p:cNvSpPr>
            <p:nvPr/>
          </p:nvSpPr>
          <p:spPr bwMode="auto">
            <a:xfrm>
              <a:off x="2368" y="3835"/>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M</a:t>
              </a:r>
            </a:p>
          </p:txBody>
        </p:sp>
        <p:sp>
          <p:nvSpPr>
            <p:cNvPr id="25" name="Line 22">
              <a:extLst>
                <a:ext uri="{FF2B5EF4-FFF2-40B4-BE49-F238E27FC236}">
                  <a16:creationId xmlns:a16="http://schemas.microsoft.com/office/drawing/2014/main" id="{A8A3CD8E-7EC4-4A12-B064-8345790E380A}"/>
                </a:ext>
              </a:extLst>
            </p:cNvPr>
            <p:cNvSpPr>
              <a:spLocks noChangeShapeType="1"/>
            </p:cNvSpPr>
            <p:nvPr/>
          </p:nvSpPr>
          <p:spPr bwMode="auto">
            <a:xfrm>
              <a:off x="2523" y="3377"/>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6" name="Text Box 23">
              <a:extLst>
                <a:ext uri="{FF2B5EF4-FFF2-40B4-BE49-F238E27FC236}">
                  <a16:creationId xmlns:a16="http://schemas.microsoft.com/office/drawing/2014/main" id="{77FABA30-946C-4089-9288-1DD20B069D60}"/>
                </a:ext>
              </a:extLst>
            </p:cNvPr>
            <p:cNvSpPr txBox="1">
              <a:spLocks noChangeArrowheads="1"/>
            </p:cNvSpPr>
            <p:nvPr/>
          </p:nvSpPr>
          <p:spPr bwMode="auto">
            <a:xfrm>
              <a:off x="2368" y="349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27" name="Line 24">
              <a:extLst>
                <a:ext uri="{FF2B5EF4-FFF2-40B4-BE49-F238E27FC236}">
                  <a16:creationId xmlns:a16="http://schemas.microsoft.com/office/drawing/2014/main" id="{D0AC5104-AEEB-4930-B4F6-7866093C9B9F}"/>
                </a:ext>
              </a:extLst>
            </p:cNvPr>
            <p:cNvSpPr>
              <a:spLocks noChangeShapeType="1"/>
            </p:cNvSpPr>
            <p:nvPr/>
          </p:nvSpPr>
          <p:spPr bwMode="auto">
            <a:xfrm>
              <a:off x="2407" y="2699"/>
              <a:ext cx="116" cy="399"/>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8" name="Text Box 25">
              <a:extLst>
                <a:ext uri="{FF2B5EF4-FFF2-40B4-BE49-F238E27FC236}">
                  <a16:creationId xmlns:a16="http://schemas.microsoft.com/office/drawing/2014/main" id="{D138008D-BAA0-4B29-8970-0F6B125CF30C}"/>
                </a:ext>
              </a:extLst>
            </p:cNvPr>
            <p:cNvSpPr txBox="1">
              <a:spLocks noChangeArrowheads="1"/>
            </p:cNvSpPr>
            <p:nvPr/>
          </p:nvSpPr>
          <p:spPr bwMode="auto">
            <a:xfrm>
              <a:off x="2562" y="279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9" name="Oval 26">
              <a:extLst>
                <a:ext uri="{FF2B5EF4-FFF2-40B4-BE49-F238E27FC236}">
                  <a16:creationId xmlns:a16="http://schemas.microsoft.com/office/drawing/2014/main" id="{66DEE5BD-F190-4E72-BC06-65C747ED3A1F}"/>
                </a:ext>
              </a:extLst>
            </p:cNvPr>
            <p:cNvSpPr>
              <a:spLocks noChangeArrowheads="1"/>
            </p:cNvSpPr>
            <p:nvPr/>
          </p:nvSpPr>
          <p:spPr bwMode="auto">
            <a:xfrm>
              <a:off x="3606" y="2401"/>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D</a:t>
              </a:r>
            </a:p>
          </p:txBody>
        </p:sp>
        <p:sp>
          <p:nvSpPr>
            <p:cNvPr id="30" name="Oval 27">
              <a:extLst>
                <a:ext uri="{FF2B5EF4-FFF2-40B4-BE49-F238E27FC236}">
                  <a16:creationId xmlns:a16="http://schemas.microsoft.com/office/drawing/2014/main" id="{137F4A13-EDC1-4DC3-B7F0-C488B59512FE}"/>
                </a:ext>
              </a:extLst>
            </p:cNvPr>
            <p:cNvSpPr>
              <a:spLocks noChangeArrowheads="1"/>
            </p:cNvSpPr>
            <p:nvPr/>
          </p:nvSpPr>
          <p:spPr bwMode="auto">
            <a:xfrm>
              <a:off x="3104" y="3078"/>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H</a:t>
              </a:r>
            </a:p>
          </p:txBody>
        </p:sp>
        <p:sp>
          <p:nvSpPr>
            <p:cNvPr id="31" name="Oval 28">
              <a:extLst>
                <a:ext uri="{FF2B5EF4-FFF2-40B4-BE49-F238E27FC236}">
                  <a16:creationId xmlns:a16="http://schemas.microsoft.com/office/drawing/2014/main" id="{1F427980-225A-4E62-B535-1E73F1B93E05}"/>
                </a:ext>
              </a:extLst>
            </p:cNvPr>
            <p:cNvSpPr>
              <a:spLocks noChangeArrowheads="1"/>
            </p:cNvSpPr>
            <p:nvPr/>
          </p:nvSpPr>
          <p:spPr bwMode="auto">
            <a:xfrm>
              <a:off x="3104" y="3835"/>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N</a:t>
              </a:r>
            </a:p>
          </p:txBody>
        </p:sp>
        <p:sp>
          <p:nvSpPr>
            <p:cNvPr id="32" name="Line 29">
              <a:extLst>
                <a:ext uri="{FF2B5EF4-FFF2-40B4-BE49-F238E27FC236}">
                  <a16:creationId xmlns:a16="http://schemas.microsoft.com/office/drawing/2014/main" id="{6D00AB7B-3B0E-4BB4-8FCE-BF87CB700E06}"/>
                </a:ext>
              </a:extLst>
            </p:cNvPr>
            <p:cNvSpPr>
              <a:spLocks noChangeShapeType="1"/>
            </p:cNvSpPr>
            <p:nvPr/>
          </p:nvSpPr>
          <p:spPr bwMode="auto">
            <a:xfrm flipH="1">
              <a:off x="3335" y="2700"/>
              <a:ext cx="348" cy="39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3" name="Line 30">
              <a:extLst>
                <a:ext uri="{FF2B5EF4-FFF2-40B4-BE49-F238E27FC236}">
                  <a16:creationId xmlns:a16="http://schemas.microsoft.com/office/drawing/2014/main" id="{2C8C3C12-4FC6-46B2-B87C-CFF053DF1617}"/>
                </a:ext>
              </a:extLst>
            </p:cNvPr>
            <p:cNvSpPr>
              <a:spLocks noChangeShapeType="1"/>
            </p:cNvSpPr>
            <p:nvPr/>
          </p:nvSpPr>
          <p:spPr bwMode="auto">
            <a:xfrm>
              <a:off x="3259" y="3377"/>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4" name="Text Box 31">
              <a:extLst>
                <a:ext uri="{FF2B5EF4-FFF2-40B4-BE49-F238E27FC236}">
                  <a16:creationId xmlns:a16="http://schemas.microsoft.com/office/drawing/2014/main" id="{5CA27CBD-FD9B-48FA-BD14-87D5F3EC8B2E}"/>
                </a:ext>
              </a:extLst>
            </p:cNvPr>
            <p:cNvSpPr txBox="1">
              <a:spLocks noChangeArrowheads="1"/>
            </p:cNvSpPr>
            <p:nvPr/>
          </p:nvSpPr>
          <p:spPr bwMode="auto">
            <a:xfrm>
              <a:off x="3336" y="274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35" name="Text Box 32">
              <a:extLst>
                <a:ext uri="{FF2B5EF4-FFF2-40B4-BE49-F238E27FC236}">
                  <a16:creationId xmlns:a16="http://schemas.microsoft.com/office/drawing/2014/main" id="{AFA37633-C1A2-4292-BAB2-D8A069711503}"/>
                </a:ext>
              </a:extLst>
            </p:cNvPr>
            <p:cNvSpPr txBox="1">
              <a:spLocks noChangeArrowheads="1"/>
            </p:cNvSpPr>
            <p:nvPr/>
          </p:nvSpPr>
          <p:spPr bwMode="auto">
            <a:xfrm>
              <a:off x="3104" y="349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36" name="Oval 33">
              <a:extLst>
                <a:ext uri="{FF2B5EF4-FFF2-40B4-BE49-F238E27FC236}">
                  <a16:creationId xmlns:a16="http://schemas.microsoft.com/office/drawing/2014/main" id="{D70FA3BF-0EE5-4C7E-85A2-44FC5F75C4C6}"/>
                </a:ext>
              </a:extLst>
            </p:cNvPr>
            <p:cNvSpPr>
              <a:spLocks noChangeArrowheads="1"/>
            </p:cNvSpPr>
            <p:nvPr/>
          </p:nvSpPr>
          <p:spPr bwMode="auto">
            <a:xfrm>
              <a:off x="3800" y="3078"/>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I</a:t>
              </a:r>
            </a:p>
          </p:txBody>
        </p:sp>
        <p:sp>
          <p:nvSpPr>
            <p:cNvPr id="37" name="Oval 34">
              <a:extLst>
                <a:ext uri="{FF2B5EF4-FFF2-40B4-BE49-F238E27FC236}">
                  <a16:creationId xmlns:a16="http://schemas.microsoft.com/office/drawing/2014/main" id="{54EF360A-64DC-49D9-A324-CF04779EB576}"/>
                </a:ext>
              </a:extLst>
            </p:cNvPr>
            <p:cNvSpPr>
              <a:spLocks noChangeArrowheads="1"/>
            </p:cNvSpPr>
            <p:nvPr/>
          </p:nvSpPr>
          <p:spPr bwMode="auto">
            <a:xfrm>
              <a:off x="3801" y="3836"/>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O</a:t>
              </a:r>
            </a:p>
          </p:txBody>
        </p:sp>
        <p:sp>
          <p:nvSpPr>
            <p:cNvPr id="38" name="Line 35">
              <a:extLst>
                <a:ext uri="{FF2B5EF4-FFF2-40B4-BE49-F238E27FC236}">
                  <a16:creationId xmlns:a16="http://schemas.microsoft.com/office/drawing/2014/main" id="{3C2FACB1-4459-45EF-8288-2ABF27C6D53A}"/>
                </a:ext>
              </a:extLst>
            </p:cNvPr>
            <p:cNvSpPr>
              <a:spLocks noChangeShapeType="1"/>
            </p:cNvSpPr>
            <p:nvPr/>
          </p:nvSpPr>
          <p:spPr bwMode="auto">
            <a:xfrm>
              <a:off x="3955" y="3378"/>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9" name="Text Box 36">
              <a:extLst>
                <a:ext uri="{FF2B5EF4-FFF2-40B4-BE49-F238E27FC236}">
                  <a16:creationId xmlns:a16="http://schemas.microsoft.com/office/drawing/2014/main" id="{61918417-96C0-4A4E-A39E-FE2489D1B7EB}"/>
                </a:ext>
              </a:extLst>
            </p:cNvPr>
            <p:cNvSpPr txBox="1">
              <a:spLocks noChangeArrowheads="1"/>
            </p:cNvSpPr>
            <p:nvPr/>
          </p:nvSpPr>
          <p:spPr bwMode="auto">
            <a:xfrm>
              <a:off x="3801" y="3498"/>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0" name="Line 37">
              <a:extLst>
                <a:ext uri="{FF2B5EF4-FFF2-40B4-BE49-F238E27FC236}">
                  <a16:creationId xmlns:a16="http://schemas.microsoft.com/office/drawing/2014/main" id="{5255FDE8-7B9B-4823-9443-9F8EEBE87ADD}"/>
                </a:ext>
              </a:extLst>
            </p:cNvPr>
            <p:cNvSpPr>
              <a:spLocks noChangeShapeType="1"/>
            </p:cNvSpPr>
            <p:nvPr/>
          </p:nvSpPr>
          <p:spPr bwMode="auto">
            <a:xfrm>
              <a:off x="3839" y="2700"/>
              <a:ext cx="116" cy="399"/>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1" name="Text Box 38">
              <a:extLst>
                <a:ext uri="{FF2B5EF4-FFF2-40B4-BE49-F238E27FC236}">
                  <a16:creationId xmlns:a16="http://schemas.microsoft.com/office/drawing/2014/main" id="{E28C5E22-853F-4B63-9E3A-B1391A3A279D}"/>
                </a:ext>
              </a:extLst>
            </p:cNvPr>
            <p:cNvSpPr txBox="1">
              <a:spLocks noChangeArrowheads="1"/>
            </p:cNvSpPr>
            <p:nvPr/>
          </p:nvSpPr>
          <p:spPr bwMode="auto">
            <a:xfrm>
              <a:off x="3906" y="279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42" name="Line 39">
              <a:extLst>
                <a:ext uri="{FF2B5EF4-FFF2-40B4-BE49-F238E27FC236}">
                  <a16:creationId xmlns:a16="http://schemas.microsoft.com/office/drawing/2014/main" id="{AD7ADD63-496D-40CB-BC40-3C7BCACB8D41}"/>
                </a:ext>
              </a:extLst>
            </p:cNvPr>
            <p:cNvSpPr>
              <a:spLocks noChangeShapeType="1"/>
            </p:cNvSpPr>
            <p:nvPr/>
          </p:nvSpPr>
          <p:spPr bwMode="auto">
            <a:xfrm>
              <a:off x="3560" y="2115"/>
              <a:ext cx="162" cy="306"/>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3" name="Text Box 40">
              <a:extLst>
                <a:ext uri="{FF2B5EF4-FFF2-40B4-BE49-F238E27FC236}">
                  <a16:creationId xmlns:a16="http://schemas.microsoft.com/office/drawing/2014/main" id="{28E6B282-DB60-4499-A6FA-F9637E403B50}"/>
                </a:ext>
              </a:extLst>
            </p:cNvPr>
            <p:cNvSpPr txBox="1">
              <a:spLocks noChangeArrowheads="1"/>
            </p:cNvSpPr>
            <p:nvPr/>
          </p:nvSpPr>
          <p:spPr bwMode="auto">
            <a:xfrm>
              <a:off x="3672" y="211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44" name="Oval 41">
              <a:extLst>
                <a:ext uri="{FF2B5EF4-FFF2-40B4-BE49-F238E27FC236}">
                  <a16:creationId xmlns:a16="http://schemas.microsoft.com/office/drawing/2014/main" id="{8A825BC5-6B0B-457B-984F-41D7A1252E34}"/>
                </a:ext>
              </a:extLst>
            </p:cNvPr>
            <p:cNvSpPr>
              <a:spLocks noChangeArrowheads="1"/>
            </p:cNvSpPr>
            <p:nvPr/>
          </p:nvSpPr>
          <p:spPr bwMode="auto">
            <a:xfrm>
              <a:off x="4582" y="3105"/>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H</a:t>
              </a:r>
            </a:p>
          </p:txBody>
        </p:sp>
        <p:sp>
          <p:nvSpPr>
            <p:cNvPr id="45" name="Oval 42">
              <a:extLst>
                <a:ext uri="{FF2B5EF4-FFF2-40B4-BE49-F238E27FC236}">
                  <a16:creationId xmlns:a16="http://schemas.microsoft.com/office/drawing/2014/main" id="{AFD12273-F31E-443A-8AAB-34505A14C687}"/>
                </a:ext>
              </a:extLst>
            </p:cNvPr>
            <p:cNvSpPr>
              <a:spLocks noChangeArrowheads="1"/>
            </p:cNvSpPr>
            <p:nvPr/>
          </p:nvSpPr>
          <p:spPr bwMode="auto">
            <a:xfrm>
              <a:off x="4583" y="3862"/>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N</a:t>
              </a:r>
            </a:p>
          </p:txBody>
        </p:sp>
        <p:sp>
          <p:nvSpPr>
            <p:cNvPr id="46" name="Line 43">
              <a:extLst>
                <a:ext uri="{FF2B5EF4-FFF2-40B4-BE49-F238E27FC236}">
                  <a16:creationId xmlns:a16="http://schemas.microsoft.com/office/drawing/2014/main" id="{B45536AB-E8F8-42AA-8E6A-7103D2CE3865}"/>
                </a:ext>
              </a:extLst>
            </p:cNvPr>
            <p:cNvSpPr>
              <a:spLocks noChangeShapeType="1"/>
            </p:cNvSpPr>
            <p:nvPr/>
          </p:nvSpPr>
          <p:spPr bwMode="auto">
            <a:xfrm flipH="1">
              <a:off x="4814" y="2699"/>
              <a:ext cx="377" cy="426"/>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7" name="Line 44">
              <a:extLst>
                <a:ext uri="{FF2B5EF4-FFF2-40B4-BE49-F238E27FC236}">
                  <a16:creationId xmlns:a16="http://schemas.microsoft.com/office/drawing/2014/main" id="{A26377EA-4491-4137-BBF1-255E1BAE845F}"/>
                </a:ext>
              </a:extLst>
            </p:cNvPr>
            <p:cNvSpPr>
              <a:spLocks noChangeShapeType="1"/>
            </p:cNvSpPr>
            <p:nvPr/>
          </p:nvSpPr>
          <p:spPr bwMode="auto">
            <a:xfrm>
              <a:off x="4737" y="3404"/>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8" name="Text Box 45">
              <a:extLst>
                <a:ext uri="{FF2B5EF4-FFF2-40B4-BE49-F238E27FC236}">
                  <a16:creationId xmlns:a16="http://schemas.microsoft.com/office/drawing/2014/main" id="{CCADC050-9382-4C5B-A887-8E6D83DA2EAC}"/>
                </a:ext>
              </a:extLst>
            </p:cNvPr>
            <p:cNvSpPr txBox="1">
              <a:spLocks noChangeArrowheads="1"/>
            </p:cNvSpPr>
            <p:nvPr/>
          </p:nvSpPr>
          <p:spPr bwMode="auto">
            <a:xfrm>
              <a:off x="4815" y="276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9" name="Text Box 46">
              <a:extLst>
                <a:ext uri="{FF2B5EF4-FFF2-40B4-BE49-F238E27FC236}">
                  <a16:creationId xmlns:a16="http://schemas.microsoft.com/office/drawing/2014/main" id="{CC1831D9-13C2-47DF-94DE-38DC229CEE27}"/>
                </a:ext>
              </a:extLst>
            </p:cNvPr>
            <p:cNvSpPr txBox="1">
              <a:spLocks noChangeArrowheads="1"/>
            </p:cNvSpPr>
            <p:nvPr/>
          </p:nvSpPr>
          <p:spPr bwMode="auto">
            <a:xfrm>
              <a:off x="4583" y="352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50" name="Oval 47">
              <a:extLst>
                <a:ext uri="{FF2B5EF4-FFF2-40B4-BE49-F238E27FC236}">
                  <a16:creationId xmlns:a16="http://schemas.microsoft.com/office/drawing/2014/main" id="{9E0D75DB-97FA-4CE1-9F5F-305AE9D725B3}"/>
                </a:ext>
              </a:extLst>
            </p:cNvPr>
            <p:cNvSpPr>
              <a:spLocks noChangeArrowheads="1"/>
            </p:cNvSpPr>
            <p:nvPr/>
          </p:nvSpPr>
          <p:spPr bwMode="auto">
            <a:xfrm>
              <a:off x="5279" y="3106"/>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I</a:t>
              </a:r>
            </a:p>
          </p:txBody>
        </p:sp>
        <p:sp>
          <p:nvSpPr>
            <p:cNvPr id="51" name="Oval 48">
              <a:extLst>
                <a:ext uri="{FF2B5EF4-FFF2-40B4-BE49-F238E27FC236}">
                  <a16:creationId xmlns:a16="http://schemas.microsoft.com/office/drawing/2014/main" id="{7BAB0105-2B3A-4F0F-8F65-C202D76BF1EA}"/>
                </a:ext>
              </a:extLst>
            </p:cNvPr>
            <p:cNvSpPr>
              <a:spLocks noChangeArrowheads="1"/>
            </p:cNvSpPr>
            <p:nvPr/>
          </p:nvSpPr>
          <p:spPr bwMode="auto">
            <a:xfrm>
              <a:off x="5280" y="3863"/>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O</a:t>
              </a:r>
            </a:p>
          </p:txBody>
        </p:sp>
        <p:sp>
          <p:nvSpPr>
            <p:cNvPr id="52" name="Line 49">
              <a:extLst>
                <a:ext uri="{FF2B5EF4-FFF2-40B4-BE49-F238E27FC236}">
                  <a16:creationId xmlns:a16="http://schemas.microsoft.com/office/drawing/2014/main" id="{FB5966A0-6684-4723-A884-24103FEBFC68}"/>
                </a:ext>
              </a:extLst>
            </p:cNvPr>
            <p:cNvSpPr>
              <a:spLocks noChangeShapeType="1"/>
            </p:cNvSpPr>
            <p:nvPr/>
          </p:nvSpPr>
          <p:spPr bwMode="auto">
            <a:xfrm>
              <a:off x="5434" y="3405"/>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3" name="Text Box 50">
              <a:extLst>
                <a:ext uri="{FF2B5EF4-FFF2-40B4-BE49-F238E27FC236}">
                  <a16:creationId xmlns:a16="http://schemas.microsoft.com/office/drawing/2014/main" id="{3FA5365C-6225-4827-8456-2A07D0235BB7}"/>
                </a:ext>
              </a:extLst>
            </p:cNvPr>
            <p:cNvSpPr txBox="1">
              <a:spLocks noChangeArrowheads="1"/>
            </p:cNvSpPr>
            <p:nvPr/>
          </p:nvSpPr>
          <p:spPr bwMode="auto">
            <a:xfrm>
              <a:off x="5280" y="352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54" name="Line 51">
              <a:extLst>
                <a:ext uri="{FF2B5EF4-FFF2-40B4-BE49-F238E27FC236}">
                  <a16:creationId xmlns:a16="http://schemas.microsoft.com/office/drawing/2014/main" id="{6E870A12-FF56-41FA-BD9E-45DBA1ACF914}"/>
                </a:ext>
              </a:extLst>
            </p:cNvPr>
            <p:cNvSpPr>
              <a:spLocks noChangeShapeType="1"/>
            </p:cNvSpPr>
            <p:nvPr/>
          </p:nvSpPr>
          <p:spPr bwMode="auto">
            <a:xfrm>
              <a:off x="5268" y="2699"/>
              <a:ext cx="166" cy="427"/>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5" name="Text Box 52">
              <a:extLst>
                <a:ext uri="{FF2B5EF4-FFF2-40B4-BE49-F238E27FC236}">
                  <a16:creationId xmlns:a16="http://schemas.microsoft.com/office/drawing/2014/main" id="{CE87000E-7ED9-4E61-A788-9CC697F6D0BD}"/>
                </a:ext>
              </a:extLst>
            </p:cNvPr>
            <p:cNvSpPr txBox="1">
              <a:spLocks noChangeArrowheads="1"/>
            </p:cNvSpPr>
            <p:nvPr/>
          </p:nvSpPr>
          <p:spPr bwMode="auto">
            <a:xfrm>
              <a:off x="5384" y="281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56" name="Freeform 61">
              <a:extLst>
                <a:ext uri="{FF2B5EF4-FFF2-40B4-BE49-F238E27FC236}">
                  <a16:creationId xmlns:a16="http://schemas.microsoft.com/office/drawing/2014/main" id="{11D549B7-F53C-4E5F-8AAA-843A003DD717}"/>
                </a:ext>
              </a:extLst>
            </p:cNvPr>
            <p:cNvSpPr>
              <a:spLocks/>
            </p:cNvSpPr>
            <p:nvPr/>
          </p:nvSpPr>
          <p:spPr bwMode="auto">
            <a:xfrm>
              <a:off x="1245" y="1733"/>
              <a:ext cx="4493" cy="2613"/>
            </a:xfrm>
            <a:custGeom>
              <a:avLst/>
              <a:gdLst>
                <a:gd name="T0" fmla="*/ 214 w 4600"/>
                <a:gd name="T1" fmla="*/ 962 h 2613"/>
                <a:gd name="T2" fmla="*/ 331 w 4600"/>
                <a:gd name="T3" fmla="*/ 982 h 2613"/>
                <a:gd name="T4" fmla="*/ 662 w 4600"/>
                <a:gd name="T5" fmla="*/ 1024 h 2613"/>
                <a:gd name="T6" fmla="*/ 869 w 4600"/>
                <a:gd name="T7" fmla="*/ 1065 h 2613"/>
                <a:gd name="T8" fmla="*/ 1116 w 4600"/>
                <a:gd name="T9" fmla="*/ 1034 h 2613"/>
                <a:gd name="T10" fmla="*/ 1248 w 4600"/>
                <a:gd name="T11" fmla="*/ 962 h 2613"/>
                <a:gd name="T12" fmla="*/ 1288 w 4600"/>
                <a:gd name="T13" fmla="*/ 910 h 2613"/>
                <a:gd name="T14" fmla="*/ 1304 w 4600"/>
                <a:gd name="T15" fmla="*/ 880 h 2613"/>
                <a:gd name="T16" fmla="*/ 1393 w 4600"/>
                <a:gd name="T17" fmla="*/ 808 h 2613"/>
                <a:gd name="T18" fmla="*/ 1410 w 4600"/>
                <a:gd name="T19" fmla="*/ 787 h 2613"/>
                <a:gd name="T20" fmla="*/ 1428 w 4600"/>
                <a:gd name="T21" fmla="*/ 756 h 2613"/>
                <a:gd name="T22" fmla="*/ 1462 w 4600"/>
                <a:gd name="T23" fmla="*/ 746 h 2613"/>
                <a:gd name="T24" fmla="*/ 1510 w 4600"/>
                <a:gd name="T25" fmla="*/ 694 h 2613"/>
                <a:gd name="T26" fmla="*/ 1574 w 4600"/>
                <a:gd name="T27" fmla="*/ 622 h 2613"/>
                <a:gd name="T28" fmla="*/ 1621 w 4600"/>
                <a:gd name="T29" fmla="*/ 550 h 2613"/>
                <a:gd name="T30" fmla="*/ 1657 w 4600"/>
                <a:gd name="T31" fmla="*/ 406 h 2613"/>
                <a:gd name="T32" fmla="*/ 1661 w 4600"/>
                <a:gd name="T33" fmla="*/ 376 h 2613"/>
                <a:gd name="T34" fmla="*/ 1683 w 4600"/>
                <a:gd name="T35" fmla="*/ 365 h 2613"/>
                <a:gd name="T36" fmla="*/ 1716 w 4600"/>
                <a:gd name="T37" fmla="*/ 314 h 2613"/>
                <a:gd name="T38" fmla="*/ 1749 w 4600"/>
                <a:gd name="T39" fmla="*/ 273 h 2613"/>
                <a:gd name="T40" fmla="*/ 1821 w 4600"/>
                <a:gd name="T41" fmla="*/ 201 h 2613"/>
                <a:gd name="T42" fmla="*/ 1888 w 4600"/>
                <a:gd name="T43" fmla="*/ 139 h 2613"/>
                <a:gd name="T44" fmla="*/ 1938 w 4600"/>
                <a:gd name="T45" fmla="*/ 108 h 2613"/>
                <a:gd name="T46" fmla="*/ 1958 w 4600"/>
                <a:gd name="T47" fmla="*/ 88 h 2613"/>
                <a:gd name="T48" fmla="*/ 2095 w 4600"/>
                <a:gd name="T49" fmla="*/ 36 h 2613"/>
                <a:gd name="T50" fmla="*/ 2482 w 4600"/>
                <a:gd name="T51" fmla="*/ 46 h 2613"/>
                <a:gd name="T52" fmla="*/ 2599 w 4600"/>
                <a:gd name="T53" fmla="*/ 77 h 2613"/>
                <a:gd name="T54" fmla="*/ 2716 w 4600"/>
                <a:gd name="T55" fmla="*/ 262 h 2613"/>
                <a:gd name="T56" fmla="*/ 2743 w 4600"/>
                <a:gd name="T57" fmla="*/ 365 h 2613"/>
                <a:gd name="T58" fmla="*/ 2778 w 4600"/>
                <a:gd name="T59" fmla="*/ 406 h 2613"/>
                <a:gd name="T60" fmla="*/ 2819 w 4600"/>
                <a:gd name="T61" fmla="*/ 468 h 2613"/>
                <a:gd name="T62" fmla="*/ 2897 w 4600"/>
                <a:gd name="T63" fmla="*/ 571 h 2613"/>
                <a:gd name="T64" fmla="*/ 2930 w 4600"/>
                <a:gd name="T65" fmla="*/ 674 h 2613"/>
                <a:gd name="T66" fmla="*/ 2965 w 4600"/>
                <a:gd name="T67" fmla="*/ 880 h 2613"/>
                <a:gd name="T68" fmla="*/ 3019 w 4600"/>
                <a:gd name="T69" fmla="*/ 1373 h 2613"/>
                <a:gd name="T70" fmla="*/ 2984 w 4600"/>
                <a:gd name="T71" fmla="*/ 2155 h 2613"/>
                <a:gd name="T72" fmla="*/ 2976 w 4600"/>
                <a:gd name="T73" fmla="*/ 2361 h 2613"/>
                <a:gd name="T74" fmla="*/ 2958 w 4600"/>
                <a:gd name="T75" fmla="*/ 2392 h 2613"/>
                <a:gd name="T76" fmla="*/ 2943 w 4600"/>
                <a:gd name="T77" fmla="*/ 2433 h 2613"/>
                <a:gd name="T78" fmla="*/ 2902 w 4600"/>
                <a:gd name="T79" fmla="*/ 2474 h 2613"/>
                <a:gd name="T80" fmla="*/ 2881 w 4600"/>
                <a:gd name="T81" fmla="*/ 2505 h 2613"/>
                <a:gd name="T82" fmla="*/ 2834 w 4600"/>
                <a:gd name="T83" fmla="*/ 2525 h 2613"/>
                <a:gd name="T84" fmla="*/ 2517 w 4600"/>
                <a:gd name="T85" fmla="*/ 2546 h 2613"/>
                <a:gd name="T86" fmla="*/ 2295 w 4600"/>
                <a:gd name="T87" fmla="*/ 2515 h 2613"/>
                <a:gd name="T88" fmla="*/ 2109 w 4600"/>
                <a:gd name="T89" fmla="*/ 2474 h 2613"/>
                <a:gd name="T90" fmla="*/ 1350 w 4600"/>
                <a:gd name="T91" fmla="*/ 2484 h 2613"/>
                <a:gd name="T92" fmla="*/ 765 w 4600"/>
                <a:gd name="T93" fmla="*/ 2494 h 2613"/>
                <a:gd name="T94" fmla="*/ 711 w 4600"/>
                <a:gd name="T95" fmla="*/ 2474 h 2613"/>
                <a:gd name="T96" fmla="*/ 357 w 4600"/>
                <a:gd name="T97" fmla="*/ 2484 h 2613"/>
                <a:gd name="T98" fmla="*/ 233 w 4600"/>
                <a:gd name="T99" fmla="*/ 2443 h 2613"/>
                <a:gd name="T100" fmla="*/ 165 w 4600"/>
                <a:gd name="T101" fmla="*/ 2381 h 2613"/>
                <a:gd name="T102" fmla="*/ 103 w 4600"/>
                <a:gd name="T103" fmla="*/ 2268 h 2613"/>
                <a:gd name="T104" fmla="*/ 90 w 4600"/>
                <a:gd name="T105" fmla="*/ 2237 h 2613"/>
                <a:gd name="T106" fmla="*/ 68 w 4600"/>
                <a:gd name="T107" fmla="*/ 2206 h 2613"/>
                <a:gd name="T108" fmla="*/ 44 w 4600"/>
                <a:gd name="T109" fmla="*/ 2093 h 2613"/>
                <a:gd name="T110" fmla="*/ 0 w 4600"/>
                <a:gd name="T111" fmla="*/ 1692 h 2613"/>
                <a:gd name="T112" fmla="*/ 24 w 4600"/>
                <a:gd name="T113" fmla="*/ 1219 h 2613"/>
                <a:gd name="T114" fmla="*/ 51 w 4600"/>
                <a:gd name="T115" fmla="*/ 1106 h 2613"/>
                <a:gd name="T116" fmla="*/ 192 w 4600"/>
                <a:gd name="T117" fmla="*/ 1003 h 2613"/>
                <a:gd name="T118" fmla="*/ 261 w 4600"/>
                <a:gd name="T119" fmla="*/ 993 h 2613"/>
                <a:gd name="T120" fmla="*/ 269 w 4600"/>
                <a:gd name="T121" fmla="*/ 952 h 261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600" h="2613">
                  <a:moveTo>
                    <a:pt x="318" y="962"/>
                  </a:moveTo>
                  <a:cubicBezTo>
                    <a:pt x="428" y="988"/>
                    <a:pt x="268" y="952"/>
                    <a:pt x="493" y="982"/>
                  </a:cubicBezTo>
                  <a:cubicBezTo>
                    <a:pt x="660" y="1004"/>
                    <a:pt x="815" y="1017"/>
                    <a:pt x="987" y="1024"/>
                  </a:cubicBezTo>
                  <a:cubicBezTo>
                    <a:pt x="1090" y="1038"/>
                    <a:pt x="1194" y="1047"/>
                    <a:pt x="1296" y="1065"/>
                  </a:cubicBezTo>
                  <a:cubicBezTo>
                    <a:pt x="1427" y="1057"/>
                    <a:pt x="1536" y="1042"/>
                    <a:pt x="1666" y="1034"/>
                  </a:cubicBezTo>
                  <a:cubicBezTo>
                    <a:pt x="1733" y="1012"/>
                    <a:pt x="1792" y="979"/>
                    <a:pt x="1861" y="962"/>
                  </a:cubicBezTo>
                  <a:cubicBezTo>
                    <a:pt x="1911" y="889"/>
                    <a:pt x="1846" y="973"/>
                    <a:pt x="1923" y="910"/>
                  </a:cubicBezTo>
                  <a:cubicBezTo>
                    <a:pt x="1932" y="902"/>
                    <a:pt x="1935" y="888"/>
                    <a:pt x="1944" y="880"/>
                  </a:cubicBezTo>
                  <a:cubicBezTo>
                    <a:pt x="1987" y="843"/>
                    <a:pt x="2025" y="821"/>
                    <a:pt x="2077" y="808"/>
                  </a:cubicBezTo>
                  <a:cubicBezTo>
                    <a:pt x="2087" y="801"/>
                    <a:pt x="2099" y="796"/>
                    <a:pt x="2108" y="787"/>
                  </a:cubicBezTo>
                  <a:cubicBezTo>
                    <a:pt x="2117" y="778"/>
                    <a:pt x="2118" y="762"/>
                    <a:pt x="2129" y="756"/>
                  </a:cubicBezTo>
                  <a:cubicBezTo>
                    <a:pt x="2144" y="747"/>
                    <a:pt x="2163" y="749"/>
                    <a:pt x="2180" y="746"/>
                  </a:cubicBezTo>
                  <a:cubicBezTo>
                    <a:pt x="2256" y="670"/>
                    <a:pt x="2162" y="758"/>
                    <a:pt x="2252" y="694"/>
                  </a:cubicBezTo>
                  <a:cubicBezTo>
                    <a:pt x="2303" y="658"/>
                    <a:pt x="2279" y="640"/>
                    <a:pt x="2345" y="622"/>
                  </a:cubicBezTo>
                  <a:cubicBezTo>
                    <a:pt x="2394" y="590"/>
                    <a:pt x="2368" y="583"/>
                    <a:pt x="2417" y="550"/>
                  </a:cubicBezTo>
                  <a:cubicBezTo>
                    <a:pt x="2434" y="482"/>
                    <a:pt x="2440" y="463"/>
                    <a:pt x="2468" y="406"/>
                  </a:cubicBezTo>
                  <a:cubicBezTo>
                    <a:pt x="2473" y="397"/>
                    <a:pt x="2471" y="383"/>
                    <a:pt x="2478" y="376"/>
                  </a:cubicBezTo>
                  <a:cubicBezTo>
                    <a:pt x="2486" y="368"/>
                    <a:pt x="2499" y="369"/>
                    <a:pt x="2509" y="365"/>
                  </a:cubicBezTo>
                  <a:cubicBezTo>
                    <a:pt x="2568" y="277"/>
                    <a:pt x="2489" y="386"/>
                    <a:pt x="2561" y="314"/>
                  </a:cubicBezTo>
                  <a:cubicBezTo>
                    <a:pt x="2608" y="267"/>
                    <a:pt x="2551" y="293"/>
                    <a:pt x="2612" y="273"/>
                  </a:cubicBezTo>
                  <a:cubicBezTo>
                    <a:pt x="2660" y="225"/>
                    <a:pt x="2643" y="215"/>
                    <a:pt x="2715" y="201"/>
                  </a:cubicBezTo>
                  <a:cubicBezTo>
                    <a:pt x="2754" y="181"/>
                    <a:pt x="2777" y="152"/>
                    <a:pt x="2818" y="139"/>
                  </a:cubicBezTo>
                  <a:cubicBezTo>
                    <a:pt x="2892" y="89"/>
                    <a:pt x="2802" y="145"/>
                    <a:pt x="2890" y="108"/>
                  </a:cubicBezTo>
                  <a:cubicBezTo>
                    <a:pt x="2901" y="103"/>
                    <a:pt x="2910" y="93"/>
                    <a:pt x="2921" y="88"/>
                  </a:cubicBezTo>
                  <a:cubicBezTo>
                    <a:pt x="2985" y="61"/>
                    <a:pt x="3058" y="44"/>
                    <a:pt x="3126" y="36"/>
                  </a:cubicBezTo>
                  <a:cubicBezTo>
                    <a:pt x="3239" y="0"/>
                    <a:pt x="3600" y="43"/>
                    <a:pt x="3702" y="46"/>
                  </a:cubicBezTo>
                  <a:cubicBezTo>
                    <a:pt x="3760" y="61"/>
                    <a:pt x="3819" y="63"/>
                    <a:pt x="3877" y="77"/>
                  </a:cubicBezTo>
                  <a:cubicBezTo>
                    <a:pt x="3937" y="137"/>
                    <a:pt x="3992" y="204"/>
                    <a:pt x="4052" y="262"/>
                  </a:cubicBezTo>
                  <a:cubicBezTo>
                    <a:pt x="4057" y="275"/>
                    <a:pt x="4078" y="348"/>
                    <a:pt x="4093" y="365"/>
                  </a:cubicBezTo>
                  <a:cubicBezTo>
                    <a:pt x="4108" y="382"/>
                    <a:pt x="4129" y="391"/>
                    <a:pt x="4145" y="406"/>
                  </a:cubicBezTo>
                  <a:cubicBezTo>
                    <a:pt x="4166" y="426"/>
                    <a:pt x="4186" y="447"/>
                    <a:pt x="4206" y="468"/>
                  </a:cubicBezTo>
                  <a:cubicBezTo>
                    <a:pt x="4244" y="506"/>
                    <a:pt x="4267" y="554"/>
                    <a:pt x="4320" y="571"/>
                  </a:cubicBezTo>
                  <a:cubicBezTo>
                    <a:pt x="4338" y="607"/>
                    <a:pt x="4348" y="641"/>
                    <a:pt x="4371" y="674"/>
                  </a:cubicBezTo>
                  <a:cubicBezTo>
                    <a:pt x="4389" y="743"/>
                    <a:pt x="4411" y="809"/>
                    <a:pt x="4422" y="880"/>
                  </a:cubicBezTo>
                  <a:cubicBezTo>
                    <a:pt x="4429" y="1026"/>
                    <a:pt x="4415" y="1240"/>
                    <a:pt x="4505" y="1373"/>
                  </a:cubicBezTo>
                  <a:cubicBezTo>
                    <a:pt x="4531" y="1618"/>
                    <a:pt x="4600" y="1939"/>
                    <a:pt x="4453" y="2155"/>
                  </a:cubicBezTo>
                  <a:cubicBezTo>
                    <a:pt x="4450" y="2224"/>
                    <a:pt x="4455" y="2293"/>
                    <a:pt x="4443" y="2361"/>
                  </a:cubicBezTo>
                  <a:cubicBezTo>
                    <a:pt x="4441" y="2375"/>
                    <a:pt x="4420" y="2380"/>
                    <a:pt x="4412" y="2392"/>
                  </a:cubicBezTo>
                  <a:cubicBezTo>
                    <a:pt x="4403" y="2404"/>
                    <a:pt x="4403" y="2422"/>
                    <a:pt x="4392" y="2433"/>
                  </a:cubicBezTo>
                  <a:cubicBezTo>
                    <a:pt x="4374" y="2451"/>
                    <a:pt x="4351" y="2460"/>
                    <a:pt x="4330" y="2474"/>
                  </a:cubicBezTo>
                  <a:cubicBezTo>
                    <a:pt x="4318" y="2482"/>
                    <a:pt x="4312" y="2498"/>
                    <a:pt x="4299" y="2505"/>
                  </a:cubicBezTo>
                  <a:cubicBezTo>
                    <a:pt x="4277" y="2517"/>
                    <a:pt x="4251" y="2517"/>
                    <a:pt x="4227" y="2525"/>
                  </a:cubicBezTo>
                  <a:cubicBezTo>
                    <a:pt x="4097" y="2613"/>
                    <a:pt x="3869" y="2549"/>
                    <a:pt x="3754" y="2546"/>
                  </a:cubicBezTo>
                  <a:cubicBezTo>
                    <a:pt x="3647" y="2512"/>
                    <a:pt x="3532" y="2549"/>
                    <a:pt x="3425" y="2515"/>
                  </a:cubicBezTo>
                  <a:cubicBezTo>
                    <a:pt x="3342" y="2459"/>
                    <a:pt x="3240" y="2504"/>
                    <a:pt x="3147" y="2474"/>
                  </a:cubicBezTo>
                  <a:cubicBezTo>
                    <a:pt x="2770" y="2477"/>
                    <a:pt x="2393" y="2480"/>
                    <a:pt x="2016" y="2484"/>
                  </a:cubicBezTo>
                  <a:cubicBezTo>
                    <a:pt x="1724" y="2487"/>
                    <a:pt x="1433" y="2497"/>
                    <a:pt x="1141" y="2494"/>
                  </a:cubicBezTo>
                  <a:cubicBezTo>
                    <a:pt x="1113" y="2494"/>
                    <a:pt x="1059" y="2474"/>
                    <a:pt x="1059" y="2474"/>
                  </a:cubicBezTo>
                  <a:cubicBezTo>
                    <a:pt x="887" y="2482"/>
                    <a:pt x="704" y="2511"/>
                    <a:pt x="534" y="2484"/>
                  </a:cubicBezTo>
                  <a:cubicBezTo>
                    <a:pt x="473" y="2464"/>
                    <a:pt x="412" y="2452"/>
                    <a:pt x="349" y="2443"/>
                  </a:cubicBezTo>
                  <a:cubicBezTo>
                    <a:pt x="305" y="2429"/>
                    <a:pt x="279" y="2414"/>
                    <a:pt x="246" y="2381"/>
                  </a:cubicBezTo>
                  <a:cubicBezTo>
                    <a:pt x="231" y="2336"/>
                    <a:pt x="193" y="2294"/>
                    <a:pt x="154" y="2268"/>
                  </a:cubicBezTo>
                  <a:cubicBezTo>
                    <a:pt x="147" y="2258"/>
                    <a:pt x="141" y="2247"/>
                    <a:pt x="133" y="2237"/>
                  </a:cubicBezTo>
                  <a:cubicBezTo>
                    <a:pt x="124" y="2226"/>
                    <a:pt x="110" y="2218"/>
                    <a:pt x="102" y="2206"/>
                  </a:cubicBezTo>
                  <a:cubicBezTo>
                    <a:pt x="78" y="2173"/>
                    <a:pt x="74" y="2130"/>
                    <a:pt x="61" y="2093"/>
                  </a:cubicBezTo>
                  <a:cubicBezTo>
                    <a:pt x="51" y="1852"/>
                    <a:pt x="58" y="1870"/>
                    <a:pt x="0" y="1692"/>
                  </a:cubicBezTo>
                  <a:cubicBezTo>
                    <a:pt x="5" y="1539"/>
                    <a:pt x="0" y="1370"/>
                    <a:pt x="41" y="1219"/>
                  </a:cubicBezTo>
                  <a:cubicBezTo>
                    <a:pt x="51" y="1181"/>
                    <a:pt x="44" y="1134"/>
                    <a:pt x="72" y="1106"/>
                  </a:cubicBezTo>
                  <a:cubicBezTo>
                    <a:pt x="119" y="1059"/>
                    <a:pt x="225" y="1013"/>
                    <a:pt x="288" y="1003"/>
                  </a:cubicBezTo>
                  <a:cubicBezTo>
                    <a:pt x="327" y="990"/>
                    <a:pt x="351" y="1006"/>
                    <a:pt x="390" y="993"/>
                  </a:cubicBezTo>
                  <a:cubicBezTo>
                    <a:pt x="394" y="979"/>
                    <a:pt x="401" y="952"/>
                    <a:pt x="401" y="952"/>
                  </a:cubicBezTo>
                </a:path>
              </a:pathLst>
            </a:custGeom>
            <a:noFill/>
            <a:ln w="635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sp>
        <p:nvSpPr>
          <p:cNvPr id="57" name="TextBox 1">
            <a:extLst>
              <a:ext uri="{FF2B5EF4-FFF2-40B4-BE49-F238E27FC236}">
                <a16:creationId xmlns:a16="http://schemas.microsoft.com/office/drawing/2014/main" id="{4B23D2F3-B4E2-4F1E-8B68-3B3DC78BC7A8}"/>
              </a:ext>
            </a:extLst>
          </p:cNvPr>
          <p:cNvSpPr txBox="1"/>
          <p:nvPr/>
        </p:nvSpPr>
        <p:spPr>
          <a:xfrm>
            <a:off x="2200955" y="3537695"/>
            <a:ext cx="1159292" cy="369332"/>
          </a:xfrm>
          <a:prstGeom prst="rect">
            <a:avLst/>
          </a:prstGeom>
          <a:noFill/>
        </p:spPr>
        <p:txBody>
          <a:bodyPr wrap="none" rtlCol="0">
            <a:spAutoFit/>
          </a:bodyPr>
          <a:lstStyle/>
          <a:p>
            <a:r>
              <a:rPr lang="en-US" altLang="zh-CN" dirty="0">
                <a:solidFill>
                  <a:srgbClr val="FF0000"/>
                </a:solidFill>
              </a:rPr>
              <a:t>&lt;1,2,?,?&gt;</a:t>
            </a:r>
          </a:p>
        </p:txBody>
      </p:sp>
      <p:sp>
        <p:nvSpPr>
          <p:cNvPr id="58" name="TextBox 54">
            <a:extLst>
              <a:ext uri="{FF2B5EF4-FFF2-40B4-BE49-F238E27FC236}">
                <a16:creationId xmlns:a16="http://schemas.microsoft.com/office/drawing/2014/main" id="{6971E87D-6048-4A3F-ACDE-970986B25BD9}"/>
              </a:ext>
            </a:extLst>
          </p:cNvPr>
          <p:cNvSpPr txBox="1"/>
          <p:nvPr/>
        </p:nvSpPr>
        <p:spPr>
          <a:xfrm>
            <a:off x="1404030" y="4690425"/>
            <a:ext cx="1159292" cy="369332"/>
          </a:xfrm>
          <a:prstGeom prst="rect">
            <a:avLst/>
          </a:prstGeom>
          <a:noFill/>
        </p:spPr>
        <p:txBody>
          <a:bodyPr wrap="none" rtlCol="0">
            <a:spAutoFit/>
          </a:bodyPr>
          <a:lstStyle/>
          <a:p>
            <a:r>
              <a:rPr lang="en-US" altLang="zh-CN" dirty="0">
                <a:solidFill>
                  <a:srgbClr val="FF0000"/>
                </a:solidFill>
              </a:rPr>
              <a:t>&lt;1,2,3,?&gt;</a:t>
            </a:r>
          </a:p>
        </p:txBody>
      </p:sp>
      <p:sp>
        <p:nvSpPr>
          <p:cNvPr id="59" name="TextBox 55">
            <a:extLst>
              <a:ext uri="{FF2B5EF4-FFF2-40B4-BE49-F238E27FC236}">
                <a16:creationId xmlns:a16="http://schemas.microsoft.com/office/drawing/2014/main" id="{FA856458-8B94-4024-97EE-415E0A35062C}"/>
              </a:ext>
            </a:extLst>
          </p:cNvPr>
          <p:cNvSpPr txBox="1"/>
          <p:nvPr/>
        </p:nvSpPr>
        <p:spPr>
          <a:xfrm>
            <a:off x="3871422" y="4521172"/>
            <a:ext cx="1159292" cy="369332"/>
          </a:xfrm>
          <a:prstGeom prst="rect">
            <a:avLst/>
          </a:prstGeom>
          <a:noFill/>
        </p:spPr>
        <p:txBody>
          <a:bodyPr wrap="none" rtlCol="0">
            <a:spAutoFit/>
          </a:bodyPr>
          <a:lstStyle/>
          <a:p>
            <a:r>
              <a:rPr lang="en-US" altLang="zh-CN" dirty="0">
                <a:solidFill>
                  <a:srgbClr val="FF0000"/>
                </a:solidFill>
              </a:rPr>
              <a:t>&lt;1,2,4,?&gt;</a:t>
            </a:r>
          </a:p>
        </p:txBody>
      </p:sp>
    </p:spTree>
    <p:extLst>
      <p:ext uri="{BB962C8B-B14F-4D97-AF65-F5344CB8AC3E}">
        <p14:creationId xmlns:p14="http://schemas.microsoft.com/office/powerpoint/2010/main" val="3358480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85091-4FC7-45F3-AA3C-4371F553DE8F}"/>
              </a:ext>
            </a:extLst>
          </p:cNvPr>
          <p:cNvSpPr>
            <a:spLocks noGrp="1"/>
          </p:cNvSpPr>
          <p:nvPr>
            <p:ph type="title"/>
          </p:nvPr>
        </p:nvSpPr>
        <p:spPr/>
        <p:txBody>
          <a:bodyPr/>
          <a:lstStyle/>
          <a:p>
            <a:r>
              <a:rPr lang="zh-CN" altLang="en-US" dirty="0"/>
              <a:t>算法原理</a:t>
            </a:r>
          </a:p>
        </p:txBody>
      </p:sp>
      <p:sp>
        <p:nvSpPr>
          <p:cNvPr id="3" name="内容占位符 2">
            <a:extLst>
              <a:ext uri="{FF2B5EF4-FFF2-40B4-BE49-F238E27FC236}">
                <a16:creationId xmlns:a16="http://schemas.microsoft.com/office/drawing/2014/main" id="{0949959E-5178-4D34-A76A-D18884AC6714}"/>
              </a:ext>
            </a:extLst>
          </p:cNvPr>
          <p:cNvSpPr>
            <a:spLocks noGrp="1"/>
          </p:cNvSpPr>
          <p:nvPr>
            <p:ph idx="1"/>
          </p:nvPr>
        </p:nvSpPr>
        <p:spPr/>
        <p:txBody>
          <a:bodyPr>
            <a:normAutofit/>
          </a:bodyPr>
          <a:lstStyle/>
          <a:p>
            <a:r>
              <a:rPr lang="en-US" altLang="zh-CN" sz="2400" baseline="0" dirty="0"/>
              <a:t>4. </a:t>
            </a:r>
            <a:r>
              <a:rPr lang="zh-CN" altLang="en-US" sz="2400" baseline="0" dirty="0"/>
              <a:t>搜索过程（续）</a:t>
            </a:r>
            <a:endParaRPr lang="en-US" altLang="zh-CN" dirty="0"/>
          </a:p>
          <a:p>
            <a:pPr lvl="1"/>
            <a:r>
              <a:rPr lang="en-US" altLang="zh-CN" baseline="0" dirty="0"/>
              <a:t>6) </a:t>
            </a:r>
            <a:r>
              <a:rPr lang="zh-CN" altLang="en-US" baseline="0" dirty="0"/>
              <a:t>上述扩展过程一直继续到活结点优先队列为空时为止</a:t>
            </a:r>
            <a:endParaRPr lang="en-US" altLang="zh-CN" dirty="0"/>
          </a:p>
          <a:p>
            <a:pPr lvl="1"/>
            <a:endParaRPr lang="zh-CN" altLang="en-US" dirty="0"/>
          </a:p>
        </p:txBody>
      </p:sp>
      <p:sp>
        <p:nvSpPr>
          <p:cNvPr id="4" name="日期占位符 3">
            <a:extLst>
              <a:ext uri="{FF2B5EF4-FFF2-40B4-BE49-F238E27FC236}">
                <a16:creationId xmlns:a16="http://schemas.microsoft.com/office/drawing/2014/main" id="{1B6AB41A-D8E1-4438-8461-E66AD30B487F}"/>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3D5B8F0D-99C0-436C-8683-9B1888D41F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6E20B0-B704-445D-9879-DE9D67AD700C}"/>
              </a:ext>
            </a:extLst>
          </p:cNvPr>
          <p:cNvSpPr>
            <a:spLocks noGrp="1"/>
          </p:cNvSpPr>
          <p:nvPr>
            <p:ph type="sldNum" sz="quarter" idx="12"/>
          </p:nvPr>
        </p:nvSpPr>
        <p:spPr/>
        <p:txBody>
          <a:bodyPr/>
          <a:lstStyle/>
          <a:p>
            <a:fld id="{EEA58A3B-43CE-4AA0-90B5-EB47AFAFEB34}" type="slidenum">
              <a:rPr lang="zh-CN" altLang="en-US" smtClean="0"/>
              <a:pPr/>
              <a:t>80</a:t>
            </a:fld>
            <a:endParaRPr lang="zh-CN" altLang="en-US" dirty="0"/>
          </a:p>
        </p:txBody>
      </p:sp>
    </p:spTree>
    <p:extLst>
      <p:ext uri="{BB962C8B-B14F-4D97-AF65-F5344CB8AC3E}">
        <p14:creationId xmlns:p14="http://schemas.microsoft.com/office/powerpoint/2010/main" val="3116726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85091-4FC7-45F3-AA3C-4371F553DE8F}"/>
              </a:ext>
            </a:extLst>
          </p:cNvPr>
          <p:cNvSpPr>
            <a:spLocks noGrp="1"/>
          </p:cNvSpPr>
          <p:nvPr>
            <p:ph type="title"/>
          </p:nvPr>
        </p:nvSpPr>
        <p:spPr/>
        <p:txBody>
          <a:bodyPr/>
          <a:lstStyle/>
          <a:p>
            <a:r>
              <a:rPr lang="zh-CN" altLang="en-US" dirty="0"/>
              <a:t>示例</a:t>
            </a:r>
          </a:p>
        </p:txBody>
      </p:sp>
      <p:sp>
        <p:nvSpPr>
          <p:cNvPr id="3" name="内容占位符 2">
            <a:extLst>
              <a:ext uri="{FF2B5EF4-FFF2-40B4-BE49-F238E27FC236}">
                <a16:creationId xmlns:a16="http://schemas.microsoft.com/office/drawing/2014/main" id="{0949959E-5178-4D34-A76A-D18884AC6714}"/>
              </a:ext>
            </a:extLst>
          </p:cNvPr>
          <p:cNvSpPr>
            <a:spLocks noGrp="1"/>
          </p:cNvSpPr>
          <p:nvPr>
            <p:ph idx="1"/>
          </p:nvPr>
        </p:nvSpPr>
        <p:spPr/>
        <p:txBody>
          <a:bodyPr>
            <a:normAutofit/>
          </a:bodyPr>
          <a:lstStyle/>
          <a:p>
            <a:r>
              <a:rPr lang="zh-CN" altLang="en-US" sz="2400" baseline="0" dirty="0"/>
              <a:t>考察下图</a:t>
            </a:r>
            <a:endParaRPr lang="en-US" altLang="zh-CN" sz="2400" baseline="0" dirty="0"/>
          </a:p>
          <a:p>
            <a:pPr lvl="1"/>
            <a:r>
              <a:rPr lang="zh-CN" altLang="en-US" baseline="0" dirty="0"/>
              <a:t>假设当前得到的最优路径为</a:t>
            </a:r>
            <a:r>
              <a:rPr lang="en-US" altLang="zh-CN" baseline="0" dirty="0"/>
              <a:t>s-2-6-9-t, </a:t>
            </a:r>
            <a:r>
              <a:rPr lang="en-US" altLang="zh-CN" baseline="0" dirty="0" err="1"/>
              <a:t>mindist</a:t>
            </a:r>
            <a:r>
              <a:rPr lang="en-US" altLang="zh-CN" baseline="0" dirty="0"/>
              <a:t>=8</a:t>
            </a:r>
            <a:endParaRPr lang="en-US" altLang="zh-CN" dirty="0"/>
          </a:p>
          <a:p>
            <a:pPr lvl="1"/>
            <a:r>
              <a:rPr lang="zh-CN" altLang="en-US" sz="2400" baseline="0" dirty="0"/>
              <a:t>树结点</a:t>
            </a:r>
            <a:r>
              <a:rPr lang="en-US" altLang="zh-CN" sz="2400" baseline="0" dirty="0"/>
              <a:t>6</a:t>
            </a:r>
            <a:r>
              <a:rPr lang="zh-CN" altLang="en-US" sz="2400" baseline="0" dirty="0"/>
              <a:t>（对应路径 </a:t>
            </a:r>
            <a:r>
              <a:rPr lang="en-US" altLang="zh-CN" sz="2400" baseline="0" dirty="0"/>
              <a:t>s-3-6,</a:t>
            </a:r>
            <a:r>
              <a:rPr lang="zh-CN" altLang="en-US" sz="2400" baseline="0" dirty="0"/>
              <a:t>城市顶点</a:t>
            </a:r>
            <a:r>
              <a:rPr lang="en-US" altLang="zh-CN" sz="2400" baseline="0" dirty="0"/>
              <a:t>6 </a:t>
            </a:r>
            <a:r>
              <a:rPr lang="zh-CN" altLang="en-US" sz="2400" baseline="0" dirty="0"/>
              <a:t>）被选为扩展结点，经过边</a:t>
            </a:r>
            <a:r>
              <a:rPr lang="en-US" altLang="zh-CN" sz="2400" baseline="0" dirty="0"/>
              <a:t>l</a:t>
            </a:r>
            <a:r>
              <a:rPr lang="zh-CN" altLang="en-US" sz="2400" baseline="0" dirty="0"/>
              <a:t>、</a:t>
            </a:r>
            <a:r>
              <a:rPr lang="en-US" altLang="zh-CN" sz="2400" baseline="0" dirty="0"/>
              <a:t>m</a:t>
            </a:r>
            <a:r>
              <a:rPr lang="zh-CN" altLang="en-US" sz="2400" baseline="0" dirty="0"/>
              <a:t>可分别到达的城市顶点</a:t>
            </a:r>
            <a:r>
              <a:rPr lang="en-US" altLang="zh-CN" sz="2400" baseline="0" dirty="0"/>
              <a:t>8</a:t>
            </a:r>
            <a:r>
              <a:rPr lang="zh-CN" altLang="en-US" sz="2400" baseline="0" dirty="0"/>
              <a:t>、</a:t>
            </a:r>
            <a:r>
              <a:rPr lang="en-US" altLang="zh-CN" sz="2400" baseline="0" dirty="0"/>
              <a:t>9</a:t>
            </a:r>
            <a:r>
              <a:rPr lang="zh-CN" altLang="en-US" sz="2400" baseline="0" dirty="0"/>
              <a:t>，对应了树结点</a:t>
            </a:r>
            <a:r>
              <a:rPr lang="en-US" altLang="zh-CN" sz="2400" baseline="0" dirty="0"/>
              <a:t>11</a:t>
            </a:r>
            <a:r>
              <a:rPr lang="zh-CN" altLang="en-US" sz="2400" baseline="0" dirty="0"/>
              <a:t>、</a:t>
            </a:r>
            <a:r>
              <a:rPr lang="en-US" altLang="zh-CN" sz="2400" baseline="0" dirty="0"/>
              <a:t>7</a:t>
            </a:r>
          </a:p>
          <a:p>
            <a:pPr lvl="1"/>
            <a:r>
              <a:rPr lang="zh-CN" altLang="en-US" sz="2400" baseline="0" dirty="0"/>
              <a:t>结点</a:t>
            </a:r>
            <a:r>
              <a:rPr lang="en-US" altLang="zh-CN" sz="2400" baseline="0" dirty="0"/>
              <a:t>6</a:t>
            </a:r>
            <a:r>
              <a:rPr lang="zh-CN" altLang="en-US" sz="2400" baseline="0" dirty="0"/>
              <a:t>，在树中分别对应左、右</a:t>
            </a:r>
            <a:r>
              <a:rPr lang="en-US" altLang="zh-CN" sz="2400" baseline="0" dirty="0"/>
              <a:t>2</a:t>
            </a:r>
            <a:r>
              <a:rPr lang="zh-CN" altLang="en-US" sz="2400" baseline="0" dirty="0"/>
              <a:t>个子结点：</a:t>
            </a:r>
            <a:endParaRPr lang="en-US" altLang="zh-CN" sz="2400" baseline="0" dirty="0"/>
          </a:p>
          <a:p>
            <a:pPr lvl="2"/>
            <a:r>
              <a:rPr lang="en-US" altLang="zh-CN" baseline="0" dirty="0" err="1"/>
              <a:t>i</a:t>
            </a:r>
            <a:r>
              <a:rPr lang="en-US" altLang="zh-CN" baseline="0" dirty="0"/>
              <a:t>) </a:t>
            </a:r>
            <a:r>
              <a:rPr lang="zh-CN" altLang="en-US" baseline="0" dirty="0"/>
              <a:t>左子节点表示路径</a:t>
            </a:r>
            <a:r>
              <a:rPr lang="en-US" altLang="zh-CN" baseline="0" dirty="0"/>
              <a:t>s-3-6-8</a:t>
            </a:r>
            <a:r>
              <a:rPr lang="zh-CN" altLang="en-US" baseline="0" dirty="0"/>
              <a:t>，对应树结点</a:t>
            </a:r>
            <a:r>
              <a:rPr lang="en-US" altLang="zh-CN" baseline="0" dirty="0"/>
              <a:t>11</a:t>
            </a:r>
            <a:r>
              <a:rPr lang="zh-CN" altLang="en-US" baseline="0" dirty="0"/>
              <a:t> ，</a:t>
            </a:r>
            <a:r>
              <a:rPr lang="en-US" altLang="zh-CN" baseline="0" dirty="0" err="1"/>
              <a:t>dist</a:t>
            </a:r>
            <a:r>
              <a:rPr lang="en-US" altLang="zh-CN" baseline="0" dirty="0"/>
              <a:t>=11 &gt; </a:t>
            </a:r>
            <a:r>
              <a:rPr lang="en-US" altLang="zh-CN" baseline="0" dirty="0" err="1"/>
              <a:t>mindist</a:t>
            </a:r>
            <a:r>
              <a:rPr lang="en-US" altLang="zh-CN" baseline="0" dirty="0"/>
              <a:t>=8, </a:t>
            </a:r>
            <a:r>
              <a:rPr lang="zh-CN" altLang="en-US" baseline="0" dirty="0"/>
              <a:t>被剪枝舍弃</a:t>
            </a:r>
            <a:endParaRPr lang="en-US" altLang="zh-CN" baseline="0" dirty="0"/>
          </a:p>
          <a:p>
            <a:pPr lvl="2"/>
            <a:r>
              <a:rPr lang="en-US" altLang="zh-CN" sz="2400" baseline="0" dirty="0"/>
              <a:t>ii) </a:t>
            </a:r>
            <a:r>
              <a:rPr lang="zh-CN" altLang="en-US" sz="2400" baseline="0" dirty="0"/>
              <a:t>右子结点表示路径</a:t>
            </a:r>
            <a:r>
              <a:rPr lang="en-US" altLang="zh-CN" sz="2400" baseline="0" dirty="0"/>
              <a:t>s-3-6-9</a:t>
            </a:r>
            <a:r>
              <a:rPr lang="zh-CN" altLang="en-US" sz="2400" baseline="0" dirty="0"/>
              <a:t>，</a:t>
            </a:r>
            <a:r>
              <a:rPr lang="en-US" altLang="zh-CN" sz="2400" baseline="0" dirty="0" err="1"/>
              <a:t>dist</a:t>
            </a:r>
            <a:r>
              <a:rPr lang="en-US" altLang="zh-CN" sz="2400" baseline="0" dirty="0"/>
              <a:t>=7 &lt; </a:t>
            </a:r>
            <a:r>
              <a:rPr lang="en-US" altLang="zh-CN" sz="2400" baseline="0" dirty="0" err="1"/>
              <a:t>mindist</a:t>
            </a:r>
            <a:r>
              <a:rPr lang="en-US" altLang="zh-CN" sz="2400" baseline="0" dirty="0"/>
              <a:t>=8</a:t>
            </a:r>
          </a:p>
          <a:p>
            <a:pPr eaLnBrk="1" hangingPunct="1">
              <a:lnSpc>
                <a:spcPct val="125000"/>
              </a:lnSpc>
              <a:spcBef>
                <a:spcPct val="0"/>
              </a:spcBef>
              <a:buFontTx/>
              <a:buNone/>
            </a:pPr>
            <a:r>
              <a:rPr lang="en-US" altLang="zh-CN" sz="2400" baseline="0" dirty="0"/>
              <a:t>         </a:t>
            </a:r>
            <a:r>
              <a:rPr lang="zh-CN" altLang="en-US" sz="2400" baseline="0" dirty="0"/>
              <a:t>因此，右子树结点</a:t>
            </a:r>
            <a:r>
              <a:rPr lang="en-US" altLang="zh-CN" sz="2400" baseline="0" dirty="0"/>
              <a:t>7</a:t>
            </a:r>
            <a:r>
              <a:rPr lang="zh-CN" altLang="en-US" sz="2400" baseline="0" dirty="0"/>
              <a:t>（路径</a:t>
            </a:r>
            <a:r>
              <a:rPr lang="en-US" altLang="zh-CN" sz="2400" baseline="0" dirty="0"/>
              <a:t>s-3-6-9</a:t>
            </a:r>
            <a:r>
              <a:rPr lang="zh-CN" altLang="en-US" sz="2400" baseline="0" dirty="0"/>
              <a:t>）可以作为活结点加入表中，后续继续扩展搜索；而左子树结点</a:t>
            </a:r>
            <a:r>
              <a:rPr lang="en-US" altLang="zh-CN" sz="2400" baseline="0" dirty="0"/>
              <a:t>11</a:t>
            </a:r>
            <a:r>
              <a:rPr lang="zh-CN" altLang="en-US" sz="2400" baseline="0" dirty="0"/>
              <a:t>（路径</a:t>
            </a:r>
            <a:r>
              <a:rPr lang="en-US" altLang="zh-CN" sz="2400" baseline="0" dirty="0"/>
              <a:t>s-3-6-8 </a:t>
            </a:r>
            <a:r>
              <a:rPr lang="zh-CN" altLang="en-US" sz="2400" baseline="0" dirty="0"/>
              <a:t>）可以舍弃，在搜索树中变为死结点</a:t>
            </a:r>
          </a:p>
          <a:p>
            <a:pPr lvl="1"/>
            <a:endParaRPr lang="zh-CN" altLang="en-US" dirty="0"/>
          </a:p>
        </p:txBody>
      </p:sp>
      <p:sp>
        <p:nvSpPr>
          <p:cNvPr id="4" name="日期占位符 3">
            <a:extLst>
              <a:ext uri="{FF2B5EF4-FFF2-40B4-BE49-F238E27FC236}">
                <a16:creationId xmlns:a16="http://schemas.microsoft.com/office/drawing/2014/main" id="{1B6AB41A-D8E1-4438-8461-E66AD30B487F}"/>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3D5B8F0D-99C0-436C-8683-9B1888D41F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6E20B0-B704-445D-9879-DE9D67AD700C}"/>
              </a:ext>
            </a:extLst>
          </p:cNvPr>
          <p:cNvSpPr>
            <a:spLocks noGrp="1"/>
          </p:cNvSpPr>
          <p:nvPr>
            <p:ph type="sldNum" sz="quarter" idx="12"/>
          </p:nvPr>
        </p:nvSpPr>
        <p:spPr/>
        <p:txBody>
          <a:bodyPr/>
          <a:lstStyle/>
          <a:p>
            <a:fld id="{EEA58A3B-43CE-4AA0-90B5-EB47AFAFEB34}" type="slidenum">
              <a:rPr lang="zh-CN" altLang="en-US" smtClean="0"/>
              <a:pPr/>
              <a:t>81</a:t>
            </a:fld>
            <a:endParaRPr lang="zh-CN" altLang="en-US" dirty="0"/>
          </a:p>
        </p:txBody>
      </p:sp>
    </p:spTree>
    <p:extLst>
      <p:ext uri="{BB962C8B-B14F-4D97-AF65-F5344CB8AC3E}">
        <p14:creationId xmlns:p14="http://schemas.microsoft.com/office/powerpoint/2010/main" val="2341868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C8F3E45-FF85-4D65-BFC7-E60E3D9E55FE}"/>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ABA17388-F30F-4041-A553-0F5F259D206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7A78AC77-D1DD-4C10-8ECF-D96948F6E56C}"/>
              </a:ext>
            </a:extLst>
          </p:cNvPr>
          <p:cNvSpPr>
            <a:spLocks noGrp="1"/>
          </p:cNvSpPr>
          <p:nvPr>
            <p:ph type="sldNum" sz="quarter" idx="12"/>
          </p:nvPr>
        </p:nvSpPr>
        <p:spPr/>
        <p:txBody>
          <a:bodyPr/>
          <a:lstStyle/>
          <a:p>
            <a:fld id="{EEA58A3B-43CE-4AA0-90B5-EB47AFAFEB34}" type="slidenum">
              <a:rPr lang="zh-CN" altLang="en-US" smtClean="0"/>
              <a:pPr/>
              <a:t>82</a:t>
            </a:fld>
            <a:endParaRPr lang="zh-CN" altLang="en-US" dirty="0"/>
          </a:p>
        </p:txBody>
      </p:sp>
      <p:sp>
        <p:nvSpPr>
          <p:cNvPr id="6" name="Text Box 4">
            <a:extLst>
              <a:ext uri="{FF2B5EF4-FFF2-40B4-BE49-F238E27FC236}">
                <a16:creationId xmlns:a16="http://schemas.microsoft.com/office/drawing/2014/main" id="{74D463C3-161C-4E68-9AF0-5812D69EAAE1}"/>
              </a:ext>
            </a:extLst>
          </p:cNvPr>
          <p:cNvSpPr txBox="1">
            <a:spLocks noChangeArrowheads="1"/>
          </p:cNvSpPr>
          <p:nvPr/>
        </p:nvSpPr>
        <p:spPr bwMode="auto">
          <a:xfrm>
            <a:off x="224880" y="280988"/>
            <a:ext cx="866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aseline="0">
                <a:latin typeface="Times New Roman" pitchFamily="18" charset="0"/>
              </a:rPr>
              <a:t>e.g. </a:t>
            </a:r>
            <a:r>
              <a:rPr lang="zh-CN" altLang="en-US" sz="2400" baseline="0">
                <a:latin typeface="Times New Roman" pitchFamily="18" charset="0"/>
              </a:rPr>
              <a:t>假设当前得到的最优路径为</a:t>
            </a:r>
            <a:r>
              <a:rPr lang="en-US" altLang="zh-CN" sz="2400" baseline="0">
                <a:latin typeface="Times New Roman" pitchFamily="18" charset="0"/>
              </a:rPr>
              <a:t>s-1-5-6-9, mindist=6</a:t>
            </a:r>
          </a:p>
        </p:txBody>
      </p:sp>
      <p:pic>
        <p:nvPicPr>
          <p:cNvPr id="7" name="Picture 5" descr="t620">
            <a:extLst>
              <a:ext uri="{FF2B5EF4-FFF2-40B4-BE49-F238E27FC236}">
                <a16:creationId xmlns:a16="http://schemas.microsoft.com/office/drawing/2014/main" id="{74FDF2D3-3758-48F8-8A6A-153989C6A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93" y="3068638"/>
            <a:ext cx="7812087"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a:extLst>
              <a:ext uri="{FF2B5EF4-FFF2-40B4-BE49-F238E27FC236}">
                <a16:creationId xmlns:a16="http://schemas.microsoft.com/office/drawing/2014/main" id="{8CDAB2EB-4A56-4E76-82DD-96EE8400BF18}"/>
              </a:ext>
            </a:extLst>
          </p:cNvPr>
          <p:cNvSpPr>
            <a:spLocks noChangeArrowheads="1"/>
          </p:cNvSpPr>
          <p:nvPr/>
        </p:nvSpPr>
        <p:spPr bwMode="auto">
          <a:xfrm>
            <a:off x="1182143" y="5627688"/>
            <a:ext cx="325437" cy="276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pic>
        <p:nvPicPr>
          <p:cNvPr id="9" name="Picture 9" descr="未命名">
            <a:extLst>
              <a:ext uri="{FF2B5EF4-FFF2-40B4-BE49-F238E27FC236}">
                <a16:creationId xmlns:a16="http://schemas.microsoft.com/office/drawing/2014/main" id="{DBB61CB1-AC0F-4850-A765-F6B5FF484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80" y="188913"/>
            <a:ext cx="80295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1">
            <a:extLst>
              <a:ext uri="{FF2B5EF4-FFF2-40B4-BE49-F238E27FC236}">
                <a16:creationId xmlns:a16="http://schemas.microsoft.com/office/drawing/2014/main" id="{5C6ACECF-6D41-4639-8FB1-2F9213FE1858}"/>
              </a:ext>
            </a:extLst>
          </p:cNvPr>
          <p:cNvSpPr txBox="1">
            <a:spLocks noChangeArrowheads="1"/>
          </p:cNvSpPr>
          <p:nvPr/>
        </p:nvSpPr>
        <p:spPr bwMode="auto">
          <a:xfrm>
            <a:off x="2194968" y="381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1" name="Text Box 12">
            <a:extLst>
              <a:ext uri="{FF2B5EF4-FFF2-40B4-BE49-F238E27FC236}">
                <a16:creationId xmlns:a16="http://schemas.microsoft.com/office/drawing/2014/main" id="{5252BA54-C50E-4F27-8658-A23C67E8C275}"/>
              </a:ext>
            </a:extLst>
          </p:cNvPr>
          <p:cNvSpPr txBox="1">
            <a:spLocks noChangeArrowheads="1"/>
          </p:cNvSpPr>
          <p:nvPr/>
        </p:nvSpPr>
        <p:spPr bwMode="auto">
          <a:xfrm>
            <a:off x="2194968" y="1411288"/>
            <a:ext cx="30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2" name="Text Box 13">
            <a:extLst>
              <a:ext uri="{FF2B5EF4-FFF2-40B4-BE49-F238E27FC236}">
                <a16:creationId xmlns:a16="http://schemas.microsoft.com/office/drawing/2014/main" id="{F6429B1F-BF34-4A47-B12E-169BD3ABFB2A}"/>
              </a:ext>
            </a:extLst>
          </p:cNvPr>
          <p:cNvSpPr txBox="1">
            <a:spLocks noChangeArrowheads="1"/>
          </p:cNvSpPr>
          <p:nvPr/>
        </p:nvSpPr>
        <p:spPr bwMode="auto">
          <a:xfrm>
            <a:off x="2194968" y="24399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3" name="Text Box 14">
            <a:extLst>
              <a:ext uri="{FF2B5EF4-FFF2-40B4-BE49-F238E27FC236}">
                <a16:creationId xmlns:a16="http://schemas.microsoft.com/office/drawing/2014/main" id="{EAA60425-990D-4F13-985C-7A6EE47C5622}"/>
              </a:ext>
            </a:extLst>
          </p:cNvPr>
          <p:cNvSpPr txBox="1">
            <a:spLocks noChangeArrowheads="1"/>
          </p:cNvSpPr>
          <p:nvPr/>
        </p:nvSpPr>
        <p:spPr bwMode="auto">
          <a:xfrm>
            <a:off x="4020593" y="3349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4" name="Text Box 15">
            <a:extLst>
              <a:ext uri="{FF2B5EF4-FFF2-40B4-BE49-F238E27FC236}">
                <a16:creationId xmlns:a16="http://schemas.microsoft.com/office/drawing/2014/main" id="{6700E558-1F02-430F-8E6E-CFF5120E2618}"/>
              </a:ext>
            </a:extLst>
          </p:cNvPr>
          <p:cNvSpPr txBox="1">
            <a:spLocks noChangeArrowheads="1"/>
          </p:cNvSpPr>
          <p:nvPr/>
        </p:nvSpPr>
        <p:spPr bwMode="auto">
          <a:xfrm>
            <a:off x="4020593" y="1427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5" name="Text Box 16">
            <a:extLst>
              <a:ext uri="{FF2B5EF4-FFF2-40B4-BE49-F238E27FC236}">
                <a16:creationId xmlns:a16="http://schemas.microsoft.com/office/drawing/2014/main" id="{6BC3EDDE-0CB5-496D-AB99-4F7DD0C97EB3}"/>
              </a:ext>
            </a:extLst>
          </p:cNvPr>
          <p:cNvSpPr txBox="1">
            <a:spLocks noChangeArrowheads="1"/>
          </p:cNvSpPr>
          <p:nvPr/>
        </p:nvSpPr>
        <p:spPr bwMode="auto">
          <a:xfrm>
            <a:off x="4020593" y="23923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6" name="Text Box 17">
            <a:extLst>
              <a:ext uri="{FF2B5EF4-FFF2-40B4-BE49-F238E27FC236}">
                <a16:creationId xmlns:a16="http://schemas.microsoft.com/office/drawing/2014/main" id="{D81F21C7-0127-4F1C-9F2C-9CC655623628}"/>
              </a:ext>
            </a:extLst>
          </p:cNvPr>
          <p:cNvSpPr txBox="1">
            <a:spLocks noChangeArrowheads="1"/>
          </p:cNvSpPr>
          <p:nvPr/>
        </p:nvSpPr>
        <p:spPr bwMode="auto">
          <a:xfrm>
            <a:off x="6125618" y="3349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7" name="Text Box 18">
            <a:extLst>
              <a:ext uri="{FF2B5EF4-FFF2-40B4-BE49-F238E27FC236}">
                <a16:creationId xmlns:a16="http://schemas.microsoft.com/office/drawing/2014/main" id="{65D8A62B-1EF4-405A-A25A-2303AEC7A478}"/>
              </a:ext>
            </a:extLst>
          </p:cNvPr>
          <p:cNvSpPr txBox="1">
            <a:spLocks noChangeArrowheads="1"/>
          </p:cNvSpPr>
          <p:nvPr/>
        </p:nvSpPr>
        <p:spPr bwMode="auto">
          <a:xfrm>
            <a:off x="6060530" y="1427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18" name="Text Box 19">
            <a:extLst>
              <a:ext uri="{FF2B5EF4-FFF2-40B4-BE49-F238E27FC236}">
                <a16:creationId xmlns:a16="http://schemas.microsoft.com/office/drawing/2014/main" id="{D4BFF557-2CD1-4EDE-95B8-B8138693E7BD}"/>
              </a:ext>
            </a:extLst>
          </p:cNvPr>
          <p:cNvSpPr txBox="1">
            <a:spLocks noChangeArrowheads="1"/>
          </p:cNvSpPr>
          <p:nvPr/>
        </p:nvSpPr>
        <p:spPr bwMode="auto">
          <a:xfrm>
            <a:off x="6060530" y="23923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sp>
        <p:nvSpPr>
          <p:cNvPr id="19" name="Oval 20">
            <a:extLst>
              <a:ext uri="{FF2B5EF4-FFF2-40B4-BE49-F238E27FC236}">
                <a16:creationId xmlns:a16="http://schemas.microsoft.com/office/drawing/2014/main" id="{6637543D-7A77-4D76-9E30-CD9427E9BC06}"/>
              </a:ext>
            </a:extLst>
          </p:cNvPr>
          <p:cNvSpPr>
            <a:spLocks noChangeArrowheads="1"/>
          </p:cNvSpPr>
          <p:nvPr/>
        </p:nvSpPr>
        <p:spPr bwMode="auto">
          <a:xfrm>
            <a:off x="1685380" y="5013325"/>
            <a:ext cx="323850" cy="287338"/>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0" name="Oval 21">
            <a:extLst>
              <a:ext uri="{FF2B5EF4-FFF2-40B4-BE49-F238E27FC236}">
                <a16:creationId xmlns:a16="http://schemas.microsoft.com/office/drawing/2014/main" id="{F719C5DA-F793-4A5B-AFA9-7CEEC6119A80}"/>
              </a:ext>
            </a:extLst>
          </p:cNvPr>
          <p:cNvSpPr>
            <a:spLocks noChangeArrowheads="1"/>
          </p:cNvSpPr>
          <p:nvPr/>
        </p:nvSpPr>
        <p:spPr bwMode="auto">
          <a:xfrm>
            <a:off x="5212805" y="342900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1" name="Oval 22">
            <a:extLst>
              <a:ext uri="{FF2B5EF4-FFF2-40B4-BE49-F238E27FC236}">
                <a16:creationId xmlns:a16="http://schemas.microsoft.com/office/drawing/2014/main" id="{14E455FD-018F-4995-83D7-20FA8F485F41}"/>
              </a:ext>
            </a:extLst>
          </p:cNvPr>
          <p:cNvSpPr>
            <a:spLocks noChangeArrowheads="1"/>
          </p:cNvSpPr>
          <p:nvPr/>
        </p:nvSpPr>
        <p:spPr bwMode="auto">
          <a:xfrm>
            <a:off x="3052218" y="4437063"/>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2" name="Oval 23">
            <a:extLst>
              <a:ext uri="{FF2B5EF4-FFF2-40B4-BE49-F238E27FC236}">
                <a16:creationId xmlns:a16="http://schemas.microsoft.com/office/drawing/2014/main" id="{1FCBFBF7-8632-4ED3-8470-A858015C11D7}"/>
              </a:ext>
            </a:extLst>
          </p:cNvPr>
          <p:cNvSpPr>
            <a:spLocks noChangeArrowheads="1"/>
          </p:cNvSpPr>
          <p:nvPr/>
        </p:nvSpPr>
        <p:spPr bwMode="auto">
          <a:xfrm>
            <a:off x="2548980" y="5661025"/>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 name="Oval 24">
            <a:extLst>
              <a:ext uri="{FF2B5EF4-FFF2-40B4-BE49-F238E27FC236}">
                <a16:creationId xmlns:a16="http://schemas.microsoft.com/office/drawing/2014/main" id="{C3B7B9C0-E446-4F7C-8382-8BBFE713A1F6}"/>
              </a:ext>
            </a:extLst>
          </p:cNvPr>
          <p:cNvSpPr>
            <a:spLocks noChangeArrowheads="1"/>
          </p:cNvSpPr>
          <p:nvPr/>
        </p:nvSpPr>
        <p:spPr bwMode="auto">
          <a:xfrm>
            <a:off x="2980780" y="5013325"/>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 name="Oval 25">
            <a:extLst>
              <a:ext uri="{FF2B5EF4-FFF2-40B4-BE49-F238E27FC236}">
                <a16:creationId xmlns:a16="http://schemas.microsoft.com/office/drawing/2014/main" id="{F8AA2F02-42B4-4314-A300-299A54CB938C}"/>
              </a:ext>
            </a:extLst>
          </p:cNvPr>
          <p:cNvSpPr>
            <a:spLocks noChangeArrowheads="1"/>
          </p:cNvSpPr>
          <p:nvPr/>
        </p:nvSpPr>
        <p:spPr bwMode="auto">
          <a:xfrm>
            <a:off x="4709568" y="6308725"/>
            <a:ext cx="325437" cy="276225"/>
          </a:xfrm>
          <a:prstGeom prst="ellipse">
            <a:avLst/>
          </a:prstGeom>
          <a:solidFill>
            <a:srgbClr val="A5002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 name="Rectangle 30">
            <a:extLst>
              <a:ext uri="{FF2B5EF4-FFF2-40B4-BE49-F238E27FC236}">
                <a16:creationId xmlns:a16="http://schemas.microsoft.com/office/drawing/2014/main" id="{2CAB3E3C-35DD-46C9-9ADC-A21B963D675C}"/>
              </a:ext>
            </a:extLst>
          </p:cNvPr>
          <p:cNvSpPr>
            <a:spLocks noChangeArrowheads="1"/>
          </p:cNvSpPr>
          <p:nvPr/>
        </p:nvSpPr>
        <p:spPr bwMode="auto">
          <a:xfrm>
            <a:off x="7589293" y="5084763"/>
            <a:ext cx="288925" cy="215900"/>
          </a:xfrm>
          <a:prstGeom prst="rect">
            <a:avLst/>
          </a:prstGeom>
          <a:solidFill>
            <a:srgbClr val="FF3300"/>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6" name="Oval 31">
            <a:extLst>
              <a:ext uri="{FF2B5EF4-FFF2-40B4-BE49-F238E27FC236}">
                <a16:creationId xmlns:a16="http://schemas.microsoft.com/office/drawing/2014/main" id="{9BBEC148-142C-40DD-9799-17FA2CFD3305}"/>
              </a:ext>
            </a:extLst>
          </p:cNvPr>
          <p:cNvSpPr>
            <a:spLocks noChangeArrowheads="1"/>
          </p:cNvSpPr>
          <p:nvPr/>
        </p:nvSpPr>
        <p:spPr bwMode="auto">
          <a:xfrm>
            <a:off x="5644605" y="5013325"/>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Oval 32">
            <a:extLst>
              <a:ext uri="{FF2B5EF4-FFF2-40B4-BE49-F238E27FC236}">
                <a16:creationId xmlns:a16="http://schemas.microsoft.com/office/drawing/2014/main" id="{451261B3-2ACE-435C-B4DE-274E25C82A28}"/>
              </a:ext>
            </a:extLst>
          </p:cNvPr>
          <p:cNvSpPr>
            <a:spLocks noChangeArrowheads="1"/>
          </p:cNvSpPr>
          <p:nvPr/>
        </p:nvSpPr>
        <p:spPr bwMode="auto">
          <a:xfrm>
            <a:off x="4709568" y="5013325"/>
            <a:ext cx="323850" cy="287338"/>
          </a:xfrm>
          <a:prstGeom prst="ellipse">
            <a:avLst/>
          </a:prstGeom>
          <a:solidFill>
            <a:srgbClr val="FF3300"/>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8" name="Line 33">
            <a:extLst>
              <a:ext uri="{FF2B5EF4-FFF2-40B4-BE49-F238E27FC236}">
                <a16:creationId xmlns:a16="http://schemas.microsoft.com/office/drawing/2014/main" id="{4B453CF9-AE05-4B99-B20D-733E694FA767}"/>
              </a:ext>
            </a:extLst>
          </p:cNvPr>
          <p:cNvSpPr>
            <a:spLocks noChangeShapeType="1"/>
          </p:cNvSpPr>
          <p:nvPr/>
        </p:nvSpPr>
        <p:spPr bwMode="auto">
          <a:xfrm flipV="1">
            <a:off x="4133305" y="2492375"/>
            <a:ext cx="1800225" cy="144463"/>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34">
            <a:extLst>
              <a:ext uri="{FF2B5EF4-FFF2-40B4-BE49-F238E27FC236}">
                <a16:creationId xmlns:a16="http://schemas.microsoft.com/office/drawing/2014/main" id="{DAEB9CCA-36AE-43D0-BE64-474537D604FD}"/>
              </a:ext>
            </a:extLst>
          </p:cNvPr>
          <p:cNvSpPr>
            <a:spLocks noChangeShapeType="1"/>
          </p:cNvSpPr>
          <p:nvPr/>
        </p:nvSpPr>
        <p:spPr bwMode="auto">
          <a:xfrm flipV="1">
            <a:off x="4277768" y="2060575"/>
            <a:ext cx="1582737" cy="431800"/>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35">
            <a:extLst>
              <a:ext uri="{FF2B5EF4-FFF2-40B4-BE49-F238E27FC236}">
                <a16:creationId xmlns:a16="http://schemas.microsoft.com/office/drawing/2014/main" id="{13205B87-229F-4B4C-99F2-A08DE67772B7}"/>
              </a:ext>
            </a:extLst>
          </p:cNvPr>
          <p:cNvSpPr>
            <a:spLocks noChangeShapeType="1"/>
          </p:cNvSpPr>
          <p:nvPr/>
        </p:nvSpPr>
        <p:spPr bwMode="auto">
          <a:xfrm flipH="1">
            <a:off x="6941593" y="5300663"/>
            <a:ext cx="503237" cy="360362"/>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Freeform 36">
            <a:extLst>
              <a:ext uri="{FF2B5EF4-FFF2-40B4-BE49-F238E27FC236}">
                <a16:creationId xmlns:a16="http://schemas.microsoft.com/office/drawing/2014/main" id="{48123ED9-CD74-4540-B5C2-48545EA35555}"/>
              </a:ext>
            </a:extLst>
          </p:cNvPr>
          <p:cNvSpPr>
            <a:spLocks/>
          </p:cNvSpPr>
          <p:nvPr/>
        </p:nvSpPr>
        <p:spPr bwMode="auto">
          <a:xfrm>
            <a:off x="820193" y="1557338"/>
            <a:ext cx="3600450" cy="1223962"/>
          </a:xfrm>
          <a:custGeom>
            <a:avLst/>
            <a:gdLst>
              <a:gd name="T0" fmla="*/ 0 w 2268"/>
              <a:gd name="T1" fmla="*/ 2147483647 h 847"/>
              <a:gd name="T2" fmla="*/ 2147483647 w 2268"/>
              <a:gd name="T3" fmla="*/ 2147483647 h 847"/>
              <a:gd name="T4" fmla="*/ 2147483647 w 2268"/>
              <a:gd name="T5" fmla="*/ 2147483647 h 847"/>
              <a:gd name="T6" fmla="*/ 0 60000 65536"/>
              <a:gd name="T7" fmla="*/ 0 60000 65536"/>
              <a:gd name="T8" fmla="*/ 0 60000 65536"/>
              <a:gd name="T9" fmla="*/ 0 w 2268"/>
              <a:gd name="T10" fmla="*/ 0 h 847"/>
              <a:gd name="T11" fmla="*/ 2268 w 2268"/>
              <a:gd name="T12" fmla="*/ 847 h 847"/>
            </a:gdLst>
            <a:ahLst/>
            <a:cxnLst>
              <a:cxn ang="T6">
                <a:pos x="T0" y="T1"/>
              </a:cxn>
              <a:cxn ang="T7">
                <a:pos x="T2" y="T3"/>
              </a:cxn>
              <a:cxn ang="T8">
                <a:pos x="T4" y="T5"/>
              </a:cxn>
            </a:cxnLst>
            <a:rect l="T9" t="T10" r="T11" b="T12"/>
            <a:pathLst>
              <a:path w="2268" h="847">
                <a:moveTo>
                  <a:pt x="0" y="121"/>
                </a:moveTo>
                <a:cubicBezTo>
                  <a:pt x="310" y="60"/>
                  <a:pt x="620" y="0"/>
                  <a:pt x="998" y="121"/>
                </a:cubicBezTo>
                <a:cubicBezTo>
                  <a:pt x="1376" y="242"/>
                  <a:pt x="2056" y="726"/>
                  <a:pt x="2268" y="847"/>
                </a:cubicBezTo>
              </a:path>
            </a:pathLst>
          </a:custGeom>
          <a:noFill/>
          <a:ln w="38100"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2" name="Freeform 37">
            <a:extLst>
              <a:ext uri="{FF2B5EF4-FFF2-40B4-BE49-F238E27FC236}">
                <a16:creationId xmlns:a16="http://schemas.microsoft.com/office/drawing/2014/main" id="{D74A8031-0E85-4B92-94EE-8CF2CAED2F69}"/>
              </a:ext>
            </a:extLst>
          </p:cNvPr>
          <p:cNvSpPr>
            <a:spLocks/>
          </p:cNvSpPr>
          <p:nvPr/>
        </p:nvSpPr>
        <p:spPr bwMode="auto">
          <a:xfrm>
            <a:off x="4420643" y="1989138"/>
            <a:ext cx="3529012" cy="923925"/>
          </a:xfrm>
          <a:custGeom>
            <a:avLst/>
            <a:gdLst>
              <a:gd name="T0" fmla="*/ 0 w 2223"/>
              <a:gd name="T1" fmla="*/ 2147483647 h 582"/>
              <a:gd name="T2" fmla="*/ 2147483647 w 2223"/>
              <a:gd name="T3" fmla="*/ 2147483647 h 582"/>
              <a:gd name="T4" fmla="*/ 2147483647 w 2223"/>
              <a:gd name="T5" fmla="*/ 0 h 582"/>
              <a:gd name="T6" fmla="*/ 0 60000 65536"/>
              <a:gd name="T7" fmla="*/ 0 60000 65536"/>
              <a:gd name="T8" fmla="*/ 0 60000 65536"/>
              <a:gd name="T9" fmla="*/ 0 w 2223"/>
              <a:gd name="T10" fmla="*/ 0 h 582"/>
              <a:gd name="T11" fmla="*/ 2223 w 2223"/>
              <a:gd name="T12" fmla="*/ 582 h 582"/>
            </a:gdLst>
            <a:ahLst/>
            <a:cxnLst>
              <a:cxn ang="T6">
                <a:pos x="T0" y="T1"/>
              </a:cxn>
              <a:cxn ang="T7">
                <a:pos x="T2" y="T3"/>
              </a:cxn>
              <a:cxn ang="T8">
                <a:pos x="T4" y="T5"/>
              </a:cxn>
            </a:cxnLst>
            <a:rect l="T9" t="T10" r="T11" b="T12"/>
            <a:pathLst>
              <a:path w="2223" h="582">
                <a:moveTo>
                  <a:pt x="0" y="499"/>
                </a:moveTo>
                <a:cubicBezTo>
                  <a:pt x="337" y="540"/>
                  <a:pt x="674" y="582"/>
                  <a:pt x="1044" y="499"/>
                </a:cubicBezTo>
                <a:cubicBezTo>
                  <a:pt x="1414" y="416"/>
                  <a:pt x="2027" y="83"/>
                  <a:pt x="2223" y="0"/>
                </a:cubicBezTo>
              </a:path>
            </a:pathLst>
          </a:custGeom>
          <a:noFill/>
          <a:ln w="38100"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3" name="Oval 38">
            <a:extLst>
              <a:ext uri="{FF2B5EF4-FFF2-40B4-BE49-F238E27FC236}">
                <a16:creationId xmlns:a16="http://schemas.microsoft.com/office/drawing/2014/main" id="{62B5AE3B-7B20-4D41-A23C-F6050021A14F}"/>
              </a:ext>
            </a:extLst>
          </p:cNvPr>
          <p:cNvSpPr>
            <a:spLocks noChangeArrowheads="1"/>
          </p:cNvSpPr>
          <p:nvPr/>
        </p:nvSpPr>
        <p:spPr bwMode="auto">
          <a:xfrm>
            <a:off x="4709568" y="5013325"/>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4" name="Oval 39">
            <a:extLst>
              <a:ext uri="{FF2B5EF4-FFF2-40B4-BE49-F238E27FC236}">
                <a16:creationId xmlns:a16="http://schemas.microsoft.com/office/drawing/2014/main" id="{318D8613-E3D9-4BEA-A50C-E8958D319BDC}"/>
              </a:ext>
            </a:extLst>
          </p:cNvPr>
          <p:cNvSpPr>
            <a:spLocks noChangeArrowheads="1"/>
          </p:cNvSpPr>
          <p:nvPr/>
        </p:nvSpPr>
        <p:spPr bwMode="auto">
          <a:xfrm>
            <a:off x="4204743" y="5589588"/>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 name="Oval 40">
            <a:extLst>
              <a:ext uri="{FF2B5EF4-FFF2-40B4-BE49-F238E27FC236}">
                <a16:creationId xmlns:a16="http://schemas.microsoft.com/office/drawing/2014/main" id="{F5C7A293-526D-45C7-8E63-5F8B704A2F75}"/>
              </a:ext>
            </a:extLst>
          </p:cNvPr>
          <p:cNvSpPr>
            <a:spLocks noChangeArrowheads="1"/>
          </p:cNvSpPr>
          <p:nvPr/>
        </p:nvSpPr>
        <p:spPr bwMode="auto">
          <a:xfrm>
            <a:off x="5212805" y="4365625"/>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6" name="Freeform 41">
            <a:extLst>
              <a:ext uri="{FF2B5EF4-FFF2-40B4-BE49-F238E27FC236}">
                <a16:creationId xmlns:a16="http://schemas.microsoft.com/office/drawing/2014/main" id="{BC373CF1-86AB-473E-9F73-C878F35DAEEF}"/>
              </a:ext>
            </a:extLst>
          </p:cNvPr>
          <p:cNvSpPr>
            <a:spLocks/>
          </p:cNvSpPr>
          <p:nvPr/>
        </p:nvSpPr>
        <p:spPr bwMode="auto">
          <a:xfrm>
            <a:off x="3976143" y="3573463"/>
            <a:ext cx="1344612" cy="2951162"/>
          </a:xfrm>
          <a:custGeom>
            <a:avLst/>
            <a:gdLst>
              <a:gd name="T0" fmla="*/ 2147483647 w 847"/>
              <a:gd name="T1" fmla="*/ 0 h 1859"/>
              <a:gd name="T2" fmla="*/ 2147483647 w 847"/>
              <a:gd name="T3" fmla="*/ 2147483647 h 1859"/>
              <a:gd name="T4" fmla="*/ 2147483647 w 847"/>
              <a:gd name="T5" fmla="*/ 2147483647 h 1859"/>
              <a:gd name="T6" fmla="*/ 2147483647 w 847"/>
              <a:gd name="T7" fmla="*/ 2147483647 h 1859"/>
              <a:gd name="T8" fmla="*/ 0 60000 65536"/>
              <a:gd name="T9" fmla="*/ 0 60000 65536"/>
              <a:gd name="T10" fmla="*/ 0 60000 65536"/>
              <a:gd name="T11" fmla="*/ 0 60000 65536"/>
              <a:gd name="T12" fmla="*/ 0 w 847"/>
              <a:gd name="T13" fmla="*/ 0 h 1859"/>
              <a:gd name="T14" fmla="*/ 847 w 847"/>
              <a:gd name="T15" fmla="*/ 1859 h 1859"/>
            </a:gdLst>
            <a:ahLst/>
            <a:cxnLst>
              <a:cxn ang="T8">
                <a:pos x="T0" y="T1"/>
              </a:cxn>
              <a:cxn ang="T9">
                <a:pos x="T2" y="T3"/>
              </a:cxn>
              <a:cxn ang="T10">
                <a:pos x="T4" y="T5"/>
              </a:cxn>
              <a:cxn ang="T11">
                <a:pos x="T6" y="T7"/>
              </a:cxn>
            </a:cxnLst>
            <a:rect l="T12" t="T13" r="T14" b="T15"/>
            <a:pathLst>
              <a:path w="847" h="1859">
                <a:moveTo>
                  <a:pt x="734" y="0"/>
                </a:moveTo>
                <a:cubicBezTo>
                  <a:pt x="790" y="140"/>
                  <a:pt x="847" y="280"/>
                  <a:pt x="734" y="499"/>
                </a:cubicBezTo>
                <a:cubicBezTo>
                  <a:pt x="621" y="718"/>
                  <a:pt x="106" y="1088"/>
                  <a:pt x="53" y="1315"/>
                </a:cubicBezTo>
                <a:cubicBezTo>
                  <a:pt x="0" y="1542"/>
                  <a:pt x="356" y="1768"/>
                  <a:pt x="416" y="1859"/>
                </a:cubicBezTo>
              </a:path>
            </a:pathLst>
          </a:custGeom>
          <a:noFill/>
          <a:ln w="38100"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7" name="Freeform 42">
            <a:extLst>
              <a:ext uri="{FF2B5EF4-FFF2-40B4-BE49-F238E27FC236}">
                <a16:creationId xmlns:a16="http://schemas.microsoft.com/office/drawing/2014/main" id="{8D9EC697-A0BA-4538-8DAB-31D22A2AC2F2}"/>
              </a:ext>
            </a:extLst>
          </p:cNvPr>
          <p:cNvSpPr>
            <a:spLocks/>
          </p:cNvSpPr>
          <p:nvPr/>
        </p:nvSpPr>
        <p:spPr bwMode="auto">
          <a:xfrm>
            <a:off x="604293" y="1773238"/>
            <a:ext cx="3311525" cy="1331912"/>
          </a:xfrm>
          <a:custGeom>
            <a:avLst/>
            <a:gdLst>
              <a:gd name="T0" fmla="*/ 0 w 2086"/>
              <a:gd name="T1" fmla="*/ 0 h 839"/>
              <a:gd name="T2" fmla="*/ 2147483647 w 2086"/>
              <a:gd name="T3" fmla="*/ 2147483647 h 839"/>
              <a:gd name="T4" fmla="*/ 2147483647 w 2086"/>
              <a:gd name="T5" fmla="*/ 2147483647 h 839"/>
              <a:gd name="T6" fmla="*/ 0 60000 65536"/>
              <a:gd name="T7" fmla="*/ 0 60000 65536"/>
              <a:gd name="T8" fmla="*/ 0 60000 65536"/>
              <a:gd name="T9" fmla="*/ 0 w 2086"/>
              <a:gd name="T10" fmla="*/ 0 h 839"/>
              <a:gd name="T11" fmla="*/ 2086 w 2086"/>
              <a:gd name="T12" fmla="*/ 839 h 839"/>
            </a:gdLst>
            <a:ahLst/>
            <a:cxnLst>
              <a:cxn ang="T6">
                <a:pos x="T0" y="T1"/>
              </a:cxn>
              <a:cxn ang="T7">
                <a:pos x="T2" y="T3"/>
              </a:cxn>
              <a:cxn ang="T8">
                <a:pos x="T4" y="T5"/>
              </a:cxn>
            </a:cxnLst>
            <a:rect l="T9" t="T10" r="T11" b="T12"/>
            <a:pathLst>
              <a:path w="2086" h="839">
                <a:moveTo>
                  <a:pt x="0" y="0"/>
                </a:moveTo>
                <a:cubicBezTo>
                  <a:pt x="347" y="306"/>
                  <a:pt x="695" y="613"/>
                  <a:pt x="1043" y="726"/>
                </a:cubicBezTo>
                <a:cubicBezTo>
                  <a:pt x="1391" y="839"/>
                  <a:pt x="1912" y="688"/>
                  <a:pt x="2086" y="680"/>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8" name="Oval 43">
            <a:extLst>
              <a:ext uri="{FF2B5EF4-FFF2-40B4-BE49-F238E27FC236}">
                <a16:creationId xmlns:a16="http://schemas.microsoft.com/office/drawing/2014/main" id="{C50662C6-20D0-4B06-AA7A-0BA5C49E0500}"/>
              </a:ext>
            </a:extLst>
          </p:cNvPr>
          <p:cNvSpPr>
            <a:spLocks noChangeArrowheads="1"/>
          </p:cNvSpPr>
          <p:nvPr/>
        </p:nvSpPr>
        <p:spPr bwMode="auto">
          <a:xfrm>
            <a:off x="7589293" y="4437063"/>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9" name="Line 45">
            <a:extLst>
              <a:ext uri="{FF2B5EF4-FFF2-40B4-BE49-F238E27FC236}">
                <a16:creationId xmlns:a16="http://schemas.microsoft.com/office/drawing/2014/main" id="{6EFD14BE-9932-429B-851A-DF292DB83050}"/>
              </a:ext>
            </a:extLst>
          </p:cNvPr>
          <p:cNvSpPr>
            <a:spLocks noChangeShapeType="1"/>
          </p:cNvSpPr>
          <p:nvPr/>
        </p:nvSpPr>
        <p:spPr bwMode="auto">
          <a:xfrm>
            <a:off x="8021093" y="5300663"/>
            <a:ext cx="433387" cy="433387"/>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0" name="Text Box 46">
            <a:extLst>
              <a:ext uri="{FF2B5EF4-FFF2-40B4-BE49-F238E27FC236}">
                <a16:creationId xmlns:a16="http://schemas.microsoft.com/office/drawing/2014/main" id="{6BAA410B-A83D-41DB-A932-57BEB79931AD}"/>
              </a:ext>
            </a:extLst>
          </p:cNvPr>
          <p:cNvSpPr txBox="1">
            <a:spLocks noChangeArrowheads="1"/>
          </p:cNvSpPr>
          <p:nvPr/>
        </p:nvSpPr>
        <p:spPr bwMode="auto">
          <a:xfrm flipV="1">
            <a:off x="6941593" y="623728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solidFill>
                  <a:srgbClr val="FF3300"/>
                </a:solidFill>
              </a:rPr>
              <a:t>×</a:t>
            </a:r>
            <a:endParaRPr lang="zh-CN" altLang="en-US" sz="1800" baseline="0">
              <a:solidFill>
                <a:srgbClr val="FF3300"/>
              </a:solidFill>
            </a:endParaRPr>
          </a:p>
        </p:txBody>
      </p:sp>
    </p:spTree>
    <p:extLst>
      <p:ext uri="{BB962C8B-B14F-4D97-AF65-F5344CB8AC3E}">
        <p14:creationId xmlns:p14="http://schemas.microsoft.com/office/powerpoint/2010/main" val="1240857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017F1-2FC0-4AD7-BC31-72B7F47ABF7F}"/>
              </a:ext>
            </a:extLst>
          </p:cNvPr>
          <p:cNvSpPr>
            <a:spLocks noGrp="1"/>
          </p:cNvSpPr>
          <p:nvPr>
            <p:ph type="title"/>
          </p:nvPr>
        </p:nvSpPr>
        <p:spPr/>
        <p:txBody>
          <a:bodyPr/>
          <a:lstStyle/>
          <a:p>
            <a:r>
              <a:rPr lang="zh-CN" altLang="en-US" dirty="0"/>
              <a:t>剪枝策略</a:t>
            </a:r>
          </a:p>
        </p:txBody>
      </p:sp>
      <p:sp>
        <p:nvSpPr>
          <p:cNvPr id="3" name="内容占位符 2">
            <a:extLst>
              <a:ext uri="{FF2B5EF4-FFF2-40B4-BE49-F238E27FC236}">
                <a16:creationId xmlns:a16="http://schemas.microsoft.com/office/drawing/2014/main" id="{E8F95466-E12D-4EB5-BFC1-A85EC3B11C60}"/>
              </a:ext>
            </a:extLst>
          </p:cNvPr>
          <p:cNvSpPr>
            <a:spLocks noGrp="1"/>
          </p:cNvSpPr>
          <p:nvPr>
            <p:ph idx="1"/>
          </p:nvPr>
        </p:nvSpPr>
        <p:spPr/>
        <p:txBody>
          <a:bodyPr/>
          <a:lstStyle/>
          <a:p>
            <a:r>
              <a:rPr lang="zh-CN" altLang="en-US" sz="2400" baseline="0" dirty="0"/>
              <a:t>剪枝策略</a:t>
            </a:r>
            <a:r>
              <a:rPr lang="en-US" altLang="zh-CN" sz="2400" baseline="0" dirty="0"/>
              <a:t>1</a:t>
            </a:r>
          </a:p>
          <a:p>
            <a:pPr lvl="1"/>
            <a:r>
              <a:rPr lang="zh-CN" altLang="en-US" baseline="0" dirty="0"/>
              <a:t>结点扩展的过程中，一旦发现一个结点的下界不小于当前找到的最短路长</a:t>
            </a:r>
            <a:r>
              <a:rPr lang="en-US" altLang="zh-CN" baseline="0" dirty="0" err="1"/>
              <a:t>mindist</a:t>
            </a:r>
            <a:r>
              <a:rPr lang="zh-CN" altLang="en-US" baseline="0" dirty="0"/>
              <a:t>，则算法剪去以该结点为根的子树</a:t>
            </a:r>
            <a:endParaRPr lang="en-US" altLang="zh-CN" baseline="0" dirty="0"/>
          </a:p>
          <a:p>
            <a:pPr lvl="1"/>
            <a:endParaRPr lang="en-US" altLang="zh-CN" dirty="0"/>
          </a:p>
          <a:p>
            <a:r>
              <a:rPr lang="en-US" altLang="zh-CN" dirty="0"/>
              <a:t>E.g. </a:t>
            </a:r>
            <a:r>
              <a:rPr lang="zh-CN" altLang="en-US" dirty="0"/>
              <a:t>见下图</a:t>
            </a:r>
            <a:endParaRPr lang="en-US" altLang="zh-CN" dirty="0"/>
          </a:p>
          <a:p>
            <a:pPr lvl="1"/>
            <a:r>
              <a:rPr lang="en-US" altLang="zh-CN" baseline="0" dirty="0"/>
              <a:t>1</a:t>
            </a:r>
            <a:r>
              <a:rPr lang="zh-CN" altLang="en-US" baseline="0" dirty="0"/>
              <a:t>）</a:t>
            </a:r>
            <a:r>
              <a:rPr lang="zh-CN" altLang="en-US" dirty="0"/>
              <a:t>假设</a:t>
            </a:r>
            <a:r>
              <a:rPr lang="zh-CN" altLang="en-US" baseline="0" dirty="0"/>
              <a:t>当前得到的最优路径为</a:t>
            </a:r>
            <a:r>
              <a:rPr lang="en-US" altLang="zh-CN" baseline="0" dirty="0" err="1"/>
              <a:t>s-b:g:m:p</a:t>
            </a:r>
            <a:r>
              <a:rPr lang="zh-CN" altLang="en-US" baseline="0" dirty="0"/>
              <a:t>，即</a:t>
            </a:r>
            <a:r>
              <a:rPr lang="en-US" altLang="zh-CN" baseline="0" dirty="0"/>
              <a:t>s-2-6-9-t, </a:t>
            </a:r>
            <a:r>
              <a:rPr lang="en-US" altLang="zh-CN" baseline="0" dirty="0" err="1"/>
              <a:t>mindist</a:t>
            </a:r>
            <a:r>
              <a:rPr lang="en-US" altLang="zh-CN" baseline="0" dirty="0"/>
              <a:t>=8,  </a:t>
            </a:r>
            <a:r>
              <a:rPr lang="zh-CN" altLang="en-US" baseline="0" dirty="0"/>
              <a:t>在树中对应</a:t>
            </a:r>
            <a:r>
              <a:rPr lang="en-US" altLang="zh-CN" baseline="0" dirty="0"/>
              <a:t>1</a:t>
            </a:r>
            <a:r>
              <a:rPr lang="zh-CN" altLang="en-US" baseline="0" dirty="0"/>
              <a:t>个叶节点</a:t>
            </a:r>
            <a:r>
              <a:rPr lang="zh-CN" altLang="en-US" dirty="0"/>
              <a:t>。</a:t>
            </a:r>
            <a:endParaRPr lang="en-US" altLang="zh-CN" dirty="0"/>
          </a:p>
          <a:p>
            <a:pPr marL="268287" lvl="1" indent="0">
              <a:buNone/>
            </a:pPr>
            <a:r>
              <a:rPr lang="en-US" altLang="zh-CN" baseline="0" dirty="0"/>
              <a:t>    </a:t>
            </a:r>
            <a:r>
              <a:rPr lang="zh-CN" altLang="en-US" baseline="0" dirty="0"/>
              <a:t>对该叶结点左边（先生成）的结点</a:t>
            </a:r>
            <a:r>
              <a:rPr lang="en-US" altLang="zh-CN" baseline="0" dirty="0"/>
              <a:t>j</a:t>
            </a:r>
            <a:r>
              <a:rPr lang="zh-CN" altLang="en-US" baseline="0" dirty="0"/>
              <a:t>，只要</a:t>
            </a:r>
            <a:r>
              <a:rPr lang="en-US" altLang="zh-CN" baseline="0" dirty="0" err="1"/>
              <a:t>dist</a:t>
            </a:r>
            <a:r>
              <a:rPr lang="en-US" altLang="zh-CN" baseline="0" dirty="0"/>
              <a:t>(j)&gt;=8, </a:t>
            </a:r>
            <a:r>
              <a:rPr lang="zh-CN" altLang="en-US" baseline="0" dirty="0"/>
              <a:t>结点</a:t>
            </a:r>
            <a:r>
              <a:rPr lang="en-US" altLang="zh-CN" baseline="0" dirty="0"/>
              <a:t>j</a:t>
            </a:r>
            <a:r>
              <a:rPr lang="zh-CN" altLang="en-US" baseline="0" dirty="0"/>
              <a:t>就成为死结点；</a:t>
            </a:r>
          </a:p>
          <a:p>
            <a:pPr eaLnBrk="1" hangingPunct="1">
              <a:lnSpc>
                <a:spcPct val="120000"/>
              </a:lnSpc>
              <a:spcBef>
                <a:spcPct val="0"/>
              </a:spcBef>
              <a:buFontTx/>
              <a:buNone/>
            </a:pPr>
            <a:r>
              <a:rPr lang="zh-CN" altLang="en-US" sz="2400" baseline="0" dirty="0"/>
              <a:t>        只有</a:t>
            </a:r>
            <a:r>
              <a:rPr lang="en-US" altLang="zh-CN" sz="2400" baseline="0" dirty="0" err="1"/>
              <a:t>dist</a:t>
            </a:r>
            <a:r>
              <a:rPr lang="en-US" altLang="zh-CN" sz="2400" baseline="0" dirty="0"/>
              <a:t>(j)&lt;8</a:t>
            </a:r>
            <a:r>
              <a:rPr lang="zh-CN" altLang="en-US" sz="2400" baseline="0" dirty="0"/>
              <a:t>的结点才作为活结点保留下来。</a:t>
            </a:r>
          </a:p>
          <a:p>
            <a:pPr lvl="1"/>
            <a:r>
              <a:rPr lang="en-US" altLang="zh-CN" dirty="0"/>
              <a:t>2</a:t>
            </a:r>
            <a:r>
              <a:rPr lang="zh-CN" altLang="en-US" dirty="0"/>
              <a:t>）对树中的</a:t>
            </a:r>
            <a:r>
              <a:rPr lang="en-US" altLang="zh-CN" dirty="0"/>
              <a:t>3</a:t>
            </a:r>
            <a:r>
              <a:rPr lang="zh-CN" altLang="en-US" dirty="0"/>
              <a:t>条路径</a:t>
            </a:r>
            <a:r>
              <a:rPr lang="en-US" altLang="zh-CN" dirty="0" err="1"/>
              <a:t>s-b:g:l</a:t>
            </a:r>
            <a:r>
              <a:rPr lang="zh-CN" altLang="en-US" dirty="0"/>
              <a:t>、</a:t>
            </a:r>
            <a:r>
              <a:rPr lang="en-US" altLang="zh-CN" sz="2400" baseline="0" dirty="0" err="1"/>
              <a:t>s-b:f</a:t>
            </a:r>
            <a:r>
              <a:rPr lang="zh-CN" altLang="en-US" sz="2400" baseline="0" dirty="0"/>
              <a:t>、</a:t>
            </a:r>
            <a:r>
              <a:rPr lang="en-US" altLang="zh-CN" sz="2400" baseline="0" dirty="0" err="1"/>
              <a:t>s-c:h:l</a:t>
            </a:r>
            <a:r>
              <a:rPr lang="zh-CN" altLang="en-US" sz="2400" baseline="0" dirty="0"/>
              <a:t>，长度分别为</a:t>
            </a:r>
            <a:r>
              <a:rPr lang="en-US" altLang="zh-CN" sz="2400" baseline="0" dirty="0"/>
              <a:t>10</a:t>
            </a:r>
            <a:r>
              <a:rPr lang="zh-CN" altLang="en-US" sz="2400" baseline="0" dirty="0"/>
              <a:t>、</a:t>
            </a:r>
            <a:r>
              <a:rPr lang="en-US" altLang="zh-CN" sz="2400" baseline="0" dirty="0"/>
              <a:t>12</a:t>
            </a:r>
            <a:r>
              <a:rPr lang="zh-CN" altLang="en-US" sz="2400" baseline="0" dirty="0"/>
              <a:t>、</a:t>
            </a:r>
            <a:r>
              <a:rPr lang="en-US" altLang="zh-CN" sz="2400" baseline="0" dirty="0"/>
              <a:t>11</a:t>
            </a:r>
            <a:r>
              <a:rPr lang="zh-CN" altLang="en-US" sz="2400" baseline="0" dirty="0"/>
              <a:t>，均大于当前</a:t>
            </a:r>
            <a:r>
              <a:rPr lang="en-US" altLang="zh-CN" sz="2400" baseline="0" dirty="0" err="1"/>
              <a:t>mindist</a:t>
            </a:r>
            <a:r>
              <a:rPr lang="en-US" altLang="zh-CN" sz="2400" baseline="0" dirty="0"/>
              <a:t>=8, </a:t>
            </a:r>
            <a:r>
              <a:rPr lang="zh-CN" altLang="en-US" sz="2400" baseline="0" dirty="0"/>
              <a:t>因此</a:t>
            </a:r>
            <a:r>
              <a:rPr lang="en-US" altLang="zh-CN" sz="2400" baseline="0" dirty="0"/>
              <a:t>3</a:t>
            </a:r>
            <a:r>
              <a:rPr lang="zh-CN" altLang="en-US" sz="2400" baseline="0" dirty="0"/>
              <a:t>个结点下的子树被剪枝</a:t>
            </a:r>
            <a:endParaRPr lang="en-US" altLang="zh-CN" sz="2400" baseline="0" dirty="0"/>
          </a:p>
          <a:p>
            <a:pPr lvl="1"/>
            <a:endParaRPr lang="zh-CN" altLang="en-US" baseline="0" dirty="0"/>
          </a:p>
          <a:p>
            <a:endParaRPr lang="zh-CN" altLang="en-US" dirty="0"/>
          </a:p>
        </p:txBody>
      </p:sp>
      <p:sp>
        <p:nvSpPr>
          <p:cNvPr id="4" name="日期占位符 3">
            <a:extLst>
              <a:ext uri="{FF2B5EF4-FFF2-40B4-BE49-F238E27FC236}">
                <a16:creationId xmlns:a16="http://schemas.microsoft.com/office/drawing/2014/main" id="{2AFE9313-9CAC-42CD-A09E-12919FE0DDA5}"/>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1B868910-BFDD-4E38-9C0D-A29DBFC30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981FC5-C839-433D-89C6-AACC41C3144F}"/>
              </a:ext>
            </a:extLst>
          </p:cNvPr>
          <p:cNvSpPr>
            <a:spLocks noGrp="1"/>
          </p:cNvSpPr>
          <p:nvPr>
            <p:ph type="sldNum" sz="quarter" idx="12"/>
          </p:nvPr>
        </p:nvSpPr>
        <p:spPr/>
        <p:txBody>
          <a:bodyPr/>
          <a:lstStyle/>
          <a:p>
            <a:fld id="{EEA58A3B-43CE-4AA0-90B5-EB47AFAFEB34}" type="slidenum">
              <a:rPr lang="zh-CN" altLang="en-US" smtClean="0"/>
              <a:pPr/>
              <a:t>83</a:t>
            </a:fld>
            <a:endParaRPr lang="zh-CN" altLang="en-US" dirty="0"/>
          </a:p>
        </p:txBody>
      </p:sp>
    </p:spTree>
    <p:extLst>
      <p:ext uri="{BB962C8B-B14F-4D97-AF65-F5344CB8AC3E}">
        <p14:creationId xmlns:p14="http://schemas.microsoft.com/office/powerpoint/2010/main" val="2160575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5C863C2-F179-4EEF-A9D5-628060C1C7D4}"/>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314CC2A9-0794-4B89-A66C-2FA98F6C33D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7B2E91A-A51B-47E7-B68B-557596548E7D}"/>
              </a:ext>
            </a:extLst>
          </p:cNvPr>
          <p:cNvSpPr>
            <a:spLocks noGrp="1"/>
          </p:cNvSpPr>
          <p:nvPr>
            <p:ph type="sldNum" sz="quarter" idx="12"/>
          </p:nvPr>
        </p:nvSpPr>
        <p:spPr/>
        <p:txBody>
          <a:bodyPr/>
          <a:lstStyle/>
          <a:p>
            <a:fld id="{EEA58A3B-43CE-4AA0-90B5-EB47AFAFEB34}" type="slidenum">
              <a:rPr lang="zh-CN" altLang="en-US" smtClean="0"/>
              <a:pPr/>
              <a:t>84</a:t>
            </a:fld>
            <a:endParaRPr lang="zh-CN" altLang="en-US" dirty="0"/>
          </a:p>
        </p:txBody>
      </p:sp>
      <p:sp>
        <p:nvSpPr>
          <p:cNvPr id="6" name="Text Box 2">
            <a:extLst>
              <a:ext uri="{FF2B5EF4-FFF2-40B4-BE49-F238E27FC236}">
                <a16:creationId xmlns:a16="http://schemas.microsoft.com/office/drawing/2014/main" id="{97537B25-BDBF-4DBB-8D70-7BA3F57C9EF1}"/>
              </a:ext>
            </a:extLst>
          </p:cNvPr>
          <p:cNvSpPr txBox="1">
            <a:spLocks noChangeArrowheads="1"/>
          </p:cNvSpPr>
          <p:nvPr/>
        </p:nvSpPr>
        <p:spPr bwMode="auto">
          <a:xfrm>
            <a:off x="341735" y="292853"/>
            <a:ext cx="866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aseline="0">
                <a:latin typeface="Times New Roman" pitchFamily="18" charset="0"/>
              </a:rPr>
              <a:t>e.g. </a:t>
            </a:r>
            <a:r>
              <a:rPr lang="zh-CN" altLang="en-US" sz="2400" baseline="0">
                <a:latin typeface="Times New Roman" pitchFamily="18" charset="0"/>
              </a:rPr>
              <a:t>假设当前得到的最优路径为</a:t>
            </a:r>
            <a:r>
              <a:rPr lang="en-US" altLang="zh-CN" sz="2400" baseline="0">
                <a:latin typeface="Times New Roman" pitchFamily="18" charset="0"/>
              </a:rPr>
              <a:t>s-1-5-6-9, mindist=6</a:t>
            </a:r>
          </a:p>
        </p:txBody>
      </p:sp>
      <p:pic>
        <p:nvPicPr>
          <p:cNvPr id="7" name="Picture 3" descr="t620">
            <a:extLst>
              <a:ext uri="{FF2B5EF4-FFF2-40B4-BE49-F238E27FC236}">
                <a16:creationId xmlns:a16="http://schemas.microsoft.com/office/drawing/2014/main" id="{FA302068-4BBD-4BDE-939A-9807F5419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048" y="3080503"/>
            <a:ext cx="7812087"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4">
            <a:extLst>
              <a:ext uri="{FF2B5EF4-FFF2-40B4-BE49-F238E27FC236}">
                <a16:creationId xmlns:a16="http://schemas.microsoft.com/office/drawing/2014/main" id="{E99EE41B-BCE5-468F-9E3B-491354F9A470}"/>
              </a:ext>
            </a:extLst>
          </p:cNvPr>
          <p:cNvSpPr>
            <a:spLocks noChangeArrowheads="1"/>
          </p:cNvSpPr>
          <p:nvPr/>
        </p:nvSpPr>
        <p:spPr bwMode="auto">
          <a:xfrm>
            <a:off x="1298998" y="5639553"/>
            <a:ext cx="325437" cy="276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pic>
        <p:nvPicPr>
          <p:cNvPr id="9" name="Picture 5" descr="未命名">
            <a:extLst>
              <a:ext uri="{FF2B5EF4-FFF2-40B4-BE49-F238E27FC236}">
                <a16:creationId xmlns:a16="http://schemas.microsoft.com/office/drawing/2014/main" id="{BB506841-3374-4D6A-B62D-33DBE8EE2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35" y="200778"/>
            <a:ext cx="80295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a:extLst>
              <a:ext uri="{FF2B5EF4-FFF2-40B4-BE49-F238E27FC236}">
                <a16:creationId xmlns:a16="http://schemas.microsoft.com/office/drawing/2014/main" id="{3916168B-4DD8-417D-8F8A-8FDE42477C4B}"/>
              </a:ext>
            </a:extLst>
          </p:cNvPr>
          <p:cNvSpPr txBox="1">
            <a:spLocks noChangeArrowheads="1"/>
          </p:cNvSpPr>
          <p:nvPr/>
        </p:nvSpPr>
        <p:spPr bwMode="auto">
          <a:xfrm>
            <a:off x="2311823" y="39286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1" name="Text Box 7">
            <a:extLst>
              <a:ext uri="{FF2B5EF4-FFF2-40B4-BE49-F238E27FC236}">
                <a16:creationId xmlns:a16="http://schemas.microsoft.com/office/drawing/2014/main" id="{4B081FC9-0372-4F91-9E84-D3BC1A3CF8AE}"/>
              </a:ext>
            </a:extLst>
          </p:cNvPr>
          <p:cNvSpPr txBox="1">
            <a:spLocks noChangeArrowheads="1"/>
          </p:cNvSpPr>
          <p:nvPr/>
        </p:nvSpPr>
        <p:spPr bwMode="auto">
          <a:xfrm>
            <a:off x="2311823" y="1423153"/>
            <a:ext cx="30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2" name="Text Box 8">
            <a:extLst>
              <a:ext uri="{FF2B5EF4-FFF2-40B4-BE49-F238E27FC236}">
                <a16:creationId xmlns:a16="http://schemas.microsoft.com/office/drawing/2014/main" id="{68837B55-9EE0-4C8E-9528-FB14E9C741DA}"/>
              </a:ext>
            </a:extLst>
          </p:cNvPr>
          <p:cNvSpPr txBox="1">
            <a:spLocks noChangeArrowheads="1"/>
          </p:cNvSpPr>
          <p:nvPr/>
        </p:nvSpPr>
        <p:spPr bwMode="auto">
          <a:xfrm>
            <a:off x="2311823" y="245185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3" name="Text Box 9">
            <a:extLst>
              <a:ext uri="{FF2B5EF4-FFF2-40B4-BE49-F238E27FC236}">
                <a16:creationId xmlns:a16="http://schemas.microsoft.com/office/drawing/2014/main" id="{31765EEC-B526-4600-B100-E5E9EF3CE105}"/>
              </a:ext>
            </a:extLst>
          </p:cNvPr>
          <p:cNvSpPr txBox="1">
            <a:spLocks noChangeArrowheads="1"/>
          </p:cNvSpPr>
          <p:nvPr/>
        </p:nvSpPr>
        <p:spPr bwMode="auto">
          <a:xfrm>
            <a:off x="4137448" y="3468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4" name="Text Box 10">
            <a:extLst>
              <a:ext uri="{FF2B5EF4-FFF2-40B4-BE49-F238E27FC236}">
                <a16:creationId xmlns:a16="http://schemas.microsoft.com/office/drawing/2014/main" id="{FA7FCC69-9C98-47CD-A39F-A8F88A63F2CC}"/>
              </a:ext>
            </a:extLst>
          </p:cNvPr>
          <p:cNvSpPr txBox="1">
            <a:spLocks noChangeArrowheads="1"/>
          </p:cNvSpPr>
          <p:nvPr/>
        </p:nvSpPr>
        <p:spPr bwMode="auto">
          <a:xfrm>
            <a:off x="4137448" y="14390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5" name="Text Box 11">
            <a:extLst>
              <a:ext uri="{FF2B5EF4-FFF2-40B4-BE49-F238E27FC236}">
                <a16:creationId xmlns:a16="http://schemas.microsoft.com/office/drawing/2014/main" id="{0D695BC4-5C98-4921-9B85-A84C55CF7D02}"/>
              </a:ext>
            </a:extLst>
          </p:cNvPr>
          <p:cNvSpPr txBox="1">
            <a:spLocks noChangeArrowheads="1"/>
          </p:cNvSpPr>
          <p:nvPr/>
        </p:nvSpPr>
        <p:spPr bwMode="auto">
          <a:xfrm>
            <a:off x="4137448" y="24042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6" name="Text Box 12">
            <a:extLst>
              <a:ext uri="{FF2B5EF4-FFF2-40B4-BE49-F238E27FC236}">
                <a16:creationId xmlns:a16="http://schemas.microsoft.com/office/drawing/2014/main" id="{8F941782-0B83-4D47-B681-BEF8DED587F2}"/>
              </a:ext>
            </a:extLst>
          </p:cNvPr>
          <p:cNvSpPr txBox="1">
            <a:spLocks noChangeArrowheads="1"/>
          </p:cNvSpPr>
          <p:nvPr/>
        </p:nvSpPr>
        <p:spPr bwMode="auto">
          <a:xfrm>
            <a:off x="6242473" y="3468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7" name="Text Box 13">
            <a:extLst>
              <a:ext uri="{FF2B5EF4-FFF2-40B4-BE49-F238E27FC236}">
                <a16:creationId xmlns:a16="http://schemas.microsoft.com/office/drawing/2014/main" id="{7D6F2EDF-0907-4B09-B42A-0D8FFDCC6670}"/>
              </a:ext>
            </a:extLst>
          </p:cNvPr>
          <p:cNvSpPr txBox="1">
            <a:spLocks noChangeArrowheads="1"/>
          </p:cNvSpPr>
          <p:nvPr/>
        </p:nvSpPr>
        <p:spPr bwMode="auto">
          <a:xfrm>
            <a:off x="6177385" y="14390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18" name="Text Box 14">
            <a:extLst>
              <a:ext uri="{FF2B5EF4-FFF2-40B4-BE49-F238E27FC236}">
                <a16:creationId xmlns:a16="http://schemas.microsoft.com/office/drawing/2014/main" id="{31FB5275-F7B2-4EB8-B2EE-71F646A32B63}"/>
              </a:ext>
            </a:extLst>
          </p:cNvPr>
          <p:cNvSpPr txBox="1">
            <a:spLocks noChangeArrowheads="1"/>
          </p:cNvSpPr>
          <p:nvPr/>
        </p:nvSpPr>
        <p:spPr bwMode="auto">
          <a:xfrm>
            <a:off x="6177385" y="240422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sp>
        <p:nvSpPr>
          <p:cNvPr id="19" name="Oval 15">
            <a:extLst>
              <a:ext uri="{FF2B5EF4-FFF2-40B4-BE49-F238E27FC236}">
                <a16:creationId xmlns:a16="http://schemas.microsoft.com/office/drawing/2014/main" id="{AB619B7A-489C-4697-8171-58045D48C2F2}"/>
              </a:ext>
            </a:extLst>
          </p:cNvPr>
          <p:cNvSpPr>
            <a:spLocks noChangeArrowheads="1"/>
          </p:cNvSpPr>
          <p:nvPr/>
        </p:nvSpPr>
        <p:spPr bwMode="auto">
          <a:xfrm>
            <a:off x="1802235" y="5025190"/>
            <a:ext cx="323850" cy="287338"/>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0" name="Oval 16">
            <a:extLst>
              <a:ext uri="{FF2B5EF4-FFF2-40B4-BE49-F238E27FC236}">
                <a16:creationId xmlns:a16="http://schemas.microsoft.com/office/drawing/2014/main" id="{DEA5A537-54E3-4B6C-A820-EE3E3745F346}"/>
              </a:ext>
            </a:extLst>
          </p:cNvPr>
          <p:cNvSpPr>
            <a:spLocks noChangeArrowheads="1"/>
          </p:cNvSpPr>
          <p:nvPr/>
        </p:nvSpPr>
        <p:spPr bwMode="auto">
          <a:xfrm>
            <a:off x="5329660" y="3440865"/>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1" name="Oval 17">
            <a:extLst>
              <a:ext uri="{FF2B5EF4-FFF2-40B4-BE49-F238E27FC236}">
                <a16:creationId xmlns:a16="http://schemas.microsoft.com/office/drawing/2014/main" id="{E538038D-F40E-4D51-B105-415AD66E4BEA}"/>
              </a:ext>
            </a:extLst>
          </p:cNvPr>
          <p:cNvSpPr>
            <a:spLocks noChangeArrowheads="1"/>
          </p:cNvSpPr>
          <p:nvPr/>
        </p:nvSpPr>
        <p:spPr bwMode="auto">
          <a:xfrm>
            <a:off x="3169073" y="4448928"/>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2" name="Oval 18">
            <a:extLst>
              <a:ext uri="{FF2B5EF4-FFF2-40B4-BE49-F238E27FC236}">
                <a16:creationId xmlns:a16="http://schemas.microsoft.com/office/drawing/2014/main" id="{4B51A7D2-7B63-4B64-B0E5-202DF478AC45}"/>
              </a:ext>
            </a:extLst>
          </p:cNvPr>
          <p:cNvSpPr>
            <a:spLocks noChangeArrowheads="1"/>
          </p:cNvSpPr>
          <p:nvPr/>
        </p:nvSpPr>
        <p:spPr bwMode="auto">
          <a:xfrm>
            <a:off x="2665835" y="567289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 name="Oval 19">
            <a:extLst>
              <a:ext uri="{FF2B5EF4-FFF2-40B4-BE49-F238E27FC236}">
                <a16:creationId xmlns:a16="http://schemas.microsoft.com/office/drawing/2014/main" id="{4971BC00-E0E9-4CA7-AE7E-662B6F4993DD}"/>
              </a:ext>
            </a:extLst>
          </p:cNvPr>
          <p:cNvSpPr>
            <a:spLocks noChangeArrowheads="1"/>
          </p:cNvSpPr>
          <p:nvPr/>
        </p:nvSpPr>
        <p:spPr bwMode="auto">
          <a:xfrm>
            <a:off x="3097635" y="502519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 name="Oval 20">
            <a:extLst>
              <a:ext uri="{FF2B5EF4-FFF2-40B4-BE49-F238E27FC236}">
                <a16:creationId xmlns:a16="http://schemas.microsoft.com/office/drawing/2014/main" id="{823E71A0-87E3-4EE8-B8E8-82F0678AD88B}"/>
              </a:ext>
            </a:extLst>
          </p:cNvPr>
          <p:cNvSpPr>
            <a:spLocks noChangeArrowheads="1"/>
          </p:cNvSpPr>
          <p:nvPr/>
        </p:nvSpPr>
        <p:spPr bwMode="auto">
          <a:xfrm>
            <a:off x="4826423" y="6320590"/>
            <a:ext cx="325437" cy="276225"/>
          </a:xfrm>
          <a:prstGeom prst="ellipse">
            <a:avLst/>
          </a:prstGeom>
          <a:solidFill>
            <a:srgbClr val="A5002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 name="Oval 26">
            <a:extLst>
              <a:ext uri="{FF2B5EF4-FFF2-40B4-BE49-F238E27FC236}">
                <a16:creationId xmlns:a16="http://schemas.microsoft.com/office/drawing/2014/main" id="{EEF3561D-3F34-426A-89C9-B3F43C667B1A}"/>
              </a:ext>
            </a:extLst>
          </p:cNvPr>
          <p:cNvSpPr>
            <a:spLocks noChangeArrowheads="1"/>
          </p:cNvSpPr>
          <p:nvPr/>
        </p:nvSpPr>
        <p:spPr bwMode="auto">
          <a:xfrm>
            <a:off x="4826423" y="502519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6" name="Freeform 31">
            <a:extLst>
              <a:ext uri="{FF2B5EF4-FFF2-40B4-BE49-F238E27FC236}">
                <a16:creationId xmlns:a16="http://schemas.microsoft.com/office/drawing/2014/main" id="{52A13E58-60E3-4AAF-B250-128B62259451}"/>
              </a:ext>
            </a:extLst>
          </p:cNvPr>
          <p:cNvSpPr>
            <a:spLocks/>
          </p:cNvSpPr>
          <p:nvPr/>
        </p:nvSpPr>
        <p:spPr bwMode="auto">
          <a:xfrm>
            <a:off x="794173" y="1496178"/>
            <a:ext cx="7273925" cy="1584325"/>
          </a:xfrm>
          <a:custGeom>
            <a:avLst/>
            <a:gdLst>
              <a:gd name="T0" fmla="*/ 0 w 4582"/>
              <a:gd name="T1" fmla="*/ 2147483647 h 998"/>
              <a:gd name="T2" fmla="*/ 2147483647 w 4582"/>
              <a:gd name="T3" fmla="*/ 2147483647 h 998"/>
              <a:gd name="T4" fmla="*/ 2147483647 w 4582"/>
              <a:gd name="T5" fmla="*/ 2147483647 h 998"/>
              <a:gd name="T6" fmla="*/ 2147483647 w 4582"/>
              <a:gd name="T7" fmla="*/ 2147483647 h 998"/>
              <a:gd name="T8" fmla="*/ 2147483647 w 4582"/>
              <a:gd name="T9" fmla="*/ 2147483647 h 998"/>
              <a:gd name="T10" fmla="*/ 0 60000 65536"/>
              <a:gd name="T11" fmla="*/ 0 60000 65536"/>
              <a:gd name="T12" fmla="*/ 0 60000 65536"/>
              <a:gd name="T13" fmla="*/ 0 60000 65536"/>
              <a:gd name="T14" fmla="*/ 0 60000 65536"/>
              <a:gd name="T15" fmla="*/ 0 w 4582"/>
              <a:gd name="T16" fmla="*/ 0 h 998"/>
              <a:gd name="T17" fmla="*/ 4582 w 4582"/>
              <a:gd name="T18" fmla="*/ 998 h 998"/>
            </a:gdLst>
            <a:ahLst/>
            <a:cxnLst>
              <a:cxn ang="T10">
                <a:pos x="T0" y="T1"/>
              </a:cxn>
              <a:cxn ang="T11">
                <a:pos x="T2" y="T3"/>
              </a:cxn>
              <a:cxn ang="T12">
                <a:pos x="T4" y="T5"/>
              </a:cxn>
              <a:cxn ang="T13">
                <a:pos x="T6" y="T7"/>
              </a:cxn>
              <a:cxn ang="T14">
                <a:pos x="T8" y="T9"/>
              </a:cxn>
            </a:cxnLst>
            <a:rect l="T15" t="T16" r="T17" b="T18"/>
            <a:pathLst>
              <a:path w="4582" h="998">
                <a:moveTo>
                  <a:pt x="0" y="121"/>
                </a:moveTo>
                <a:cubicBezTo>
                  <a:pt x="227" y="60"/>
                  <a:pt x="454" y="0"/>
                  <a:pt x="771" y="121"/>
                </a:cubicBezTo>
                <a:cubicBezTo>
                  <a:pt x="1088" y="242"/>
                  <a:pt x="1451" y="719"/>
                  <a:pt x="1905" y="847"/>
                </a:cubicBezTo>
                <a:cubicBezTo>
                  <a:pt x="2359" y="975"/>
                  <a:pt x="3047" y="998"/>
                  <a:pt x="3493" y="892"/>
                </a:cubicBezTo>
                <a:cubicBezTo>
                  <a:pt x="3939" y="786"/>
                  <a:pt x="4400" y="325"/>
                  <a:pt x="4582" y="212"/>
                </a:cubicBezTo>
              </a:path>
            </a:pathLst>
          </a:custGeom>
          <a:noFill/>
          <a:ln w="38100"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7" name="Freeform 32">
            <a:extLst>
              <a:ext uri="{FF2B5EF4-FFF2-40B4-BE49-F238E27FC236}">
                <a16:creationId xmlns:a16="http://schemas.microsoft.com/office/drawing/2014/main" id="{6EA55F46-93C2-4D0F-954D-EB91BBD1872B}"/>
              </a:ext>
            </a:extLst>
          </p:cNvPr>
          <p:cNvSpPr>
            <a:spLocks/>
          </p:cNvSpPr>
          <p:nvPr/>
        </p:nvSpPr>
        <p:spPr bwMode="auto">
          <a:xfrm>
            <a:off x="4250160" y="3728203"/>
            <a:ext cx="1092200" cy="2736850"/>
          </a:xfrm>
          <a:custGeom>
            <a:avLst/>
            <a:gdLst>
              <a:gd name="T0" fmla="*/ 2147483647 w 688"/>
              <a:gd name="T1" fmla="*/ 0 h 1724"/>
              <a:gd name="T2" fmla="*/ 2147483647 w 688"/>
              <a:gd name="T3" fmla="*/ 2147483647 h 1724"/>
              <a:gd name="T4" fmla="*/ 2147483647 w 688"/>
              <a:gd name="T5" fmla="*/ 2147483647 h 1724"/>
              <a:gd name="T6" fmla="*/ 0 w 688"/>
              <a:gd name="T7" fmla="*/ 2147483647 h 1724"/>
              <a:gd name="T8" fmla="*/ 2147483647 w 688"/>
              <a:gd name="T9" fmla="*/ 2147483647 h 1724"/>
              <a:gd name="T10" fmla="*/ 0 60000 65536"/>
              <a:gd name="T11" fmla="*/ 0 60000 65536"/>
              <a:gd name="T12" fmla="*/ 0 60000 65536"/>
              <a:gd name="T13" fmla="*/ 0 60000 65536"/>
              <a:gd name="T14" fmla="*/ 0 60000 65536"/>
              <a:gd name="T15" fmla="*/ 0 w 688"/>
              <a:gd name="T16" fmla="*/ 0 h 1724"/>
              <a:gd name="T17" fmla="*/ 688 w 688"/>
              <a:gd name="T18" fmla="*/ 1724 h 1724"/>
            </a:gdLst>
            <a:ahLst/>
            <a:cxnLst>
              <a:cxn ang="T10">
                <a:pos x="T0" y="T1"/>
              </a:cxn>
              <a:cxn ang="T11">
                <a:pos x="T2" y="T3"/>
              </a:cxn>
              <a:cxn ang="T12">
                <a:pos x="T4" y="T5"/>
              </a:cxn>
              <a:cxn ang="T13">
                <a:pos x="T6" y="T7"/>
              </a:cxn>
              <a:cxn ang="T14">
                <a:pos x="T8" y="T9"/>
              </a:cxn>
            </a:cxnLst>
            <a:rect l="T15" t="T16" r="T17" b="T18"/>
            <a:pathLst>
              <a:path w="688" h="1724">
                <a:moveTo>
                  <a:pt x="635" y="0"/>
                </a:moveTo>
                <a:cubicBezTo>
                  <a:pt x="661" y="181"/>
                  <a:pt x="688" y="363"/>
                  <a:pt x="635" y="499"/>
                </a:cubicBezTo>
                <a:cubicBezTo>
                  <a:pt x="582" y="635"/>
                  <a:pt x="423" y="711"/>
                  <a:pt x="317" y="817"/>
                </a:cubicBezTo>
                <a:cubicBezTo>
                  <a:pt x="211" y="923"/>
                  <a:pt x="0" y="983"/>
                  <a:pt x="0" y="1134"/>
                </a:cubicBezTo>
                <a:cubicBezTo>
                  <a:pt x="0" y="1285"/>
                  <a:pt x="264" y="1626"/>
                  <a:pt x="317" y="1724"/>
                </a:cubicBezTo>
              </a:path>
            </a:pathLst>
          </a:custGeom>
          <a:noFill/>
          <a:ln w="6350" cmpd="sng">
            <a:solidFill>
              <a:srgbClr val="A50021"/>
            </a:solidFill>
            <a:prstDash val="dash"/>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8" name="Oval 33">
            <a:extLst>
              <a:ext uri="{FF2B5EF4-FFF2-40B4-BE49-F238E27FC236}">
                <a16:creationId xmlns:a16="http://schemas.microsoft.com/office/drawing/2014/main" id="{F4BBEDF3-D44E-45CC-9021-740B0BB8DFF6}"/>
              </a:ext>
            </a:extLst>
          </p:cNvPr>
          <p:cNvSpPr>
            <a:spLocks noChangeArrowheads="1"/>
          </p:cNvSpPr>
          <p:nvPr/>
        </p:nvSpPr>
        <p:spPr bwMode="auto">
          <a:xfrm>
            <a:off x="3097635" y="6249153"/>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9" name="Oval 34">
            <a:extLst>
              <a:ext uri="{FF2B5EF4-FFF2-40B4-BE49-F238E27FC236}">
                <a16:creationId xmlns:a16="http://schemas.microsoft.com/office/drawing/2014/main" id="{B6715A8F-5A90-44AC-ABC6-DA9EBAE6A4A7}"/>
              </a:ext>
            </a:extLst>
          </p:cNvPr>
          <p:cNvSpPr>
            <a:spLocks noChangeArrowheads="1"/>
          </p:cNvSpPr>
          <p:nvPr/>
        </p:nvSpPr>
        <p:spPr bwMode="auto">
          <a:xfrm>
            <a:off x="3961235" y="502519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0" name="Oval 35">
            <a:extLst>
              <a:ext uri="{FF2B5EF4-FFF2-40B4-BE49-F238E27FC236}">
                <a16:creationId xmlns:a16="http://schemas.microsoft.com/office/drawing/2014/main" id="{EDA51CC5-2039-4A94-AEB8-09F9BDC31B54}"/>
              </a:ext>
            </a:extLst>
          </p:cNvPr>
          <p:cNvSpPr>
            <a:spLocks noChangeArrowheads="1"/>
          </p:cNvSpPr>
          <p:nvPr/>
        </p:nvSpPr>
        <p:spPr bwMode="auto">
          <a:xfrm>
            <a:off x="3889798" y="6249153"/>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 name="Oval 36">
            <a:extLst>
              <a:ext uri="{FF2B5EF4-FFF2-40B4-BE49-F238E27FC236}">
                <a16:creationId xmlns:a16="http://schemas.microsoft.com/office/drawing/2014/main" id="{D7D3EE56-47C0-444E-BFD1-0051166D0E55}"/>
              </a:ext>
            </a:extLst>
          </p:cNvPr>
          <p:cNvSpPr>
            <a:spLocks noChangeArrowheads="1"/>
          </p:cNvSpPr>
          <p:nvPr/>
        </p:nvSpPr>
        <p:spPr bwMode="auto">
          <a:xfrm>
            <a:off x="4321598" y="567289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2" name="Oval 37">
            <a:extLst>
              <a:ext uri="{FF2B5EF4-FFF2-40B4-BE49-F238E27FC236}">
                <a16:creationId xmlns:a16="http://schemas.microsoft.com/office/drawing/2014/main" id="{42370A58-FE69-4D00-940F-648B80EF1E0D}"/>
              </a:ext>
            </a:extLst>
          </p:cNvPr>
          <p:cNvSpPr>
            <a:spLocks noChangeArrowheads="1"/>
          </p:cNvSpPr>
          <p:nvPr/>
        </p:nvSpPr>
        <p:spPr bwMode="auto">
          <a:xfrm>
            <a:off x="5329660" y="4377490"/>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3" name="AutoShape 38">
            <a:extLst>
              <a:ext uri="{FF2B5EF4-FFF2-40B4-BE49-F238E27FC236}">
                <a16:creationId xmlns:a16="http://schemas.microsoft.com/office/drawing/2014/main" id="{A2B386BF-1358-4E66-8C16-B862FAFC104A}"/>
              </a:ext>
            </a:extLst>
          </p:cNvPr>
          <p:cNvSpPr>
            <a:spLocks noChangeArrowheads="1"/>
          </p:cNvSpPr>
          <p:nvPr/>
        </p:nvSpPr>
        <p:spPr bwMode="auto">
          <a:xfrm>
            <a:off x="5258223" y="5817353"/>
            <a:ext cx="504825" cy="360362"/>
          </a:xfrm>
          <a:prstGeom prst="triangle">
            <a:avLst>
              <a:gd name="adj" fmla="val 50000"/>
            </a:avLst>
          </a:prstGeom>
          <a:solidFill>
            <a:schemeClr val="accent1"/>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4" name="AutoShape 40">
            <a:extLst>
              <a:ext uri="{FF2B5EF4-FFF2-40B4-BE49-F238E27FC236}">
                <a16:creationId xmlns:a16="http://schemas.microsoft.com/office/drawing/2014/main" id="{B682A997-3F99-4027-AC09-1EEA69123941}"/>
              </a:ext>
            </a:extLst>
          </p:cNvPr>
          <p:cNvSpPr>
            <a:spLocks noChangeArrowheads="1"/>
          </p:cNvSpPr>
          <p:nvPr/>
        </p:nvSpPr>
        <p:spPr bwMode="auto">
          <a:xfrm>
            <a:off x="5690023" y="5241090"/>
            <a:ext cx="504825" cy="360363"/>
          </a:xfrm>
          <a:prstGeom prst="triangle">
            <a:avLst>
              <a:gd name="adj" fmla="val 50000"/>
            </a:avLst>
          </a:prstGeom>
          <a:solidFill>
            <a:schemeClr val="accent1"/>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 name="AutoShape 41">
            <a:extLst>
              <a:ext uri="{FF2B5EF4-FFF2-40B4-BE49-F238E27FC236}">
                <a16:creationId xmlns:a16="http://schemas.microsoft.com/office/drawing/2014/main" id="{B954D839-4A6E-4C86-B972-70CCA10F3867}"/>
              </a:ext>
            </a:extLst>
          </p:cNvPr>
          <p:cNvSpPr>
            <a:spLocks noChangeArrowheads="1"/>
          </p:cNvSpPr>
          <p:nvPr/>
        </p:nvSpPr>
        <p:spPr bwMode="auto">
          <a:xfrm>
            <a:off x="6842548" y="5888790"/>
            <a:ext cx="504825" cy="504825"/>
          </a:xfrm>
          <a:prstGeom prst="triangle">
            <a:avLst>
              <a:gd name="adj" fmla="val 80190"/>
            </a:avLst>
          </a:prstGeom>
          <a:solidFill>
            <a:schemeClr val="accent1"/>
          </a:solidFill>
          <a:ln w="6350">
            <a:solidFill>
              <a:schemeClr val="tx1"/>
            </a:solidFill>
            <a:miter lim="800000"/>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6" name="Freeform 42">
            <a:extLst>
              <a:ext uri="{FF2B5EF4-FFF2-40B4-BE49-F238E27FC236}">
                <a16:creationId xmlns:a16="http://schemas.microsoft.com/office/drawing/2014/main" id="{D0CAB86D-B852-46D8-AE0F-3421D393C49E}"/>
              </a:ext>
            </a:extLst>
          </p:cNvPr>
          <p:cNvSpPr>
            <a:spLocks/>
          </p:cNvSpPr>
          <p:nvPr/>
        </p:nvSpPr>
        <p:spPr bwMode="auto">
          <a:xfrm>
            <a:off x="5605885" y="3801228"/>
            <a:ext cx="588963" cy="1223962"/>
          </a:xfrm>
          <a:custGeom>
            <a:avLst/>
            <a:gdLst>
              <a:gd name="T0" fmla="*/ 2147483647 w 371"/>
              <a:gd name="T1" fmla="*/ 0 h 771"/>
              <a:gd name="T2" fmla="*/ 2147483647 w 371"/>
              <a:gd name="T3" fmla="*/ 2147483647 h 771"/>
              <a:gd name="T4" fmla="*/ 2147483647 w 371"/>
              <a:gd name="T5" fmla="*/ 2147483647 h 771"/>
              <a:gd name="T6" fmla="*/ 0 60000 65536"/>
              <a:gd name="T7" fmla="*/ 0 60000 65536"/>
              <a:gd name="T8" fmla="*/ 0 60000 65536"/>
              <a:gd name="T9" fmla="*/ 0 w 371"/>
              <a:gd name="T10" fmla="*/ 0 h 771"/>
              <a:gd name="T11" fmla="*/ 371 w 371"/>
              <a:gd name="T12" fmla="*/ 771 h 771"/>
            </a:gdLst>
            <a:ahLst/>
            <a:cxnLst>
              <a:cxn ang="T6">
                <a:pos x="T0" y="T1"/>
              </a:cxn>
              <a:cxn ang="T7">
                <a:pos x="T2" y="T3"/>
              </a:cxn>
              <a:cxn ang="T8">
                <a:pos x="T4" y="T5"/>
              </a:cxn>
            </a:cxnLst>
            <a:rect l="T9" t="T10" r="T11" b="T12"/>
            <a:pathLst>
              <a:path w="371" h="771">
                <a:moveTo>
                  <a:pt x="53" y="0"/>
                </a:moveTo>
                <a:cubicBezTo>
                  <a:pt x="26" y="162"/>
                  <a:pt x="0" y="325"/>
                  <a:pt x="53" y="453"/>
                </a:cubicBezTo>
                <a:cubicBezTo>
                  <a:pt x="106" y="581"/>
                  <a:pt x="318" y="718"/>
                  <a:pt x="371" y="771"/>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7" name="Freeform 43">
            <a:extLst>
              <a:ext uri="{FF2B5EF4-FFF2-40B4-BE49-F238E27FC236}">
                <a16:creationId xmlns:a16="http://schemas.microsoft.com/office/drawing/2014/main" id="{FB7BCC69-549F-4D6E-ADCC-FA06E4550CF1}"/>
              </a:ext>
            </a:extLst>
          </p:cNvPr>
          <p:cNvSpPr>
            <a:spLocks/>
          </p:cNvSpPr>
          <p:nvPr/>
        </p:nvSpPr>
        <p:spPr bwMode="auto">
          <a:xfrm>
            <a:off x="5186785" y="3728203"/>
            <a:ext cx="574675" cy="2089150"/>
          </a:xfrm>
          <a:custGeom>
            <a:avLst/>
            <a:gdLst>
              <a:gd name="T0" fmla="*/ 2147483647 w 446"/>
              <a:gd name="T1" fmla="*/ 0 h 1361"/>
              <a:gd name="T2" fmla="*/ 2147483647 w 446"/>
              <a:gd name="T3" fmla="*/ 2147483647 h 1361"/>
              <a:gd name="T4" fmla="*/ 2147483647 w 446"/>
              <a:gd name="T5" fmla="*/ 2147483647 h 1361"/>
              <a:gd name="T6" fmla="*/ 2147483647 w 446"/>
              <a:gd name="T7" fmla="*/ 2147483647 h 1361"/>
              <a:gd name="T8" fmla="*/ 0 60000 65536"/>
              <a:gd name="T9" fmla="*/ 0 60000 65536"/>
              <a:gd name="T10" fmla="*/ 0 60000 65536"/>
              <a:gd name="T11" fmla="*/ 0 60000 65536"/>
              <a:gd name="T12" fmla="*/ 0 w 446"/>
              <a:gd name="T13" fmla="*/ 0 h 1361"/>
              <a:gd name="T14" fmla="*/ 446 w 446"/>
              <a:gd name="T15" fmla="*/ 1361 h 1361"/>
            </a:gdLst>
            <a:ahLst/>
            <a:cxnLst>
              <a:cxn ang="T8">
                <a:pos x="T0" y="T1"/>
              </a:cxn>
              <a:cxn ang="T9">
                <a:pos x="T2" y="T3"/>
              </a:cxn>
              <a:cxn ang="T10">
                <a:pos x="T4" y="T5"/>
              </a:cxn>
              <a:cxn ang="T11">
                <a:pos x="T6" y="T7"/>
              </a:cxn>
            </a:cxnLst>
            <a:rect l="T12" t="T13" r="T14" b="T15"/>
            <a:pathLst>
              <a:path w="446" h="1361">
                <a:moveTo>
                  <a:pt x="220" y="0"/>
                </a:moveTo>
                <a:cubicBezTo>
                  <a:pt x="235" y="283"/>
                  <a:pt x="250" y="567"/>
                  <a:pt x="220" y="726"/>
                </a:cubicBezTo>
                <a:cubicBezTo>
                  <a:pt x="190" y="885"/>
                  <a:pt x="0" y="846"/>
                  <a:pt x="38" y="952"/>
                </a:cubicBezTo>
                <a:cubicBezTo>
                  <a:pt x="76" y="1058"/>
                  <a:pt x="370" y="1293"/>
                  <a:pt x="446" y="1361"/>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8" name="Freeform 44">
            <a:extLst>
              <a:ext uri="{FF2B5EF4-FFF2-40B4-BE49-F238E27FC236}">
                <a16:creationId xmlns:a16="http://schemas.microsoft.com/office/drawing/2014/main" id="{674A0AB6-5778-40E4-A9CF-D0C72699A0BF}"/>
              </a:ext>
            </a:extLst>
          </p:cNvPr>
          <p:cNvSpPr>
            <a:spLocks/>
          </p:cNvSpPr>
          <p:nvPr/>
        </p:nvSpPr>
        <p:spPr bwMode="auto">
          <a:xfrm>
            <a:off x="5761460" y="3512303"/>
            <a:ext cx="2413000" cy="2449512"/>
          </a:xfrm>
          <a:custGeom>
            <a:avLst/>
            <a:gdLst>
              <a:gd name="T0" fmla="*/ 0 w 1520"/>
              <a:gd name="T1" fmla="*/ 0 h 1543"/>
              <a:gd name="T2" fmla="*/ 2147483647 w 1520"/>
              <a:gd name="T3" fmla="*/ 2147483647 h 1543"/>
              <a:gd name="T4" fmla="*/ 2147483647 w 1520"/>
              <a:gd name="T5" fmla="*/ 2147483647 h 1543"/>
              <a:gd name="T6" fmla="*/ 2147483647 w 1520"/>
              <a:gd name="T7" fmla="*/ 2147483647 h 1543"/>
              <a:gd name="T8" fmla="*/ 0 60000 65536"/>
              <a:gd name="T9" fmla="*/ 0 60000 65536"/>
              <a:gd name="T10" fmla="*/ 0 60000 65536"/>
              <a:gd name="T11" fmla="*/ 0 60000 65536"/>
              <a:gd name="T12" fmla="*/ 0 w 1520"/>
              <a:gd name="T13" fmla="*/ 0 h 1543"/>
              <a:gd name="T14" fmla="*/ 1520 w 1520"/>
              <a:gd name="T15" fmla="*/ 1543 h 1543"/>
            </a:gdLst>
            <a:ahLst/>
            <a:cxnLst>
              <a:cxn ang="T8">
                <a:pos x="T0" y="T1"/>
              </a:cxn>
              <a:cxn ang="T9">
                <a:pos x="T2" y="T3"/>
              </a:cxn>
              <a:cxn ang="T10">
                <a:pos x="T4" y="T5"/>
              </a:cxn>
              <a:cxn ang="T11">
                <a:pos x="T6" y="T7"/>
              </a:cxn>
            </a:cxnLst>
            <a:rect l="T12" t="T13" r="T14" b="T15"/>
            <a:pathLst>
              <a:path w="1520" h="1543">
                <a:moveTo>
                  <a:pt x="0" y="0"/>
                </a:moveTo>
                <a:cubicBezTo>
                  <a:pt x="510" y="132"/>
                  <a:pt x="1020" y="265"/>
                  <a:pt x="1270" y="454"/>
                </a:cubicBezTo>
                <a:cubicBezTo>
                  <a:pt x="1520" y="643"/>
                  <a:pt x="1520" y="953"/>
                  <a:pt x="1497" y="1134"/>
                </a:cubicBezTo>
                <a:cubicBezTo>
                  <a:pt x="1474" y="1315"/>
                  <a:pt x="1194" y="1475"/>
                  <a:pt x="1134" y="1543"/>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9" name="Oval 45">
            <a:extLst>
              <a:ext uri="{FF2B5EF4-FFF2-40B4-BE49-F238E27FC236}">
                <a16:creationId xmlns:a16="http://schemas.microsoft.com/office/drawing/2014/main" id="{3C37426E-0E34-44F6-BE72-4332E16147A3}"/>
              </a:ext>
            </a:extLst>
          </p:cNvPr>
          <p:cNvSpPr>
            <a:spLocks noChangeArrowheads="1"/>
          </p:cNvSpPr>
          <p:nvPr/>
        </p:nvSpPr>
        <p:spPr bwMode="auto">
          <a:xfrm>
            <a:off x="7777585" y="1353303"/>
            <a:ext cx="504825" cy="431800"/>
          </a:xfrm>
          <a:prstGeom prst="ellipse">
            <a:avLst/>
          </a:prstGeom>
          <a:solidFill>
            <a:srgbClr val="A5002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40" name="Freeform 46">
            <a:extLst>
              <a:ext uri="{FF2B5EF4-FFF2-40B4-BE49-F238E27FC236}">
                <a16:creationId xmlns:a16="http://schemas.microsoft.com/office/drawing/2014/main" id="{DBD3091F-7A63-43BF-87BB-F4994FC95E5C}"/>
              </a:ext>
            </a:extLst>
          </p:cNvPr>
          <p:cNvSpPr>
            <a:spLocks/>
          </p:cNvSpPr>
          <p:nvPr/>
        </p:nvSpPr>
        <p:spPr bwMode="auto">
          <a:xfrm>
            <a:off x="1152948" y="1677153"/>
            <a:ext cx="5041900" cy="708025"/>
          </a:xfrm>
          <a:custGeom>
            <a:avLst/>
            <a:gdLst>
              <a:gd name="T0" fmla="*/ 0 w 3176"/>
              <a:gd name="T1" fmla="*/ 2147483647 h 446"/>
              <a:gd name="T2" fmla="*/ 2147483647 w 3176"/>
              <a:gd name="T3" fmla="*/ 2147483647 h 446"/>
              <a:gd name="T4" fmla="*/ 2147483647 w 3176"/>
              <a:gd name="T5" fmla="*/ 2147483647 h 446"/>
              <a:gd name="T6" fmla="*/ 2147483647 w 3176"/>
              <a:gd name="T7" fmla="*/ 2147483647 h 446"/>
              <a:gd name="T8" fmla="*/ 0 60000 65536"/>
              <a:gd name="T9" fmla="*/ 0 60000 65536"/>
              <a:gd name="T10" fmla="*/ 0 60000 65536"/>
              <a:gd name="T11" fmla="*/ 0 60000 65536"/>
              <a:gd name="T12" fmla="*/ 0 w 3176"/>
              <a:gd name="T13" fmla="*/ 0 h 446"/>
              <a:gd name="T14" fmla="*/ 3176 w 3176"/>
              <a:gd name="T15" fmla="*/ 446 h 446"/>
            </a:gdLst>
            <a:ahLst/>
            <a:cxnLst>
              <a:cxn ang="T8">
                <a:pos x="T0" y="T1"/>
              </a:cxn>
              <a:cxn ang="T9">
                <a:pos x="T2" y="T3"/>
              </a:cxn>
              <a:cxn ang="T10">
                <a:pos x="T4" y="T5"/>
              </a:cxn>
              <a:cxn ang="T11">
                <a:pos x="T6" y="T7"/>
              </a:cxn>
            </a:cxnLst>
            <a:rect l="T12" t="T13" r="T14" b="T15"/>
            <a:pathLst>
              <a:path w="3176" h="446">
                <a:moveTo>
                  <a:pt x="0" y="22"/>
                </a:moveTo>
                <a:cubicBezTo>
                  <a:pt x="352" y="11"/>
                  <a:pt x="704" y="0"/>
                  <a:pt x="1044" y="68"/>
                </a:cubicBezTo>
                <a:cubicBezTo>
                  <a:pt x="1384" y="136"/>
                  <a:pt x="1687" y="416"/>
                  <a:pt x="2042" y="431"/>
                </a:cubicBezTo>
                <a:cubicBezTo>
                  <a:pt x="2397" y="446"/>
                  <a:pt x="2987" y="203"/>
                  <a:pt x="3176" y="158"/>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1" name="Line 47">
            <a:extLst>
              <a:ext uri="{FF2B5EF4-FFF2-40B4-BE49-F238E27FC236}">
                <a16:creationId xmlns:a16="http://schemas.microsoft.com/office/drawing/2014/main" id="{087D2C89-3BEB-4330-8E05-E53794577954}"/>
              </a:ext>
            </a:extLst>
          </p:cNvPr>
          <p:cNvSpPr>
            <a:spLocks noChangeShapeType="1"/>
          </p:cNvSpPr>
          <p:nvPr/>
        </p:nvSpPr>
        <p:spPr bwMode="auto">
          <a:xfrm>
            <a:off x="1152948" y="1496178"/>
            <a:ext cx="2592387" cy="0"/>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2" name="Freeform 49">
            <a:extLst>
              <a:ext uri="{FF2B5EF4-FFF2-40B4-BE49-F238E27FC236}">
                <a16:creationId xmlns:a16="http://schemas.microsoft.com/office/drawing/2014/main" id="{06CB1174-E337-435E-92BB-DB85C96C062C}"/>
              </a:ext>
            </a:extLst>
          </p:cNvPr>
          <p:cNvSpPr>
            <a:spLocks/>
          </p:cNvSpPr>
          <p:nvPr/>
        </p:nvSpPr>
        <p:spPr bwMode="auto">
          <a:xfrm>
            <a:off x="721148" y="1785103"/>
            <a:ext cx="5400675" cy="1200150"/>
          </a:xfrm>
          <a:custGeom>
            <a:avLst/>
            <a:gdLst>
              <a:gd name="T0" fmla="*/ 0 w 3402"/>
              <a:gd name="T1" fmla="*/ 0 h 756"/>
              <a:gd name="T2" fmla="*/ 2147483647 w 3402"/>
              <a:gd name="T3" fmla="*/ 2147483647 h 756"/>
              <a:gd name="T4" fmla="*/ 2147483647 w 3402"/>
              <a:gd name="T5" fmla="*/ 2147483647 h 756"/>
              <a:gd name="T6" fmla="*/ 2147483647 w 3402"/>
              <a:gd name="T7" fmla="*/ 2147483647 h 756"/>
              <a:gd name="T8" fmla="*/ 0 60000 65536"/>
              <a:gd name="T9" fmla="*/ 0 60000 65536"/>
              <a:gd name="T10" fmla="*/ 0 60000 65536"/>
              <a:gd name="T11" fmla="*/ 0 60000 65536"/>
              <a:gd name="T12" fmla="*/ 0 w 3402"/>
              <a:gd name="T13" fmla="*/ 0 h 756"/>
              <a:gd name="T14" fmla="*/ 3402 w 3402"/>
              <a:gd name="T15" fmla="*/ 756 h 756"/>
            </a:gdLst>
            <a:ahLst/>
            <a:cxnLst>
              <a:cxn ang="T8">
                <a:pos x="T0" y="T1"/>
              </a:cxn>
              <a:cxn ang="T9">
                <a:pos x="T2" y="T3"/>
              </a:cxn>
              <a:cxn ang="T10">
                <a:pos x="T4" y="T5"/>
              </a:cxn>
              <a:cxn ang="T11">
                <a:pos x="T6" y="T7"/>
              </a:cxn>
            </a:cxnLst>
            <a:rect l="T12" t="T13" r="T14" b="T15"/>
            <a:pathLst>
              <a:path w="3402" h="756">
                <a:moveTo>
                  <a:pt x="0" y="0"/>
                </a:moveTo>
                <a:cubicBezTo>
                  <a:pt x="257" y="261"/>
                  <a:pt x="514" y="522"/>
                  <a:pt x="907" y="635"/>
                </a:cubicBezTo>
                <a:cubicBezTo>
                  <a:pt x="1300" y="748"/>
                  <a:pt x="1943" y="756"/>
                  <a:pt x="2359" y="680"/>
                </a:cubicBezTo>
                <a:cubicBezTo>
                  <a:pt x="2775" y="604"/>
                  <a:pt x="3228" y="264"/>
                  <a:pt x="3402" y="181"/>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Tree>
    <p:extLst>
      <p:ext uri="{BB962C8B-B14F-4D97-AF65-F5344CB8AC3E}">
        <p14:creationId xmlns:p14="http://schemas.microsoft.com/office/powerpoint/2010/main" val="566903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DC37A-1B35-48F4-B12C-1068293E6F4F}"/>
              </a:ext>
            </a:extLst>
          </p:cNvPr>
          <p:cNvSpPr>
            <a:spLocks noGrp="1"/>
          </p:cNvSpPr>
          <p:nvPr>
            <p:ph type="title"/>
          </p:nvPr>
        </p:nvSpPr>
        <p:spPr/>
        <p:txBody>
          <a:bodyPr/>
          <a:lstStyle/>
          <a:p>
            <a:r>
              <a:rPr lang="zh-CN" altLang="en-US" dirty="0"/>
              <a:t>剪枝策略</a:t>
            </a:r>
          </a:p>
        </p:txBody>
      </p:sp>
      <p:sp>
        <p:nvSpPr>
          <p:cNvPr id="3" name="内容占位符 2">
            <a:extLst>
              <a:ext uri="{FF2B5EF4-FFF2-40B4-BE49-F238E27FC236}">
                <a16:creationId xmlns:a16="http://schemas.microsoft.com/office/drawing/2014/main" id="{E3B61E2A-4E77-465D-A0EA-C8D96F3EC655}"/>
              </a:ext>
            </a:extLst>
          </p:cNvPr>
          <p:cNvSpPr>
            <a:spLocks noGrp="1"/>
          </p:cNvSpPr>
          <p:nvPr>
            <p:ph idx="1"/>
          </p:nvPr>
        </p:nvSpPr>
        <p:spPr/>
        <p:txBody>
          <a:bodyPr>
            <a:normAutofit/>
          </a:bodyPr>
          <a:lstStyle/>
          <a:p>
            <a:r>
              <a:rPr lang="zh-CN" altLang="en-US" baseline="0" dirty="0"/>
              <a:t>策略</a:t>
            </a:r>
            <a:r>
              <a:rPr lang="en-US" altLang="zh-CN" baseline="0" dirty="0"/>
              <a:t>2</a:t>
            </a:r>
            <a:r>
              <a:rPr lang="zh-CN" altLang="en-US" baseline="0" dirty="0"/>
              <a:t>：利用结点间的控制关系进行剪枝</a:t>
            </a:r>
            <a:endParaRPr lang="en-US" altLang="zh-CN" dirty="0"/>
          </a:p>
          <a:p>
            <a:pPr lvl="1"/>
            <a:r>
              <a:rPr lang="zh-CN" altLang="en-US" baseline="0" dirty="0"/>
              <a:t>从源顶点</a:t>
            </a:r>
            <a:r>
              <a:rPr lang="en-US" altLang="zh-CN" baseline="0" dirty="0"/>
              <a:t>s</a:t>
            </a:r>
            <a:r>
              <a:rPr lang="zh-CN" altLang="en-US" baseline="0" dirty="0"/>
              <a:t>出发，2条不同路径到达图</a:t>
            </a:r>
            <a:r>
              <a:rPr lang="en-US" altLang="zh-CN" baseline="0" dirty="0"/>
              <a:t>G</a:t>
            </a:r>
            <a:r>
              <a:rPr lang="zh-CN" altLang="en-US" baseline="0" dirty="0"/>
              <a:t>的同一顶点</a:t>
            </a:r>
            <a:endParaRPr lang="en-US" altLang="zh-CN" baseline="0" dirty="0"/>
          </a:p>
          <a:p>
            <a:pPr lvl="1"/>
            <a:r>
              <a:rPr lang="zh-CN" altLang="en-US" dirty="0"/>
              <a:t>如果这</a:t>
            </a:r>
            <a:r>
              <a:rPr lang="zh-CN" altLang="en-US" baseline="0" dirty="0"/>
              <a:t>两条路径的长度不同，可以将路径长度较长的那条路径所对应的树中的结点以及以此结点为根的子树剪去</a:t>
            </a:r>
          </a:p>
          <a:p>
            <a:pPr eaLnBrk="1" hangingPunct="1">
              <a:lnSpc>
                <a:spcPct val="120000"/>
              </a:lnSpc>
              <a:spcBef>
                <a:spcPct val="0"/>
              </a:spcBef>
              <a:buFontTx/>
              <a:buNone/>
            </a:pPr>
            <a:endParaRPr lang="en-US" altLang="zh-CN" baseline="0" dirty="0"/>
          </a:p>
          <a:p>
            <a:r>
              <a:rPr lang="en-US" altLang="zh-CN" dirty="0"/>
              <a:t>E.g. </a:t>
            </a:r>
            <a:r>
              <a:rPr lang="zh-CN" altLang="en-US" dirty="0"/>
              <a:t>下图中，</a:t>
            </a:r>
            <a:r>
              <a:rPr lang="en-US" altLang="zh-CN" baseline="0" dirty="0"/>
              <a:t>2</a:t>
            </a:r>
            <a:r>
              <a:rPr lang="zh-CN" altLang="en-US" baseline="0" dirty="0"/>
              <a:t>条路径</a:t>
            </a:r>
            <a:r>
              <a:rPr lang="en-US" altLang="zh-CN" baseline="0" dirty="0" err="1"/>
              <a:t>s-b:g:l</a:t>
            </a:r>
            <a:r>
              <a:rPr lang="zh-CN" altLang="en-US" baseline="0" dirty="0"/>
              <a:t>、</a:t>
            </a:r>
            <a:r>
              <a:rPr lang="en-US" altLang="zh-CN" baseline="0" dirty="0" err="1"/>
              <a:t>s-c:h:l</a:t>
            </a:r>
            <a:r>
              <a:rPr lang="zh-CN" altLang="en-US" baseline="0" dirty="0"/>
              <a:t>，长度分别为</a:t>
            </a:r>
            <a:r>
              <a:rPr lang="en-US" altLang="zh-CN" baseline="0" dirty="0"/>
              <a:t>10</a:t>
            </a:r>
            <a:r>
              <a:rPr lang="zh-CN" altLang="en-US" baseline="0" dirty="0"/>
              <a:t>、</a:t>
            </a:r>
            <a:r>
              <a:rPr lang="en-US" altLang="zh-CN" baseline="0" dirty="0"/>
              <a:t>11</a:t>
            </a:r>
            <a:r>
              <a:rPr lang="zh-CN" altLang="en-US" baseline="0" dirty="0"/>
              <a:t>，均到达城市结点</a:t>
            </a:r>
            <a:r>
              <a:rPr lang="en-US" altLang="zh-CN" baseline="0" dirty="0"/>
              <a:t>8</a:t>
            </a:r>
            <a:r>
              <a:rPr lang="zh-CN" altLang="en-US" baseline="0" dirty="0"/>
              <a:t>，因此可以舍弃长度</a:t>
            </a:r>
            <a:r>
              <a:rPr lang="en-US" altLang="zh-CN" baseline="0" dirty="0"/>
              <a:t>=11</a:t>
            </a:r>
            <a:r>
              <a:rPr lang="zh-CN" altLang="en-US" baseline="0" dirty="0"/>
              <a:t>的路径</a:t>
            </a:r>
            <a:r>
              <a:rPr lang="en-US" altLang="zh-CN" baseline="0" dirty="0" err="1"/>
              <a:t>s-c:h:l</a:t>
            </a:r>
            <a:r>
              <a:rPr lang="zh-CN" altLang="en-US" baseline="0" dirty="0"/>
              <a:t>所对应的子树</a:t>
            </a:r>
          </a:p>
          <a:p>
            <a:pPr eaLnBrk="1" hangingPunct="1">
              <a:lnSpc>
                <a:spcPct val="120000"/>
              </a:lnSpc>
              <a:spcBef>
                <a:spcPct val="0"/>
              </a:spcBef>
              <a:buFontTx/>
              <a:buNone/>
            </a:pPr>
            <a:r>
              <a:rPr lang="zh-CN" altLang="en-US" baseline="0" dirty="0"/>
              <a:t> </a:t>
            </a:r>
            <a:endParaRPr lang="zh-CN" altLang="en-US" dirty="0"/>
          </a:p>
        </p:txBody>
      </p:sp>
      <p:sp>
        <p:nvSpPr>
          <p:cNvPr id="4" name="日期占位符 3">
            <a:extLst>
              <a:ext uri="{FF2B5EF4-FFF2-40B4-BE49-F238E27FC236}">
                <a16:creationId xmlns:a16="http://schemas.microsoft.com/office/drawing/2014/main" id="{C2AD5C3A-DED5-4B10-88F6-94FC87CC514A}"/>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79F5C585-AEED-41CB-85F0-3C5D006B69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010581-DC8F-4C89-9BAA-009DF01C2B4C}"/>
              </a:ext>
            </a:extLst>
          </p:cNvPr>
          <p:cNvSpPr>
            <a:spLocks noGrp="1"/>
          </p:cNvSpPr>
          <p:nvPr>
            <p:ph type="sldNum" sz="quarter" idx="12"/>
          </p:nvPr>
        </p:nvSpPr>
        <p:spPr/>
        <p:txBody>
          <a:bodyPr/>
          <a:lstStyle/>
          <a:p>
            <a:fld id="{EEA58A3B-43CE-4AA0-90B5-EB47AFAFEB34}" type="slidenum">
              <a:rPr lang="zh-CN" altLang="en-US" smtClean="0"/>
              <a:pPr/>
              <a:t>85</a:t>
            </a:fld>
            <a:endParaRPr lang="zh-CN" altLang="en-US" dirty="0"/>
          </a:p>
        </p:txBody>
      </p:sp>
    </p:spTree>
    <p:extLst>
      <p:ext uri="{BB962C8B-B14F-4D97-AF65-F5344CB8AC3E}">
        <p14:creationId xmlns:p14="http://schemas.microsoft.com/office/powerpoint/2010/main" val="3158045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FA8D1F0-75AE-42D4-A092-DFD09F2789CB}"/>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E29BF5E3-E832-4591-97B9-13352FD0A95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D1AFDE6C-1AE5-446C-BB70-A74683549D66}"/>
              </a:ext>
            </a:extLst>
          </p:cNvPr>
          <p:cNvSpPr>
            <a:spLocks noGrp="1"/>
          </p:cNvSpPr>
          <p:nvPr>
            <p:ph type="sldNum" sz="quarter" idx="12"/>
          </p:nvPr>
        </p:nvSpPr>
        <p:spPr/>
        <p:txBody>
          <a:bodyPr/>
          <a:lstStyle/>
          <a:p>
            <a:fld id="{EEA58A3B-43CE-4AA0-90B5-EB47AFAFEB34}" type="slidenum">
              <a:rPr lang="zh-CN" altLang="en-US" smtClean="0"/>
              <a:pPr/>
              <a:t>86</a:t>
            </a:fld>
            <a:endParaRPr lang="zh-CN" altLang="en-US" dirty="0"/>
          </a:p>
        </p:txBody>
      </p:sp>
      <p:sp>
        <p:nvSpPr>
          <p:cNvPr id="6" name="Text Box 2">
            <a:extLst>
              <a:ext uri="{FF2B5EF4-FFF2-40B4-BE49-F238E27FC236}">
                <a16:creationId xmlns:a16="http://schemas.microsoft.com/office/drawing/2014/main" id="{C379893B-5384-4C7A-90A7-499611DDD544}"/>
              </a:ext>
            </a:extLst>
          </p:cNvPr>
          <p:cNvSpPr txBox="1">
            <a:spLocks noChangeArrowheads="1"/>
          </p:cNvSpPr>
          <p:nvPr/>
        </p:nvSpPr>
        <p:spPr bwMode="auto">
          <a:xfrm>
            <a:off x="272287" y="211540"/>
            <a:ext cx="866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400" baseline="0">
                <a:latin typeface="Times New Roman" pitchFamily="18" charset="0"/>
              </a:rPr>
              <a:t>e.g. </a:t>
            </a:r>
            <a:r>
              <a:rPr lang="zh-CN" altLang="en-US" sz="2400" baseline="0">
                <a:latin typeface="Times New Roman" pitchFamily="18" charset="0"/>
              </a:rPr>
              <a:t>假设当前得到的最优路径为</a:t>
            </a:r>
            <a:r>
              <a:rPr lang="en-US" altLang="zh-CN" sz="2400" baseline="0">
                <a:latin typeface="Times New Roman" pitchFamily="18" charset="0"/>
              </a:rPr>
              <a:t>s-1-5-6-9, mindist=6</a:t>
            </a:r>
          </a:p>
        </p:txBody>
      </p:sp>
      <p:pic>
        <p:nvPicPr>
          <p:cNvPr id="7" name="Picture 3" descr="t620">
            <a:extLst>
              <a:ext uri="{FF2B5EF4-FFF2-40B4-BE49-F238E27FC236}">
                <a16:creationId xmlns:a16="http://schemas.microsoft.com/office/drawing/2014/main" id="{D03E4F96-DD5D-428C-9169-DF504F5F7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00" y="2999190"/>
            <a:ext cx="7812087"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4">
            <a:extLst>
              <a:ext uri="{FF2B5EF4-FFF2-40B4-BE49-F238E27FC236}">
                <a16:creationId xmlns:a16="http://schemas.microsoft.com/office/drawing/2014/main" id="{DE93E587-028C-416C-A6E7-BAB57F76F086}"/>
              </a:ext>
            </a:extLst>
          </p:cNvPr>
          <p:cNvSpPr>
            <a:spLocks noChangeArrowheads="1"/>
          </p:cNvSpPr>
          <p:nvPr/>
        </p:nvSpPr>
        <p:spPr bwMode="auto">
          <a:xfrm>
            <a:off x="1229550" y="5558240"/>
            <a:ext cx="325437" cy="276225"/>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pic>
        <p:nvPicPr>
          <p:cNvPr id="9" name="Picture 5" descr="未命名">
            <a:extLst>
              <a:ext uri="{FF2B5EF4-FFF2-40B4-BE49-F238E27FC236}">
                <a16:creationId xmlns:a16="http://schemas.microsoft.com/office/drawing/2014/main" id="{62B25C2D-0119-457E-810D-AAD4C010C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87" y="119465"/>
            <a:ext cx="80295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a:extLst>
              <a:ext uri="{FF2B5EF4-FFF2-40B4-BE49-F238E27FC236}">
                <a16:creationId xmlns:a16="http://schemas.microsoft.com/office/drawing/2014/main" id="{564E730A-1191-4D3D-8BB9-B743075506AC}"/>
              </a:ext>
            </a:extLst>
          </p:cNvPr>
          <p:cNvSpPr txBox="1">
            <a:spLocks noChangeArrowheads="1"/>
          </p:cNvSpPr>
          <p:nvPr/>
        </p:nvSpPr>
        <p:spPr bwMode="auto">
          <a:xfrm>
            <a:off x="2242375" y="3115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1</a:t>
            </a:r>
          </a:p>
        </p:txBody>
      </p:sp>
      <p:sp>
        <p:nvSpPr>
          <p:cNvPr id="11" name="Text Box 7">
            <a:extLst>
              <a:ext uri="{FF2B5EF4-FFF2-40B4-BE49-F238E27FC236}">
                <a16:creationId xmlns:a16="http://schemas.microsoft.com/office/drawing/2014/main" id="{6E8E67AB-6E50-460B-B9F5-8DFB1574A648}"/>
              </a:ext>
            </a:extLst>
          </p:cNvPr>
          <p:cNvSpPr txBox="1">
            <a:spLocks noChangeArrowheads="1"/>
          </p:cNvSpPr>
          <p:nvPr/>
        </p:nvSpPr>
        <p:spPr bwMode="auto">
          <a:xfrm>
            <a:off x="2242375" y="1341840"/>
            <a:ext cx="300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lang="en-US" altLang="zh-CN" sz="1800" baseline="0"/>
              <a:t>2</a:t>
            </a:r>
          </a:p>
        </p:txBody>
      </p:sp>
      <p:sp>
        <p:nvSpPr>
          <p:cNvPr id="12" name="Text Box 8">
            <a:extLst>
              <a:ext uri="{FF2B5EF4-FFF2-40B4-BE49-F238E27FC236}">
                <a16:creationId xmlns:a16="http://schemas.microsoft.com/office/drawing/2014/main" id="{52F88D91-8102-44D4-B631-F58222FA0077}"/>
              </a:ext>
            </a:extLst>
          </p:cNvPr>
          <p:cNvSpPr txBox="1">
            <a:spLocks noChangeArrowheads="1"/>
          </p:cNvSpPr>
          <p:nvPr/>
        </p:nvSpPr>
        <p:spPr bwMode="auto">
          <a:xfrm>
            <a:off x="2242375" y="2370540"/>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3</a:t>
            </a:r>
          </a:p>
        </p:txBody>
      </p:sp>
      <p:sp>
        <p:nvSpPr>
          <p:cNvPr id="13" name="Text Box 9">
            <a:extLst>
              <a:ext uri="{FF2B5EF4-FFF2-40B4-BE49-F238E27FC236}">
                <a16:creationId xmlns:a16="http://schemas.microsoft.com/office/drawing/2014/main" id="{CD55AB42-ED81-49CB-B61F-D8F00B9D372D}"/>
              </a:ext>
            </a:extLst>
          </p:cNvPr>
          <p:cNvSpPr txBox="1">
            <a:spLocks noChangeArrowheads="1"/>
          </p:cNvSpPr>
          <p:nvPr/>
        </p:nvSpPr>
        <p:spPr bwMode="auto">
          <a:xfrm>
            <a:off x="4068000" y="2655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4</a:t>
            </a:r>
          </a:p>
        </p:txBody>
      </p:sp>
      <p:sp>
        <p:nvSpPr>
          <p:cNvPr id="14" name="Text Box 10">
            <a:extLst>
              <a:ext uri="{FF2B5EF4-FFF2-40B4-BE49-F238E27FC236}">
                <a16:creationId xmlns:a16="http://schemas.microsoft.com/office/drawing/2014/main" id="{5D11B2D3-4DDE-4150-B5DE-864B14B749C8}"/>
              </a:ext>
            </a:extLst>
          </p:cNvPr>
          <p:cNvSpPr txBox="1">
            <a:spLocks noChangeArrowheads="1"/>
          </p:cNvSpPr>
          <p:nvPr/>
        </p:nvSpPr>
        <p:spPr bwMode="auto">
          <a:xfrm>
            <a:off x="4068000" y="13577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5</a:t>
            </a:r>
          </a:p>
        </p:txBody>
      </p:sp>
      <p:sp>
        <p:nvSpPr>
          <p:cNvPr id="15" name="Text Box 11">
            <a:extLst>
              <a:ext uri="{FF2B5EF4-FFF2-40B4-BE49-F238E27FC236}">
                <a16:creationId xmlns:a16="http://schemas.microsoft.com/office/drawing/2014/main" id="{00789461-6F28-4874-8219-933B9EAE35B5}"/>
              </a:ext>
            </a:extLst>
          </p:cNvPr>
          <p:cNvSpPr txBox="1">
            <a:spLocks noChangeArrowheads="1"/>
          </p:cNvSpPr>
          <p:nvPr/>
        </p:nvSpPr>
        <p:spPr bwMode="auto">
          <a:xfrm>
            <a:off x="4068000" y="23229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6</a:t>
            </a:r>
          </a:p>
        </p:txBody>
      </p:sp>
      <p:sp>
        <p:nvSpPr>
          <p:cNvPr id="16" name="Text Box 12">
            <a:extLst>
              <a:ext uri="{FF2B5EF4-FFF2-40B4-BE49-F238E27FC236}">
                <a16:creationId xmlns:a16="http://schemas.microsoft.com/office/drawing/2014/main" id="{4E2B466C-EA33-42D0-BE63-C31F673F5D8F}"/>
              </a:ext>
            </a:extLst>
          </p:cNvPr>
          <p:cNvSpPr txBox="1">
            <a:spLocks noChangeArrowheads="1"/>
          </p:cNvSpPr>
          <p:nvPr/>
        </p:nvSpPr>
        <p:spPr bwMode="auto">
          <a:xfrm>
            <a:off x="6173025" y="2655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7</a:t>
            </a:r>
          </a:p>
        </p:txBody>
      </p:sp>
      <p:sp>
        <p:nvSpPr>
          <p:cNvPr id="17" name="Text Box 13">
            <a:extLst>
              <a:ext uri="{FF2B5EF4-FFF2-40B4-BE49-F238E27FC236}">
                <a16:creationId xmlns:a16="http://schemas.microsoft.com/office/drawing/2014/main" id="{C3B01939-C27F-4B54-B1BD-3FCB36B43C5F}"/>
              </a:ext>
            </a:extLst>
          </p:cNvPr>
          <p:cNvSpPr txBox="1">
            <a:spLocks noChangeArrowheads="1"/>
          </p:cNvSpPr>
          <p:nvPr/>
        </p:nvSpPr>
        <p:spPr bwMode="auto">
          <a:xfrm>
            <a:off x="6107937" y="13577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8</a:t>
            </a:r>
          </a:p>
        </p:txBody>
      </p:sp>
      <p:sp>
        <p:nvSpPr>
          <p:cNvPr id="18" name="Text Box 14">
            <a:extLst>
              <a:ext uri="{FF2B5EF4-FFF2-40B4-BE49-F238E27FC236}">
                <a16:creationId xmlns:a16="http://schemas.microsoft.com/office/drawing/2014/main" id="{32BC23EA-C59F-4D06-81C5-229A27740853}"/>
              </a:ext>
            </a:extLst>
          </p:cNvPr>
          <p:cNvSpPr txBox="1">
            <a:spLocks noChangeArrowheads="1"/>
          </p:cNvSpPr>
          <p:nvPr/>
        </p:nvSpPr>
        <p:spPr bwMode="auto">
          <a:xfrm>
            <a:off x="6107937" y="2322915"/>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baseline="0"/>
              <a:t>9</a:t>
            </a:r>
          </a:p>
        </p:txBody>
      </p:sp>
      <p:sp>
        <p:nvSpPr>
          <p:cNvPr id="19" name="Oval 15">
            <a:extLst>
              <a:ext uri="{FF2B5EF4-FFF2-40B4-BE49-F238E27FC236}">
                <a16:creationId xmlns:a16="http://schemas.microsoft.com/office/drawing/2014/main" id="{5DC07D41-8EFF-4040-A07E-614E827D6640}"/>
              </a:ext>
            </a:extLst>
          </p:cNvPr>
          <p:cNvSpPr>
            <a:spLocks noChangeArrowheads="1"/>
          </p:cNvSpPr>
          <p:nvPr/>
        </p:nvSpPr>
        <p:spPr bwMode="auto">
          <a:xfrm>
            <a:off x="1732787" y="4943877"/>
            <a:ext cx="323850" cy="287338"/>
          </a:xfrm>
          <a:prstGeom prst="ellipse">
            <a:avLst/>
          </a:prstGeom>
          <a:solidFill>
            <a:schemeClr val="tx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0" name="Oval 16">
            <a:extLst>
              <a:ext uri="{FF2B5EF4-FFF2-40B4-BE49-F238E27FC236}">
                <a16:creationId xmlns:a16="http://schemas.microsoft.com/office/drawing/2014/main" id="{B7C2C522-81D8-43E9-A6B9-5F1AA672CFED}"/>
              </a:ext>
            </a:extLst>
          </p:cNvPr>
          <p:cNvSpPr>
            <a:spLocks noChangeArrowheads="1"/>
          </p:cNvSpPr>
          <p:nvPr/>
        </p:nvSpPr>
        <p:spPr bwMode="auto">
          <a:xfrm>
            <a:off x="5260212" y="3359552"/>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1" name="Oval 17">
            <a:extLst>
              <a:ext uri="{FF2B5EF4-FFF2-40B4-BE49-F238E27FC236}">
                <a16:creationId xmlns:a16="http://schemas.microsoft.com/office/drawing/2014/main" id="{081ABC26-D3CB-48CA-BCCD-2718EE7EAF74}"/>
              </a:ext>
            </a:extLst>
          </p:cNvPr>
          <p:cNvSpPr>
            <a:spLocks noChangeArrowheads="1"/>
          </p:cNvSpPr>
          <p:nvPr/>
        </p:nvSpPr>
        <p:spPr bwMode="auto">
          <a:xfrm>
            <a:off x="3099625" y="4367615"/>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2" name="Oval 18">
            <a:extLst>
              <a:ext uri="{FF2B5EF4-FFF2-40B4-BE49-F238E27FC236}">
                <a16:creationId xmlns:a16="http://schemas.microsoft.com/office/drawing/2014/main" id="{63545FD8-0DE1-48C1-8A16-277FE7C8095A}"/>
              </a:ext>
            </a:extLst>
          </p:cNvPr>
          <p:cNvSpPr>
            <a:spLocks noChangeArrowheads="1"/>
          </p:cNvSpPr>
          <p:nvPr/>
        </p:nvSpPr>
        <p:spPr bwMode="auto">
          <a:xfrm>
            <a:off x="2596387" y="55915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3" name="Oval 19">
            <a:extLst>
              <a:ext uri="{FF2B5EF4-FFF2-40B4-BE49-F238E27FC236}">
                <a16:creationId xmlns:a16="http://schemas.microsoft.com/office/drawing/2014/main" id="{FCC3237C-9EA5-4D81-9630-2819408B1D90}"/>
              </a:ext>
            </a:extLst>
          </p:cNvPr>
          <p:cNvSpPr>
            <a:spLocks noChangeArrowheads="1"/>
          </p:cNvSpPr>
          <p:nvPr/>
        </p:nvSpPr>
        <p:spPr bwMode="auto">
          <a:xfrm>
            <a:off x="3028187" y="49438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4" name="Oval 20">
            <a:extLst>
              <a:ext uri="{FF2B5EF4-FFF2-40B4-BE49-F238E27FC236}">
                <a16:creationId xmlns:a16="http://schemas.microsoft.com/office/drawing/2014/main" id="{FF1364AB-BFC3-44D0-84FE-9B82B1B740F3}"/>
              </a:ext>
            </a:extLst>
          </p:cNvPr>
          <p:cNvSpPr>
            <a:spLocks noChangeArrowheads="1"/>
          </p:cNvSpPr>
          <p:nvPr/>
        </p:nvSpPr>
        <p:spPr bwMode="auto">
          <a:xfrm>
            <a:off x="4756975" y="6239277"/>
            <a:ext cx="325437" cy="276225"/>
          </a:xfrm>
          <a:prstGeom prst="ellipse">
            <a:avLst/>
          </a:prstGeom>
          <a:solidFill>
            <a:srgbClr val="A5002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5" name="Oval 21">
            <a:extLst>
              <a:ext uri="{FF2B5EF4-FFF2-40B4-BE49-F238E27FC236}">
                <a16:creationId xmlns:a16="http://schemas.microsoft.com/office/drawing/2014/main" id="{524AD913-37FC-444F-AE4A-697C3A1EE65B}"/>
              </a:ext>
            </a:extLst>
          </p:cNvPr>
          <p:cNvSpPr>
            <a:spLocks noChangeArrowheads="1"/>
          </p:cNvSpPr>
          <p:nvPr/>
        </p:nvSpPr>
        <p:spPr bwMode="auto">
          <a:xfrm>
            <a:off x="4756975" y="49438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6" name="Oval 24">
            <a:extLst>
              <a:ext uri="{FF2B5EF4-FFF2-40B4-BE49-F238E27FC236}">
                <a16:creationId xmlns:a16="http://schemas.microsoft.com/office/drawing/2014/main" id="{D71F77A0-177F-432F-916D-34F3C7343EEA}"/>
              </a:ext>
            </a:extLst>
          </p:cNvPr>
          <p:cNvSpPr>
            <a:spLocks noChangeArrowheads="1"/>
          </p:cNvSpPr>
          <p:nvPr/>
        </p:nvSpPr>
        <p:spPr bwMode="auto">
          <a:xfrm>
            <a:off x="3028187" y="6167840"/>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7" name="Oval 25">
            <a:extLst>
              <a:ext uri="{FF2B5EF4-FFF2-40B4-BE49-F238E27FC236}">
                <a16:creationId xmlns:a16="http://schemas.microsoft.com/office/drawing/2014/main" id="{12522EC9-59E8-46BF-998E-6BC7C3EB968B}"/>
              </a:ext>
            </a:extLst>
          </p:cNvPr>
          <p:cNvSpPr>
            <a:spLocks noChangeArrowheads="1"/>
          </p:cNvSpPr>
          <p:nvPr/>
        </p:nvSpPr>
        <p:spPr bwMode="auto">
          <a:xfrm>
            <a:off x="3891787" y="49438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8" name="Oval 26">
            <a:extLst>
              <a:ext uri="{FF2B5EF4-FFF2-40B4-BE49-F238E27FC236}">
                <a16:creationId xmlns:a16="http://schemas.microsoft.com/office/drawing/2014/main" id="{D71DCDB5-B9E5-4E72-ABCB-825EDDF4CFB9}"/>
              </a:ext>
            </a:extLst>
          </p:cNvPr>
          <p:cNvSpPr>
            <a:spLocks noChangeArrowheads="1"/>
          </p:cNvSpPr>
          <p:nvPr/>
        </p:nvSpPr>
        <p:spPr bwMode="auto">
          <a:xfrm>
            <a:off x="3820350" y="6167840"/>
            <a:ext cx="323850" cy="287337"/>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29" name="Oval 27">
            <a:extLst>
              <a:ext uri="{FF2B5EF4-FFF2-40B4-BE49-F238E27FC236}">
                <a16:creationId xmlns:a16="http://schemas.microsoft.com/office/drawing/2014/main" id="{BBE91237-5D3D-4413-96A7-7D009C026738}"/>
              </a:ext>
            </a:extLst>
          </p:cNvPr>
          <p:cNvSpPr>
            <a:spLocks noChangeArrowheads="1"/>
          </p:cNvSpPr>
          <p:nvPr/>
        </p:nvSpPr>
        <p:spPr bwMode="auto">
          <a:xfrm>
            <a:off x="4252150" y="55915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0" name="Oval 28">
            <a:extLst>
              <a:ext uri="{FF2B5EF4-FFF2-40B4-BE49-F238E27FC236}">
                <a16:creationId xmlns:a16="http://schemas.microsoft.com/office/drawing/2014/main" id="{7FB00D62-2381-42EB-908C-CBB9A6721A32}"/>
              </a:ext>
            </a:extLst>
          </p:cNvPr>
          <p:cNvSpPr>
            <a:spLocks noChangeArrowheads="1"/>
          </p:cNvSpPr>
          <p:nvPr/>
        </p:nvSpPr>
        <p:spPr bwMode="auto">
          <a:xfrm>
            <a:off x="5260212" y="42961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1" name="AutoShape 31">
            <a:extLst>
              <a:ext uri="{FF2B5EF4-FFF2-40B4-BE49-F238E27FC236}">
                <a16:creationId xmlns:a16="http://schemas.microsoft.com/office/drawing/2014/main" id="{67C4B051-EF39-4531-A723-60D17E2601C5}"/>
              </a:ext>
            </a:extLst>
          </p:cNvPr>
          <p:cNvSpPr>
            <a:spLocks noChangeArrowheads="1"/>
          </p:cNvSpPr>
          <p:nvPr/>
        </p:nvSpPr>
        <p:spPr bwMode="auto">
          <a:xfrm>
            <a:off x="6773100" y="5807477"/>
            <a:ext cx="504825" cy="792163"/>
          </a:xfrm>
          <a:prstGeom prst="triangle">
            <a:avLst>
              <a:gd name="adj" fmla="val 80190"/>
            </a:avLst>
          </a:prstGeom>
          <a:solidFill>
            <a:schemeClr val="tx1"/>
          </a:solidFill>
          <a:ln w="6350">
            <a:solidFill>
              <a:schemeClr val="tx1"/>
            </a:solidFill>
            <a:miter lim="800000"/>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2" name="Freeform 33">
            <a:extLst>
              <a:ext uri="{FF2B5EF4-FFF2-40B4-BE49-F238E27FC236}">
                <a16:creationId xmlns:a16="http://schemas.microsoft.com/office/drawing/2014/main" id="{E406C44D-1E4D-4D57-8239-9996F4D0F71A}"/>
              </a:ext>
            </a:extLst>
          </p:cNvPr>
          <p:cNvSpPr>
            <a:spLocks/>
          </p:cNvSpPr>
          <p:nvPr/>
        </p:nvSpPr>
        <p:spPr bwMode="auto">
          <a:xfrm>
            <a:off x="5117337" y="3646890"/>
            <a:ext cx="574675" cy="2089150"/>
          </a:xfrm>
          <a:custGeom>
            <a:avLst/>
            <a:gdLst>
              <a:gd name="T0" fmla="*/ 2147483647 w 446"/>
              <a:gd name="T1" fmla="*/ 0 h 1361"/>
              <a:gd name="T2" fmla="*/ 2147483647 w 446"/>
              <a:gd name="T3" fmla="*/ 2147483647 h 1361"/>
              <a:gd name="T4" fmla="*/ 2147483647 w 446"/>
              <a:gd name="T5" fmla="*/ 2147483647 h 1361"/>
              <a:gd name="T6" fmla="*/ 2147483647 w 446"/>
              <a:gd name="T7" fmla="*/ 2147483647 h 1361"/>
              <a:gd name="T8" fmla="*/ 0 60000 65536"/>
              <a:gd name="T9" fmla="*/ 0 60000 65536"/>
              <a:gd name="T10" fmla="*/ 0 60000 65536"/>
              <a:gd name="T11" fmla="*/ 0 60000 65536"/>
              <a:gd name="T12" fmla="*/ 0 w 446"/>
              <a:gd name="T13" fmla="*/ 0 h 1361"/>
              <a:gd name="T14" fmla="*/ 446 w 446"/>
              <a:gd name="T15" fmla="*/ 1361 h 1361"/>
            </a:gdLst>
            <a:ahLst/>
            <a:cxnLst>
              <a:cxn ang="T8">
                <a:pos x="T0" y="T1"/>
              </a:cxn>
              <a:cxn ang="T9">
                <a:pos x="T2" y="T3"/>
              </a:cxn>
              <a:cxn ang="T10">
                <a:pos x="T4" y="T5"/>
              </a:cxn>
              <a:cxn ang="T11">
                <a:pos x="T6" y="T7"/>
              </a:cxn>
            </a:cxnLst>
            <a:rect l="T12" t="T13" r="T14" b="T15"/>
            <a:pathLst>
              <a:path w="446" h="1361">
                <a:moveTo>
                  <a:pt x="220" y="0"/>
                </a:moveTo>
                <a:cubicBezTo>
                  <a:pt x="235" y="283"/>
                  <a:pt x="250" y="567"/>
                  <a:pt x="220" y="726"/>
                </a:cubicBezTo>
                <a:cubicBezTo>
                  <a:pt x="190" y="885"/>
                  <a:pt x="0" y="846"/>
                  <a:pt x="38" y="952"/>
                </a:cubicBezTo>
                <a:cubicBezTo>
                  <a:pt x="76" y="1058"/>
                  <a:pt x="370" y="1293"/>
                  <a:pt x="446" y="1361"/>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3" name="Freeform 34">
            <a:extLst>
              <a:ext uri="{FF2B5EF4-FFF2-40B4-BE49-F238E27FC236}">
                <a16:creationId xmlns:a16="http://schemas.microsoft.com/office/drawing/2014/main" id="{6CA62464-B5FD-46F4-8A14-89DB4A514661}"/>
              </a:ext>
            </a:extLst>
          </p:cNvPr>
          <p:cNvSpPr>
            <a:spLocks/>
          </p:cNvSpPr>
          <p:nvPr/>
        </p:nvSpPr>
        <p:spPr bwMode="auto">
          <a:xfrm>
            <a:off x="5692012" y="3430990"/>
            <a:ext cx="2413000" cy="2449512"/>
          </a:xfrm>
          <a:custGeom>
            <a:avLst/>
            <a:gdLst>
              <a:gd name="T0" fmla="*/ 0 w 1520"/>
              <a:gd name="T1" fmla="*/ 0 h 1543"/>
              <a:gd name="T2" fmla="*/ 2147483647 w 1520"/>
              <a:gd name="T3" fmla="*/ 2147483647 h 1543"/>
              <a:gd name="T4" fmla="*/ 2147483647 w 1520"/>
              <a:gd name="T5" fmla="*/ 2147483647 h 1543"/>
              <a:gd name="T6" fmla="*/ 2147483647 w 1520"/>
              <a:gd name="T7" fmla="*/ 2147483647 h 1543"/>
              <a:gd name="T8" fmla="*/ 0 60000 65536"/>
              <a:gd name="T9" fmla="*/ 0 60000 65536"/>
              <a:gd name="T10" fmla="*/ 0 60000 65536"/>
              <a:gd name="T11" fmla="*/ 0 60000 65536"/>
              <a:gd name="T12" fmla="*/ 0 w 1520"/>
              <a:gd name="T13" fmla="*/ 0 h 1543"/>
              <a:gd name="T14" fmla="*/ 1520 w 1520"/>
              <a:gd name="T15" fmla="*/ 1543 h 1543"/>
            </a:gdLst>
            <a:ahLst/>
            <a:cxnLst>
              <a:cxn ang="T8">
                <a:pos x="T0" y="T1"/>
              </a:cxn>
              <a:cxn ang="T9">
                <a:pos x="T2" y="T3"/>
              </a:cxn>
              <a:cxn ang="T10">
                <a:pos x="T4" y="T5"/>
              </a:cxn>
              <a:cxn ang="T11">
                <a:pos x="T6" y="T7"/>
              </a:cxn>
            </a:cxnLst>
            <a:rect l="T12" t="T13" r="T14" b="T15"/>
            <a:pathLst>
              <a:path w="1520" h="1543">
                <a:moveTo>
                  <a:pt x="0" y="0"/>
                </a:moveTo>
                <a:cubicBezTo>
                  <a:pt x="510" y="132"/>
                  <a:pt x="1020" y="265"/>
                  <a:pt x="1270" y="454"/>
                </a:cubicBezTo>
                <a:cubicBezTo>
                  <a:pt x="1520" y="643"/>
                  <a:pt x="1520" y="953"/>
                  <a:pt x="1497" y="1134"/>
                </a:cubicBezTo>
                <a:cubicBezTo>
                  <a:pt x="1474" y="1315"/>
                  <a:pt x="1194" y="1475"/>
                  <a:pt x="1134" y="1543"/>
                </a:cubicBezTo>
              </a:path>
            </a:pathLst>
          </a:custGeom>
          <a:noFill/>
          <a:ln w="38100" cmpd="sng">
            <a:solidFill>
              <a:srgbClr val="8000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4" name="Oval 35">
            <a:extLst>
              <a:ext uri="{FF2B5EF4-FFF2-40B4-BE49-F238E27FC236}">
                <a16:creationId xmlns:a16="http://schemas.microsoft.com/office/drawing/2014/main" id="{16554A3E-F566-4240-AF0E-77F9227E9A58}"/>
              </a:ext>
            </a:extLst>
          </p:cNvPr>
          <p:cNvSpPr>
            <a:spLocks noChangeArrowheads="1"/>
          </p:cNvSpPr>
          <p:nvPr/>
        </p:nvSpPr>
        <p:spPr bwMode="auto">
          <a:xfrm>
            <a:off x="7708137" y="1271990"/>
            <a:ext cx="504825" cy="431800"/>
          </a:xfrm>
          <a:prstGeom prst="ellipse">
            <a:avLst/>
          </a:prstGeom>
          <a:solidFill>
            <a:srgbClr val="A50021"/>
          </a:solidFill>
          <a:ln w="6350">
            <a:solidFill>
              <a:schemeClr val="tx1"/>
            </a:solidFill>
            <a:round/>
            <a:headEnd/>
            <a:tailEnd/>
          </a:ln>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
        <p:nvSpPr>
          <p:cNvPr id="35" name="Freeform 36">
            <a:extLst>
              <a:ext uri="{FF2B5EF4-FFF2-40B4-BE49-F238E27FC236}">
                <a16:creationId xmlns:a16="http://schemas.microsoft.com/office/drawing/2014/main" id="{1A27BA47-5B89-4191-8B64-9AEA7D1E6D1B}"/>
              </a:ext>
            </a:extLst>
          </p:cNvPr>
          <p:cNvSpPr>
            <a:spLocks/>
          </p:cNvSpPr>
          <p:nvPr/>
        </p:nvSpPr>
        <p:spPr bwMode="auto">
          <a:xfrm>
            <a:off x="1083500" y="1595840"/>
            <a:ext cx="5041900" cy="708025"/>
          </a:xfrm>
          <a:custGeom>
            <a:avLst/>
            <a:gdLst>
              <a:gd name="T0" fmla="*/ 0 w 3176"/>
              <a:gd name="T1" fmla="*/ 2147483647 h 446"/>
              <a:gd name="T2" fmla="*/ 2147483647 w 3176"/>
              <a:gd name="T3" fmla="*/ 2147483647 h 446"/>
              <a:gd name="T4" fmla="*/ 2147483647 w 3176"/>
              <a:gd name="T5" fmla="*/ 2147483647 h 446"/>
              <a:gd name="T6" fmla="*/ 2147483647 w 3176"/>
              <a:gd name="T7" fmla="*/ 2147483647 h 446"/>
              <a:gd name="T8" fmla="*/ 0 60000 65536"/>
              <a:gd name="T9" fmla="*/ 0 60000 65536"/>
              <a:gd name="T10" fmla="*/ 0 60000 65536"/>
              <a:gd name="T11" fmla="*/ 0 60000 65536"/>
              <a:gd name="T12" fmla="*/ 0 w 3176"/>
              <a:gd name="T13" fmla="*/ 0 h 446"/>
              <a:gd name="T14" fmla="*/ 3176 w 3176"/>
              <a:gd name="T15" fmla="*/ 446 h 446"/>
            </a:gdLst>
            <a:ahLst/>
            <a:cxnLst>
              <a:cxn ang="T8">
                <a:pos x="T0" y="T1"/>
              </a:cxn>
              <a:cxn ang="T9">
                <a:pos x="T2" y="T3"/>
              </a:cxn>
              <a:cxn ang="T10">
                <a:pos x="T4" y="T5"/>
              </a:cxn>
              <a:cxn ang="T11">
                <a:pos x="T6" y="T7"/>
              </a:cxn>
            </a:cxnLst>
            <a:rect l="T12" t="T13" r="T14" b="T15"/>
            <a:pathLst>
              <a:path w="3176" h="446">
                <a:moveTo>
                  <a:pt x="0" y="22"/>
                </a:moveTo>
                <a:cubicBezTo>
                  <a:pt x="352" y="11"/>
                  <a:pt x="704" y="0"/>
                  <a:pt x="1044" y="68"/>
                </a:cubicBezTo>
                <a:cubicBezTo>
                  <a:pt x="1384" y="136"/>
                  <a:pt x="1687" y="416"/>
                  <a:pt x="2042" y="431"/>
                </a:cubicBezTo>
                <a:cubicBezTo>
                  <a:pt x="2397" y="446"/>
                  <a:pt x="2987" y="203"/>
                  <a:pt x="3176" y="158"/>
                </a:cubicBezTo>
              </a:path>
            </a:pathLst>
          </a:custGeom>
          <a:noFill/>
          <a:ln w="38100" cmpd="sng">
            <a:solidFill>
              <a:srgbClr val="FF33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6" name="Freeform 38">
            <a:extLst>
              <a:ext uri="{FF2B5EF4-FFF2-40B4-BE49-F238E27FC236}">
                <a16:creationId xmlns:a16="http://schemas.microsoft.com/office/drawing/2014/main" id="{77BCC83C-31CA-4665-B593-F5F9D911BFA2}"/>
              </a:ext>
            </a:extLst>
          </p:cNvPr>
          <p:cNvSpPr>
            <a:spLocks/>
          </p:cNvSpPr>
          <p:nvPr/>
        </p:nvSpPr>
        <p:spPr bwMode="auto">
          <a:xfrm>
            <a:off x="651700" y="1703790"/>
            <a:ext cx="5400675" cy="1200150"/>
          </a:xfrm>
          <a:custGeom>
            <a:avLst/>
            <a:gdLst>
              <a:gd name="T0" fmla="*/ 0 w 3402"/>
              <a:gd name="T1" fmla="*/ 0 h 756"/>
              <a:gd name="T2" fmla="*/ 2147483647 w 3402"/>
              <a:gd name="T3" fmla="*/ 2147483647 h 756"/>
              <a:gd name="T4" fmla="*/ 2147483647 w 3402"/>
              <a:gd name="T5" fmla="*/ 2147483647 h 756"/>
              <a:gd name="T6" fmla="*/ 2147483647 w 3402"/>
              <a:gd name="T7" fmla="*/ 2147483647 h 756"/>
              <a:gd name="T8" fmla="*/ 0 60000 65536"/>
              <a:gd name="T9" fmla="*/ 0 60000 65536"/>
              <a:gd name="T10" fmla="*/ 0 60000 65536"/>
              <a:gd name="T11" fmla="*/ 0 60000 65536"/>
              <a:gd name="T12" fmla="*/ 0 w 3402"/>
              <a:gd name="T13" fmla="*/ 0 h 756"/>
              <a:gd name="T14" fmla="*/ 3402 w 3402"/>
              <a:gd name="T15" fmla="*/ 756 h 756"/>
            </a:gdLst>
            <a:ahLst/>
            <a:cxnLst>
              <a:cxn ang="T8">
                <a:pos x="T0" y="T1"/>
              </a:cxn>
              <a:cxn ang="T9">
                <a:pos x="T2" y="T3"/>
              </a:cxn>
              <a:cxn ang="T10">
                <a:pos x="T4" y="T5"/>
              </a:cxn>
              <a:cxn ang="T11">
                <a:pos x="T6" y="T7"/>
              </a:cxn>
            </a:cxnLst>
            <a:rect l="T12" t="T13" r="T14" b="T15"/>
            <a:pathLst>
              <a:path w="3402" h="756">
                <a:moveTo>
                  <a:pt x="0" y="0"/>
                </a:moveTo>
                <a:cubicBezTo>
                  <a:pt x="257" y="261"/>
                  <a:pt x="514" y="522"/>
                  <a:pt x="907" y="635"/>
                </a:cubicBezTo>
                <a:cubicBezTo>
                  <a:pt x="1300" y="748"/>
                  <a:pt x="1943" y="756"/>
                  <a:pt x="2359" y="680"/>
                </a:cubicBezTo>
                <a:cubicBezTo>
                  <a:pt x="2775" y="604"/>
                  <a:pt x="3228" y="264"/>
                  <a:pt x="3402" y="181"/>
                </a:cubicBezTo>
              </a:path>
            </a:pathLst>
          </a:custGeom>
          <a:noFill/>
          <a:ln w="38100" cmpd="sng">
            <a:solidFill>
              <a:srgbClr val="800000"/>
            </a:solidFill>
            <a:prstDash val="sysDot"/>
            <a:bevel/>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7" name="Oval 39">
            <a:extLst>
              <a:ext uri="{FF2B5EF4-FFF2-40B4-BE49-F238E27FC236}">
                <a16:creationId xmlns:a16="http://schemas.microsoft.com/office/drawing/2014/main" id="{F7F60ACF-0359-4EA7-B22F-E6BAC23DDAD6}"/>
              </a:ext>
            </a:extLst>
          </p:cNvPr>
          <p:cNvSpPr>
            <a:spLocks noChangeArrowheads="1"/>
          </p:cNvSpPr>
          <p:nvPr/>
        </p:nvSpPr>
        <p:spPr bwMode="auto">
          <a:xfrm>
            <a:off x="7133462" y="5591577"/>
            <a:ext cx="323850" cy="287338"/>
          </a:xfrm>
          <a:prstGeom prst="ellipse">
            <a:avLst/>
          </a:prstGeom>
          <a:solidFill>
            <a:schemeClr val="tx1"/>
          </a:solidFill>
          <a:ln w="6350">
            <a:solidFill>
              <a:schemeClr val="tx1"/>
            </a:solidFill>
            <a:round/>
            <a:headEnd/>
            <a:tailEnd/>
          </a:ln>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endParaRPr lang="zh-CN" altLang="zh-CN" sz="1800"/>
          </a:p>
        </p:txBody>
      </p:sp>
    </p:spTree>
    <p:extLst>
      <p:ext uri="{BB962C8B-B14F-4D97-AF65-F5344CB8AC3E}">
        <p14:creationId xmlns:p14="http://schemas.microsoft.com/office/powerpoint/2010/main" val="108264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A6659-A37C-4752-AD72-6ED9884FE6FE}"/>
              </a:ext>
            </a:extLst>
          </p:cNvPr>
          <p:cNvSpPr>
            <a:spLocks noGrp="1"/>
          </p:cNvSpPr>
          <p:nvPr>
            <p:ph type="title"/>
          </p:nvPr>
        </p:nvSpPr>
        <p:spPr/>
        <p:txBody>
          <a:bodyPr/>
          <a:lstStyle/>
          <a:p>
            <a:r>
              <a:rPr lang="zh-CN" altLang="en-US" dirty="0"/>
              <a:t>算法代码框架（部分）</a:t>
            </a:r>
          </a:p>
        </p:txBody>
      </p:sp>
      <p:sp>
        <p:nvSpPr>
          <p:cNvPr id="4" name="日期占位符 3">
            <a:extLst>
              <a:ext uri="{FF2B5EF4-FFF2-40B4-BE49-F238E27FC236}">
                <a16:creationId xmlns:a16="http://schemas.microsoft.com/office/drawing/2014/main" id="{BC0C167C-E042-4D00-8696-8669015D0489}"/>
              </a:ext>
            </a:extLst>
          </p:cNvPr>
          <p:cNvSpPr>
            <a:spLocks noGrp="1"/>
          </p:cNvSpPr>
          <p:nvPr>
            <p:ph type="dt" sz="half" idx="10"/>
          </p:nvPr>
        </p:nvSpPr>
        <p:spPr/>
        <p:txBody>
          <a:bodyPr/>
          <a:lstStyle/>
          <a:p>
            <a:fld id="{DDB52E49-C8A5-40DA-A458-EF224B26651F}" type="datetime1">
              <a:rPr lang="zh-CN" altLang="en-US" smtClean="0"/>
              <a:t>2022/1/2</a:t>
            </a:fld>
            <a:endParaRPr lang="zh-CN" altLang="en-US" dirty="0"/>
          </a:p>
        </p:txBody>
      </p:sp>
      <p:sp>
        <p:nvSpPr>
          <p:cNvPr id="5" name="页脚占位符 4">
            <a:extLst>
              <a:ext uri="{FF2B5EF4-FFF2-40B4-BE49-F238E27FC236}">
                <a16:creationId xmlns:a16="http://schemas.microsoft.com/office/drawing/2014/main" id="{49195F6C-6263-4702-85E9-7C237DA9AA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753C99-D3C2-4074-AD7B-C80E28FE320F}"/>
              </a:ext>
            </a:extLst>
          </p:cNvPr>
          <p:cNvSpPr>
            <a:spLocks noGrp="1"/>
          </p:cNvSpPr>
          <p:nvPr>
            <p:ph type="sldNum" sz="quarter" idx="12"/>
          </p:nvPr>
        </p:nvSpPr>
        <p:spPr/>
        <p:txBody>
          <a:bodyPr/>
          <a:lstStyle/>
          <a:p>
            <a:fld id="{EEA58A3B-43CE-4AA0-90B5-EB47AFAFEB34}" type="slidenum">
              <a:rPr lang="zh-CN" altLang="en-US" smtClean="0"/>
              <a:pPr/>
              <a:t>87</a:t>
            </a:fld>
            <a:endParaRPr lang="zh-CN" altLang="en-US" dirty="0"/>
          </a:p>
        </p:txBody>
      </p:sp>
      <p:sp>
        <p:nvSpPr>
          <p:cNvPr id="7" name="Text Box 4">
            <a:extLst>
              <a:ext uri="{FF2B5EF4-FFF2-40B4-BE49-F238E27FC236}">
                <a16:creationId xmlns:a16="http://schemas.microsoft.com/office/drawing/2014/main" id="{8A359CB8-9B70-4FFE-B289-3B96C87E8628}"/>
              </a:ext>
            </a:extLst>
          </p:cNvPr>
          <p:cNvSpPr txBox="1">
            <a:spLocks noChangeArrowheads="1"/>
          </p:cNvSpPr>
          <p:nvPr/>
        </p:nvSpPr>
        <p:spPr bwMode="auto">
          <a:xfrm>
            <a:off x="250825" y="836613"/>
            <a:ext cx="856932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20000"/>
              </a:lnSpc>
              <a:spcBef>
                <a:spcPct val="0"/>
              </a:spcBef>
              <a:buFontTx/>
              <a:buNone/>
            </a:pPr>
            <a:r>
              <a:rPr lang="zh-CN" altLang="en-US" sz="1800" baseline="0" dirty="0">
                <a:solidFill>
                  <a:schemeClr val="accent2"/>
                </a:solidFill>
                <a:latin typeface="Times New Roman" pitchFamily="18" charset="0"/>
                <a:cs typeface="Times New Roman" pitchFamily="18" charset="0"/>
              </a:rPr>
              <a:t> </a:t>
            </a:r>
            <a:r>
              <a:rPr lang="en-US" altLang="zh-CN" sz="2000" baseline="0" dirty="0">
                <a:latin typeface="+mn-lt"/>
                <a:ea typeface="微软雅黑 Light" panose="020B0502040204020203" pitchFamily="34" charset="-122"/>
              </a:rPr>
              <a:t>while (true) {</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for (int j = 1; j &lt;= n; </a:t>
            </a:r>
            <a:r>
              <a:rPr lang="en-US" altLang="zh-CN" sz="2000" baseline="0" dirty="0" err="1">
                <a:latin typeface="+mn-lt"/>
                <a:ea typeface="微软雅黑 Light" panose="020B0502040204020203" pitchFamily="34" charset="-122"/>
              </a:rPr>
              <a:t>j++</a:t>
            </a:r>
            <a:r>
              <a:rPr lang="en-US" altLang="zh-CN" sz="2000" baseline="0" dirty="0">
                <a:latin typeface="+mn-lt"/>
                <a:ea typeface="微软雅黑 Light" panose="020B0502040204020203" pitchFamily="34" charset="-122"/>
              </a:rPr>
              <a:t>)</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a:t>
            </a:r>
            <a:r>
              <a:rPr lang="en-US" altLang="zh-CN" sz="2000" baseline="0" dirty="0">
                <a:solidFill>
                  <a:srgbClr val="FF3300"/>
                </a:solidFill>
                <a:latin typeface="+mn-lt"/>
                <a:ea typeface="微软雅黑 Light" panose="020B0502040204020203" pitchFamily="34" charset="-122"/>
              </a:rPr>
              <a:t>if ((c[</a:t>
            </a:r>
            <a:r>
              <a:rPr lang="en-US" altLang="zh-CN" sz="2000" baseline="0" dirty="0" err="1">
                <a:solidFill>
                  <a:srgbClr val="FF3300"/>
                </a:solidFill>
                <a:latin typeface="+mn-lt"/>
                <a:ea typeface="微软雅黑 Light" panose="020B0502040204020203" pitchFamily="34" charset="-122"/>
              </a:rPr>
              <a:t>E.i</a:t>
            </a:r>
            <a:r>
              <a:rPr lang="en-US" altLang="zh-CN" sz="2000" baseline="0" dirty="0">
                <a:solidFill>
                  <a:srgbClr val="FF3300"/>
                </a:solidFill>
                <a:latin typeface="+mn-lt"/>
                <a:ea typeface="微软雅黑 Light" panose="020B0502040204020203" pitchFamily="34" charset="-122"/>
              </a:rPr>
              <a:t>][j]&lt;inf)&amp;&amp;(</a:t>
            </a:r>
            <a:r>
              <a:rPr lang="en-US" altLang="zh-CN" sz="2000" baseline="0" dirty="0" err="1">
                <a:solidFill>
                  <a:srgbClr val="FF3300"/>
                </a:solidFill>
                <a:latin typeface="+mn-lt"/>
                <a:ea typeface="微软雅黑 Light" panose="020B0502040204020203" pitchFamily="34" charset="-122"/>
              </a:rPr>
              <a:t>E.length+c</a:t>
            </a:r>
            <a:r>
              <a:rPr lang="en-US" altLang="zh-CN" sz="2000" baseline="0" dirty="0">
                <a:solidFill>
                  <a:srgbClr val="FF3300"/>
                </a:solidFill>
                <a:latin typeface="+mn-lt"/>
                <a:ea typeface="微软雅黑 Light" panose="020B0502040204020203" pitchFamily="34" charset="-122"/>
              </a:rPr>
              <a:t>[</a:t>
            </a:r>
            <a:r>
              <a:rPr lang="en-US" altLang="zh-CN" sz="2000" baseline="0" dirty="0" err="1">
                <a:solidFill>
                  <a:srgbClr val="FF3300"/>
                </a:solidFill>
                <a:latin typeface="+mn-lt"/>
                <a:ea typeface="微软雅黑 Light" panose="020B0502040204020203" pitchFamily="34" charset="-122"/>
              </a:rPr>
              <a:t>E.i</a:t>
            </a:r>
            <a:r>
              <a:rPr lang="en-US" altLang="zh-CN" sz="2000" baseline="0" dirty="0">
                <a:solidFill>
                  <a:srgbClr val="FF3300"/>
                </a:solidFill>
                <a:latin typeface="+mn-lt"/>
                <a:ea typeface="微软雅黑 Light" panose="020B0502040204020203" pitchFamily="34" charset="-122"/>
              </a:rPr>
              <a:t>][j]&lt;</a:t>
            </a:r>
            <a:r>
              <a:rPr lang="en-US" altLang="zh-CN" sz="2000" baseline="0" dirty="0" err="1">
                <a:solidFill>
                  <a:srgbClr val="FF3300"/>
                </a:solidFill>
                <a:latin typeface="+mn-lt"/>
                <a:ea typeface="微软雅黑 Light" panose="020B0502040204020203" pitchFamily="34" charset="-122"/>
              </a:rPr>
              <a:t>dist</a:t>
            </a:r>
            <a:r>
              <a:rPr lang="en-US" altLang="zh-CN" sz="2000" baseline="0" dirty="0">
                <a:solidFill>
                  <a:srgbClr val="FF3300"/>
                </a:solidFill>
                <a:latin typeface="+mn-lt"/>
                <a:ea typeface="微软雅黑 Light" panose="020B0502040204020203" pitchFamily="34" charset="-122"/>
              </a:rPr>
              <a:t>[j])) {</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 </a:t>
            </a:r>
            <a:r>
              <a:rPr lang="zh-CN" altLang="en-US" sz="2000" baseline="0" dirty="0">
                <a:latin typeface="+mn-lt"/>
                <a:ea typeface="微软雅黑 Light" panose="020B0502040204020203" pitchFamily="34" charset="-122"/>
              </a:rPr>
              <a:t>顶点</a:t>
            </a:r>
            <a:r>
              <a:rPr lang="en-US" altLang="zh-CN" sz="2000" baseline="0" dirty="0" err="1">
                <a:latin typeface="+mn-lt"/>
                <a:ea typeface="微软雅黑 Light" panose="020B0502040204020203" pitchFamily="34" charset="-122"/>
              </a:rPr>
              <a:t>i</a:t>
            </a:r>
            <a:r>
              <a:rPr lang="zh-CN" altLang="en-US" sz="2000" baseline="0" dirty="0">
                <a:latin typeface="+mn-lt"/>
                <a:ea typeface="微软雅黑 Light" panose="020B0502040204020203" pitchFamily="34" charset="-122"/>
              </a:rPr>
              <a:t>到顶点</a:t>
            </a:r>
            <a:r>
              <a:rPr lang="en-US" altLang="zh-CN" sz="2000" baseline="0" dirty="0">
                <a:latin typeface="+mn-lt"/>
                <a:ea typeface="微软雅黑 Light" panose="020B0502040204020203" pitchFamily="34" charset="-122"/>
              </a:rPr>
              <a:t>j</a:t>
            </a:r>
            <a:r>
              <a:rPr lang="zh-CN" altLang="en-US" sz="2000" baseline="0" dirty="0">
                <a:latin typeface="+mn-lt"/>
                <a:ea typeface="微软雅黑 Light" panose="020B0502040204020203" pitchFamily="34" charset="-122"/>
              </a:rPr>
              <a:t>可达，且满足控制约束</a:t>
            </a:r>
          </a:p>
          <a:p>
            <a:pPr eaLnBrk="1" hangingPunct="1">
              <a:lnSpc>
                <a:spcPct val="120000"/>
              </a:lnSpc>
              <a:spcBef>
                <a:spcPct val="0"/>
              </a:spcBef>
              <a:buFontTx/>
              <a:buNone/>
            </a:pPr>
            <a:r>
              <a:rPr lang="zh-CN" altLang="en-US" sz="2000" baseline="0" dirty="0">
                <a:latin typeface="+mn-lt"/>
                <a:ea typeface="微软雅黑 Light" panose="020B0502040204020203" pitchFamily="34" charset="-122"/>
              </a:rPr>
              <a:t>         </a:t>
            </a:r>
            <a:r>
              <a:rPr lang="en-US" altLang="zh-CN" sz="2000" baseline="0" dirty="0" err="1">
                <a:latin typeface="+mn-lt"/>
                <a:ea typeface="微软雅黑 Light" panose="020B0502040204020203" pitchFamily="34" charset="-122"/>
              </a:rPr>
              <a:t>dist</a:t>
            </a:r>
            <a:r>
              <a:rPr lang="en-US" altLang="zh-CN" sz="2000" baseline="0" dirty="0">
                <a:latin typeface="+mn-lt"/>
                <a:ea typeface="微软雅黑 Light" panose="020B0502040204020203" pitchFamily="34" charset="-122"/>
              </a:rPr>
              <a:t>[j]=</a:t>
            </a:r>
            <a:r>
              <a:rPr lang="en-US" altLang="zh-CN" sz="2000" baseline="0" dirty="0" err="1">
                <a:latin typeface="+mn-lt"/>
                <a:ea typeface="微软雅黑 Light" panose="020B0502040204020203" pitchFamily="34" charset="-122"/>
              </a:rPr>
              <a:t>E.length+c</a:t>
            </a:r>
            <a:r>
              <a:rPr lang="en-US" altLang="zh-CN" sz="2000" baseline="0" dirty="0">
                <a:latin typeface="+mn-lt"/>
                <a:ea typeface="微软雅黑 Light" panose="020B0502040204020203" pitchFamily="34" charset="-122"/>
              </a:rPr>
              <a:t>[</a:t>
            </a:r>
            <a:r>
              <a:rPr lang="en-US" altLang="zh-CN" sz="2000" baseline="0" dirty="0" err="1">
                <a:latin typeface="+mn-lt"/>
                <a:ea typeface="微软雅黑 Light" panose="020B0502040204020203" pitchFamily="34" charset="-122"/>
              </a:rPr>
              <a:t>E.i</a:t>
            </a:r>
            <a:r>
              <a:rPr lang="en-US" altLang="zh-CN" sz="2000" baseline="0" dirty="0">
                <a:latin typeface="+mn-lt"/>
                <a:ea typeface="微软雅黑 Light" panose="020B0502040204020203" pitchFamily="34" charset="-122"/>
              </a:rPr>
              <a:t>][j];</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a:t>
            </a:r>
            <a:r>
              <a:rPr lang="en-US" altLang="zh-CN" sz="2000" baseline="0" dirty="0" err="1">
                <a:latin typeface="+mn-lt"/>
                <a:ea typeface="微软雅黑 Light" panose="020B0502040204020203" pitchFamily="34" charset="-122"/>
              </a:rPr>
              <a:t>prev</a:t>
            </a:r>
            <a:r>
              <a:rPr lang="en-US" altLang="zh-CN" sz="2000" baseline="0" dirty="0">
                <a:latin typeface="+mn-lt"/>
                <a:ea typeface="微软雅黑 Light" panose="020B0502040204020203" pitchFamily="34" charset="-122"/>
              </a:rPr>
              <a:t>[j]=</a:t>
            </a:r>
            <a:r>
              <a:rPr lang="en-US" altLang="zh-CN" sz="2000" baseline="0" dirty="0" err="1">
                <a:latin typeface="+mn-lt"/>
                <a:ea typeface="微软雅黑 Light" panose="020B0502040204020203" pitchFamily="34" charset="-122"/>
              </a:rPr>
              <a:t>E.i</a:t>
            </a:r>
            <a:r>
              <a:rPr lang="en-US" altLang="zh-CN" sz="2000" baseline="0" dirty="0">
                <a:latin typeface="+mn-lt"/>
                <a:ea typeface="微软雅黑 Light" panose="020B0502040204020203" pitchFamily="34" charset="-122"/>
              </a:rPr>
              <a:t>;</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 </a:t>
            </a:r>
            <a:r>
              <a:rPr lang="zh-CN" altLang="en-US" sz="2000" baseline="0" dirty="0">
                <a:latin typeface="+mn-lt"/>
                <a:ea typeface="微软雅黑 Light" panose="020B0502040204020203" pitchFamily="34" charset="-122"/>
              </a:rPr>
              <a:t>加入活结点优先队列</a:t>
            </a:r>
          </a:p>
          <a:p>
            <a:pPr eaLnBrk="1" hangingPunct="1">
              <a:lnSpc>
                <a:spcPct val="120000"/>
              </a:lnSpc>
              <a:spcBef>
                <a:spcPct val="0"/>
              </a:spcBef>
              <a:buFontTx/>
              <a:buNone/>
            </a:pPr>
            <a:r>
              <a:rPr lang="zh-CN" altLang="en-US" sz="2000" baseline="0" dirty="0">
                <a:latin typeface="+mn-lt"/>
                <a:ea typeface="微软雅黑 Light" panose="020B0502040204020203" pitchFamily="34" charset="-122"/>
              </a:rPr>
              <a:t>         </a:t>
            </a:r>
            <a:r>
              <a:rPr lang="en-US" altLang="zh-CN" sz="2000" baseline="0" dirty="0" err="1">
                <a:latin typeface="+mn-lt"/>
                <a:ea typeface="微软雅黑 Light" panose="020B0502040204020203" pitchFamily="34" charset="-122"/>
              </a:rPr>
              <a:t>MinHeapNode</a:t>
            </a:r>
            <a:r>
              <a:rPr lang="en-US" altLang="zh-CN" sz="2000" baseline="0" dirty="0">
                <a:latin typeface="+mn-lt"/>
                <a:ea typeface="微软雅黑 Light" panose="020B0502040204020203" pitchFamily="34" charset="-122"/>
              </a:rPr>
              <a:t>&lt;Type&gt; N;</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a:t>
            </a:r>
            <a:r>
              <a:rPr lang="en-US" altLang="zh-CN" sz="2000" baseline="0" dirty="0" err="1">
                <a:latin typeface="+mn-lt"/>
                <a:ea typeface="微软雅黑 Light" panose="020B0502040204020203" pitchFamily="34" charset="-122"/>
              </a:rPr>
              <a:t>N.i</a:t>
            </a:r>
            <a:r>
              <a:rPr lang="en-US" altLang="zh-CN" sz="2000" baseline="0" dirty="0">
                <a:latin typeface="+mn-lt"/>
                <a:ea typeface="微软雅黑 Light" panose="020B0502040204020203" pitchFamily="34" charset="-122"/>
              </a:rPr>
              <a:t>=j;</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a:t>
            </a:r>
            <a:r>
              <a:rPr lang="en-US" altLang="zh-CN" sz="2000" baseline="0" dirty="0" err="1">
                <a:latin typeface="+mn-lt"/>
                <a:ea typeface="微软雅黑 Light" panose="020B0502040204020203" pitchFamily="34" charset="-122"/>
              </a:rPr>
              <a:t>N.length</a:t>
            </a:r>
            <a:r>
              <a:rPr lang="en-US" altLang="zh-CN" sz="2000" baseline="0" dirty="0">
                <a:latin typeface="+mn-lt"/>
                <a:ea typeface="微软雅黑 Light" panose="020B0502040204020203" pitchFamily="34" charset="-122"/>
              </a:rPr>
              <a:t>=</a:t>
            </a:r>
            <a:r>
              <a:rPr lang="en-US" altLang="zh-CN" sz="2000" baseline="0" dirty="0" err="1">
                <a:latin typeface="+mn-lt"/>
                <a:ea typeface="微软雅黑 Light" panose="020B0502040204020203" pitchFamily="34" charset="-122"/>
              </a:rPr>
              <a:t>dist</a:t>
            </a:r>
            <a:r>
              <a:rPr lang="en-US" altLang="zh-CN" sz="2000" baseline="0" dirty="0">
                <a:latin typeface="+mn-lt"/>
                <a:ea typeface="微软雅黑 Light" panose="020B0502040204020203" pitchFamily="34" charset="-122"/>
              </a:rPr>
              <a:t>[j];</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a:t>
            </a:r>
            <a:r>
              <a:rPr lang="en-US" altLang="zh-CN" sz="2000" baseline="0" dirty="0" err="1">
                <a:latin typeface="+mn-lt"/>
                <a:ea typeface="微软雅黑 Light" panose="020B0502040204020203" pitchFamily="34" charset="-122"/>
              </a:rPr>
              <a:t>H.Insert</a:t>
            </a:r>
            <a:r>
              <a:rPr lang="en-US" altLang="zh-CN" sz="2000" baseline="0" dirty="0">
                <a:latin typeface="+mn-lt"/>
                <a:ea typeface="微软雅黑 Light" panose="020B0502040204020203" pitchFamily="34" charset="-122"/>
              </a:rPr>
              <a:t>(N);}</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try {</a:t>
            </a:r>
            <a:r>
              <a:rPr lang="en-US" altLang="zh-CN" sz="2000" baseline="0" dirty="0" err="1">
                <a:latin typeface="+mn-lt"/>
                <a:ea typeface="微软雅黑 Light" panose="020B0502040204020203" pitchFamily="34" charset="-122"/>
              </a:rPr>
              <a:t>H.DeleteMin</a:t>
            </a:r>
            <a:r>
              <a:rPr lang="en-US" altLang="zh-CN" sz="2000" baseline="0" dirty="0">
                <a:latin typeface="+mn-lt"/>
                <a:ea typeface="微软雅黑 Light" panose="020B0502040204020203" pitchFamily="34" charset="-122"/>
              </a:rPr>
              <a:t>(E);}         // </a:t>
            </a:r>
            <a:r>
              <a:rPr lang="zh-CN" altLang="en-US" sz="2000" baseline="0" dirty="0">
                <a:latin typeface="+mn-lt"/>
                <a:ea typeface="微软雅黑 Light" panose="020B0502040204020203" pitchFamily="34" charset="-122"/>
              </a:rPr>
              <a:t>取下一扩展结点</a:t>
            </a:r>
          </a:p>
          <a:p>
            <a:pPr eaLnBrk="1" hangingPunct="1">
              <a:lnSpc>
                <a:spcPct val="120000"/>
              </a:lnSpc>
              <a:spcBef>
                <a:spcPct val="0"/>
              </a:spcBef>
              <a:buFontTx/>
              <a:buNone/>
            </a:pPr>
            <a:r>
              <a:rPr lang="zh-CN" altLang="en-US" sz="2000" baseline="0" dirty="0">
                <a:latin typeface="+mn-lt"/>
                <a:ea typeface="微软雅黑 Light" panose="020B0502040204020203" pitchFamily="34" charset="-122"/>
              </a:rPr>
              <a:t>     </a:t>
            </a:r>
            <a:r>
              <a:rPr lang="en-US" altLang="zh-CN" sz="2000" baseline="0" dirty="0">
                <a:latin typeface="+mn-lt"/>
                <a:ea typeface="微软雅黑 Light" panose="020B0502040204020203" pitchFamily="34" charset="-122"/>
              </a:rPr>
              <a:t>catch (</a:t>
            </a:r>
            <a:r>
              <a:rPr lang="en-US" altLang="zh-CN" sz="2000" baseline="0" dirty="0" err="1">
                <a:latin typeface="+mn-lt"/>
                <a:ea typeface="微软雅黑 Light" panose="020B0502040204020203" pitchFamily="34" charset="-122"/>
              </a:rPr>
              <a:t>OutOfBounds</a:t>
            </a:r>
            <a:r>
              <a:rPr lang="en-US" altLang="zh-CN" sz="2000" baseline="0" dirty="0">
                <a:latin typeface="+mn-lt"/>
                <a:ea typeface="微软雅黑 Light" panose="020B0502040204020203" pitchFamily="34" charset="-122"/>
              </a:rPr>
              <a:t>) {break;}  // </a:t>
            </a:r>
            <a:r>
              <a:rPr lang="zh-CN" altLang="en-US" sz="2000" baseline="0" dirty="0">
                <a:latin typeface="+mn-lt"/>
                <a:ea typeface="微软雅黑 Light" panose="020B0502040204020203" pitchFamily="34" charset="-122"/>
              </a:rPr>
              <a:t>优先队列空</a:t>
            </a:r>
          </a:p>
          <a:p>
            <a:pPr eaLnBrk="1" hangingPunct="1">
              <a:lnSpc>
                <a:spcPct val="120000"/>
              </a:lnSpc>
              <a:spcBef>
                <a:spcPct val="0"/>
              </a:spcBef>
              <a:buFontTx/>
              <a:buNone/>
            </a:pPr>
            <a:r>
              <a:rPr lang="zh-CN" altLang="en-US" sz="2000" baseline="0" dirty="0">
                <a:latin typeface="+mn-lt"/>
                <a:ea typeface="微软雅黑 Light" panose="020B0502040204020203" pitchFamily="34" charset="-122"/>
              </a:rPr>
              <a:t>     </a:t>
            </a:r>
            <a:r>
              <a:rPr lang="en-US" altLang="zh-CN" sz="2000" baseline="0" dirty="0">
                <a:latin typeface="+mn-lt"/>
                <a:ea typeface="微软雅黑 Light" panose="020B0502040204020203" pitchFamily="34" charset="-122"/>
              </a:rPr>
              <a:t>}</a:t>
            </a:r>
          </a:p>
          <a:p>
            <a:pPr eaLnBrk="1" hangingPunct="1">
              <a:lnSpc>
                <a:spcPct val="120000"/>
              </a:lnSpc>
              <a:spcBef>
                <a:spcPct val="0"/>
              </a:spcBef>
              <a:buFontTx/>
              <a:buNone/>
            </a:pPr>
            <a:r>
              <a:rPr lang="en-US" altLang="zh-CN" sz="2000" baseline="0" dirty="0">
                <a:latin typeface="+mn-lt"/>
                <a:ea typeface="微软雅黑 Light" panose="020B0502040204020203" pitchFamily="34" charset="-122"/>
              </a:rPr>
              <a:t>} </a:t>
            </a:r>
          </a:p>
        </p:txBody>
      </p:sp>
      <p:sp>
        <p:nvSpPr>
          <p:cNvPr id="8" name="AutoShape 6">
            <a:extLst>
              <a:ext uri="{FF2B5EF4-FFF2-40B4-BE49-F238E27FC236}">
                <a16:creationId xmlns:a16="http://schemas.microsoft.com/office/drawing/2014/main" id="{9743E84D-5BB8-4E19-A4E3-65E5ACAEC501}"/>
              </a:ext>
            </a:extLst>
          </p:cNvPr>
          <p:cNvSpPr>
            <a:spLocks noChangeArrowheads="1"/>
          </p:cNvSpPr>
          <p:nvPr/>
        </p:nvSpPr>
        <p:spPr bwMode="auto">
          <a:xfrm>
            <a:off x="6452886" y="2731624"/>
            <a:ext cx="2511280" cy="1057043"/>
          </a:xfrm>
          <a:prstGeom prst="wedgeRoundRectCallout">
            <a:avLst>
              <a:gd name="adj1" fmla="val -104882"/>
              <a:gd name="adj2" fmla="val -126751"/>
              <a:gd name="adj3" fmla="val 16667"/>
            </a:avLst>
          </a:prstGeom>
          <a:solidFill>
            <a:schemeClr val="accent4">
              <a:lumMod val="20000"/>
              <a:lumOff val="80000"/>
            </a:schemeClr>
          </a:solidFill>
          <a:ln w="6350">
            <a:solidFill>
              <a:schemeClr val="hlink"/>
            </a:solidFill>
            <a:miter lim="800000"/>
            <a:headEnd/>
            <a:tailEnd/>
          </a:ln>
        </p:spPr>
        <p:txBody>
          <a:bodyPr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000" baseline="0" dirty="0">
                <a:latin typeface="+mn-lt"/>
                <a:ea typeface="微软雅黑 Light" panose="020B0502040204020203" pitchFamily="34" charset="-122"/>
              </a:rPr>
              <a:t>顶点</a:t>
            </a:r>
            <a:r>
              <a:rPr lang="en-US" altLang="zh-CN" sz="2000" baseline="0" dirty="0">
                <a:latin typeface="+mn-lt"/>
                <a:ea typeface="微软雅黑 Light" panose="020B0502040204020203" pitchFamily="34" charset="-122"/>
              </a:rPr>
              <a:t>I</a:t>
            </a:r>
            <a:r>
              <a:rPr lang="zh-CN" altLang="en-US" sz="2000" baseline="0" dirty="0">
                <a:latin typeface="+mn-lt"/>
                <a:ea typeface="微软雅黑 Light" panose="020B0502040204020203" pitchFamily="34" charset="-122"/>
              </a:rPr>
              <a:t>和</a:t>
            </a:r>
            <a:r>
              <a:rPr lang="en-US" altLang="zh-CN" sz="2000" baseline="0" dirty="0">
                <a:latin typeface="+mn-lt"/>
                <a:ea typeface="微软雅黑 Light" panose="020B0502040204020203" pitchFamily="34" charset="-122"/>
              </a:rPr>
              <a:t>j</a:t>
            </a:r>
            <a:r>
              <a:rPr lang="zh-CN" altLang="en-US" sz="2000" baseline="0" dirty="0">
                <a:latin typeface="+mn-lt"/>
                <a:ea typeface="微软雅黑 Light" panose="020B0502040204020203" pitchFamily="34" charset="-122"/>
              </a:rPr>
              <a:t>间有边，且此路径长小于原先从原点到</a:t>
            </a:r>
            <a:r>
              <a:rPr lang="en-US" altLang="zh-CN" sz="2000" baseline="0" dirty="0">
                <a:latin typeface="+mn-lt"/>
                <a:ea typeface="微软雅黑 Light" panose="020B0502040204020203" pitchFamily="34" charset="-122"/>
              </a:rPr>
              <a:t>j</a:t>
            </a:r>
            <a:r>
              <a:rPr lang="zh-CN" altLang="en-US" sz="2000" baseline="0" dirty="0">
                <a:latin typeface="+mn-lt"/>
                <a:ea typeface="微软雅黑 Light" panose="020B0502040204020203" pitchFamily="34" charset="-122"/>
              </a:rPr>
              <a:t>的路径长 </a:t>
            </a:r>
          </a:p>
        </p:txBody>
      </p:sp>
    </p:spTree>
    <p:extLst>
      <p:ext uri="{BB962C8B-B14F-4D97-AF65-F5344CB8AC3E}">
        <p14:creationId xmlns:p14="http://schemas.microsoft.com/office/powerpoint/2010/main" val="1474636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55358" y="1610436"/>
            <a:ext cx="5610225" cy="28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464227" y="1958153"/>
            <a:ext cx="4632350" cy="211206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6260897" y="1958152"/>
            <a:ext cx="2412936" cy="368336"/>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61"/>
              </a:lnSpc>
              <a:spcBef>
                <a:spcPts val="0"/>
              </a:spcBef>
            </a:pPr>
            <a:r>
              <a:rPr kumimoji="1" lang="zh-CN" altLang="en-US" sz="975"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975" dirty="0">
                <a:solidFill>
                  <a:schemeClr val="tx1">
                    <a:lumMod val="85000"/>
                    <a:lumOff val="15000"/>
                  </a:schemeClr>
                </a:solidFill>
                <a:latin typeface="Microsoft YaHei" charset="-122"/>
                <a:ea typeface="Microsoft YaHei" charset="-122"/>
                <a:cs typeface="Microsoft YaHei" charset="-122"/>
              </a:rPr>
            </a:br>
            <a:r>
              <a:rPr kumimoji="1" lang="zh-CN" altLang="en-US" sz="975"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6250698" y="2313859"/>
            <a:ext cx="2415803"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1"/>
              </a:lnSpc>
            </a:pPr>
            <a:r>
              <a:rPr kumimoji="1" lang="en-US" altLang="zh-CN" sz="900" dirty="0">
                <a:solidFill>
                  <a:schemeClr val="tx1">
                    <a:lumMod val="85000"/>
                    <a:lumOff val="15000"/>
                  </a:schemeClr>
                </a:solidFill>
                <a:latin typeface="+mn-lt"/>
                <a:cs typeface="Arial" panose="020B0604020202020204" pitchFamily="34" charset="0"/>
              </a:rPr>
              <a:t>Bring digital to every person, home and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organization for a fully connected,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intelligent world.</a:t>
            </a:r>
            <a:endParaRPr kumimoji="1" lang="zh-CN" altLang="en-US" sz="9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42B404-90F5-4947-89BC-F5F83065D19A}"/>
              </a:ext>
            </a:extLst>
          </p:cNvPr>
          <p:cNvSpPr>
            <a:spLocks noGrp="1"/>
          </p:cNvSpPr>
          <p:nvPr>
            <p:ph idx="1"/>
          </p:nvPr>
        </p:nvSpPr>
        <p:spPr/>
        <p:txBody>
          <a:bodyPr/>
          <a:lstStyle/>
          <a:p>
            <a:pPr lvl="1"/>
            <a:r>
              <a:rPr lang="en-US" altLang="zh-CN" dirty="0">
                <a:latin typeface="+mn-lt"/>
              </a:rPr>
              <a:t>3</a:t>
            </a:r>
            <a:r>
              <a:rPr lang="zh-CN" altLang="en-US" dirty="0">
                <a:latin typeface="+mn-lt"/>
              </a:rPr>
              <a:t>）碰到不可行非叶</a:t>
            </a:r>
            <a:r>
              <a:rPr lang="en-US" altLang="zh-CN" dirty="0">
                <a:latin typeface="+mn-lt"/>
              </a:rPr>
              <a:t>/</a:t>
            </a:r>
            <a:r>
              <a:rPr lang="zh-CN" altLang="en-US" dirty="0">
                <a:latin typeface="+mn-lt"/>
              </a:rPr>
              <a:t>叶结点（不可行（部分）解），需要回溯：返回到上一层结点</a:t>
            </a:r>
            <a:endParaRPr lang="en-US" altLang="zh-CN" dirty="0">
              <a:latin typeface="+mn-lt"/>
            </a:endParaRPr>
          </a:p>
          <a:p>
            <a:pPr lvl="2"/>
            <a:r>
              <a:rPr lang="en-US" altLang="zh-CN" dirty="0">
                <a:latin typeface="+mn-lt"/>
              </a:rPr>
              <a:t>e.g. </a:t>
            </a:r>
            <a:r>
              <a:rPr lang="zh-CN" altLang="en-US" dirty="0">
                <a:latin typeface="+mn-lt"/>
              </a:rPr>
              <a:t>对</a:t>
            </a:r>
            <a:r>
              <a:rPr lang="en-US" altLang="zh-CN" dirty="0">
                <a:latin typeface="+mn-lt"/>
              </a:rPr>
              <a:t>C</a:t>
            </a:r>
            <a:r>
              <a:rPr lang="zh-CN" altLang="en-US" dirty="0">
                <a:latin typeface="+mn-lt"/>
              </a:rPr>
              <a:t>结点，下一步的扩展有</a:t>
            </a:r>
            <a:r>
              <a:rPr lang="en-US" altLang="zh-CN" dirty="0">
                <a:latin typeface="+mn-lt"/>
              </a:rPr>
              <a:t>4</a:t>
            </a:r>
            <a:r>
              <a:rPr lang="zh-CN" altLang="en-US" dirty="0">
                <a:latin typeface="+mn-lt"/>
              </a:rPr>
              <a:t>种可能选择：</a:t>
            </a:r>
            <a:r>
              <a:rPr lang="en-US" altLang="zh-CN" sz="2400" dirty="0">
                <a:solidFill>
                  <a:srgbClr val="FF3300"/>
                </a:solidFill>
                <a:latin typeface="+mn-lt"/>
              </a:rPr>
              <a:t>3</a:t>
            </a:r>
            <a:r>
              <a:rPr lang="zh-CN" altLang="en-US" sz="2400" dirty="0">
                <a:solidFill>
                  <a:srgbClr val="FF3300"/>
                </a:solidFill>
                <a:latin typeface="+mn-lt"/>
              </a:rPr>
              <a:t>、</a:t>
            </a:r>
            <a:r>
              <a:rPr lang="en-US" altLang="zh-CN" sz="2400" dirty="0">
                <a:solidFill>
                  <a:srgbClr val="FF3300"/>
                </a:solidFill>
                <a:latin typeface="+mn-lt"/>
              </a:rPr>
              <a:t>4</a:t>
            </a:r>
            <a:r>
              <a:rPr lang="zh-CN" altLang="en-US" sz="2400" dirty="0">
                <a:latin typeface="+mn-lt"/>
              </a:rPr>
              <a:t>、</a:t>
            </a:r>
            <a:r>
              <a:rPr lang="en-US" altLang="zh-CN" sz="2400" b="1" dirty="0">
                <a:solidFill>
                  <a:srgbClr val="0000FF"/>
                </a:solidFill>
                <a:latin typeface="+mn-lt"/>
              </a:rPr>
              <a:t>1</a:t>
            </a:r>
            <a:r>
              <a:rPr lang="zh-CN" altLang="en-US" sz="2400" b="1" dirty="0">
                <a:solidFill>
                  <a:srgbClr val="0000FF"/>
                </a:solidFill>
                <a:latin typeface="+mn-lt"/>
              </a:rPr>
              <a:t>、</a:t>
            </a:r>
            <a:r>
              <a:rPr lang="en-US" altLang="zh-CN" sz="2400" b="1" dirty="0">
                <a:solidFill>
                  <a:srgbClr val="0000FF"/>
                </a:solidFill>
                <a:latin typeface="+mn-lt"/>
              </a:rPr>
              <a:t>2</a:t>
            </a:r>
            <a:r>
              <a:rPr lang="zh-CN" altLang="en-US" sz="2400" b="1" dirty="0">
                <a:solidFill>
                  <a:srgbClr val="0000FF"/>
                </a:solidFill>
                <a:latin typeface="+mn-lt"/>
              </a:rPr>
              <a:t>，</a:t>
            </a:r>
            <a:endParaRPr lang="en-US" altLang="zh-CN" sz="2400" b="1" dirty="0">
              <a:solidFill>
                <a:srgbClr val="0000FF"/>
              </a:solidFill>
              <a:latin typeface="+mn-lt"/>
            </a:endParaRPr>
          </a:p>
          <a:p>
            <a:pPr marL="536575" lvl="2" indent="0">
              <a:buNone/>
            </a:pPr>
            <a:r>
              <a:rPr lang="zh-CN" altLang="en-US" sz="2400" dirty="0">
                <a:latin typeface="+mn-lt"/>
              </a:rPr>
              <a:t>，每种选择都可以继续扩展子树；</a:t>
            </a:r>
            <a:endParaRPr lang="en-US" altLang="zh-CN" sz="2400" dirty="0">
              <a:latin typeface="+mn-lt"/>
            </a:endParaRPr>
          </a:p>
          <a:p>
            <a:pPr marL="536575" lvl="2" indent="0">
              <a:buNone/>
            </a:pPr>
            <a:r>
              <a:rPr lang="zh-CN" altLang="en-US" sz="2400" dirty="0">
                <a:latin typeface="+mn-lt"/>
              </a:rPr>
              <a:t>但只有其中</a:t>
            </a:r>
            <a:r>
              <a:rPr lang="en-US" altLang="zh-CN" sz="2400" dirty="0">
                <a:latin typeface="+mn-lt"/>
              </a:rPr>
              <a:t>2</a:t>
            </a:r>
            <a:r>
              <a:rPr lang="zh-CN" altLang="en-US" sz="2400" dirty="0">
                <a:latin typeface="+mn-lt"/>
              </a:rPr>
              <a:t>种选择是合理的，</a:t>
            </a:r>
            <a:endParaRPr lang="en-US" altLang="zh-CN" sz="2400" dirty="0">
              <a:latin typeface="+mn-lt"/>
            </a:endParaRPr>
          </a:p>
          <a:p>
            <a:pPr marL="536575" lvl="2" indent="0">
              <a:buNone/>
            </a:pPr>
            <a:r>
              <a:rPr lang="zh-CN" altLang="en-US" sz="2400" dirty="0">
                <a:latin typeface="+mn-lt"/>
              </a:rPr>
              <a:t>对后</a:t>
            </a:r>
            <a:r>
              <a:rPr lang="en-US" altLang="zh-CN" sz="2400" dirty="0">
                <a:latin typeface="+mn-lt"/>
              </a:rPr>
              <a:t>2</a:t>
            </a:r>
            <a:r>
              <a:rPr lang="zh-CN" altLang="en-US" sz="2400" dirty="0">
                <a:latin typeface="+mn-lt"/>
              </a:rPr>
              <a:t>种选择不再继续扩展，</a:t>
            </a:r>
            <a:endParaRPr lang="en-US" altLang="zh-CN" sz="2400" dirty="0">
              <a:latin typeface="+mn-lt"/>
            </a:endParaRPr>
          </a:p>
          <a:p>
            <a:pPr marL="536575" lvl="2" indent="0">
              <a:buNone/>
            </a:pPr>
            <a:r>
              <a:rPr lang="zh-CN" altLang="en-US" sz="2400" dirty="0">
                <a:latin typeface="+mn-lt"/>
              </a:rPr>
              <a:t>而是返回</a:t>
            </a:r>
            <a:r>
              <a:rPr lang="en-US" altLang="zh-CN" sz="2400" dirty="0">
                <a:latin typeface="+mn-lt"/>
              </a:rPr>
              <a:t>C</a:t>
            </a:r>
            <a:r>
              <a:rPr lang="zh-CN" altLang="en-US" sz="2400" dirty="0">
                <a:latin typeface="+mn-lt"/>
              </a:rPr>
              <a:t>结点</a:t>
            </a:r>
          </a:p>
          <a:p>
            <a:endParaRPr lang="zh-CN" altLang="en-US" dirty="0"/>
          </a:p>
        </p:txBody>
      </p:sp>
      <p:sp>
        <p:nvSpPr>
          <p:cNvPr id="3" name="日期占位符 2">
            <a:extLst>
              <a:ext uri="{FF2B5EF4-FFF2-40B4-BE49-F238E27FC236}">
                <a16:creationId xmlns:a16="http://schemas.microsoft.com/office/drawing/2014/main" id="{6D7459FE-DE10-40CC-8876-3B490B0DB783}"/>
              </a:ext>
            </a:extLst>
          </p:cNvPr>
          <p:cNvSpPr>
            <a:spLocks noGrp="1"/>
          </p:cNvSpPr>
          <p:nvPr>
            <p:ph type="dt" sz="half" idx="10"/>
          </p:nvPr>
        </p:nvSpPr>
        <p:spPr/>
        <p:txBody>
          <a:bodyPr/>
          <a:lstStyle/>
          <a:p>
            <a:fld id="{E745593C-C1A7-4136-94F2-334F3909D5EA}" type="datetime1">
              <a:rPr lang="zh-CN" altLang="en-US" smtClean="0"/>
              <a:t>2022/1/2</a:t>
            </a:fld>
            <a:endParaRPr lang="zh-CN" altLang="en-US" dirty="0"/>
          </a:p>
        </p:txBody>
      </p:sp>
      <p:sp>
        <p:nvSpPr>
          <p:cNvPr id="4" name="页脚占位符 3">
            <a:extLst>
              <a:ext uri="{FF2B5EF4-FFF2-40B4-BE49-F238E27FC236}">
                <a16:creationId xmlns:a16="http://schemas.microsoft.com/office/drawing/2014/main" id="{E64F56C6-8B7C-4056-96DE-39E170A66687}"/>
              </a:ext>
            </a:extLst>
          </p:cNvPr>
          <p:cNvSpPr>
            <a:spLocks noGrp="1"/>
          </p:cNvSpPr>
          <p:nvPr>
            <p:ph type="ftr" sz="quarter" idx="11"/>
          </p:nvPr>
        </p:nvSpPr>
        <p:spPr>
          <a:xfrm>
            <a:off x="3166962" y="6140137"/>
            <a:ext cx="3086100" cy="365125"/>
          </a:xfrm>
        </p:spPr>
        <p:txBody>
          <a:bodyPr/>
          <a:lstStyle/>
          <a:p>
            <a:endParaRPr lang="zh-CN" altLang="en-US" dirty="0"/>
          </a:p>
        </p:txBody>
      </p:sp>
      <p:sp>
        <p:nvSpPr>
          <p:cNvPr id="5" name="灯片编号占位符 4">
            <a:extLst>
              <a:ext uri="{FF2B5EF4-FFF2-40B4-BE49-F238E27FC236}">
                <a16:creationId xmlns:a16="http://schemas.microsoft.com/office/drawing/2014/main" id="{4075EE11-5A6C-48A4-BF4D-B4BAFF9D2CC3}"/>
              </a:ext>
            </a:extLst>
          </p:cNvPr>
          <p:cNvSpPr>
            <a:spLocks noGrp="1"/>
          </p:cNvSpPr>
          <p:nvPr>
            <p:ph type="sldNum" sz="quarter" idx="12"/>
          </p:nvPr>
        </p:nvSpPr>
        <p:spPr/>
        <p:txBody>
          <a:bodyPr/>
          <a:lstStyle/>
          <a:p>
            <a:fld id="{EEA58A3B-43CE-4AA0-90B5-EB47AFAFEB34}" type="slidenum">
              <a:rPr lang="zh-CN" altLang="en-US" smtClean="0"/>
              <a:pPr/>
              <a:t>9</a:t>
            </a:fld>
            <a:endParaRPr lang="zh-CN" altLang="en-US" dirty="0"/>
          </a:p>
        </p:txBody>
      </p:sp>
      <p:sp>
        <p:nvSpPr>
          <p:cNvPr id="6" name="Text Box 14">
            <a:extLst>
              <a:ext uri="{FF2B5EF4-FFF2-40B4-BE49-F238E27FC236}">
                <a16:creationId xmlns:a16="http://schemas.microsoft.com/office/drawing/2014/main" id="{0DBE799D-B8DE-402B-89BB-DA0E149D94F7}"/>
              </a:ext>
            </a:extLst>
          </p:cNvPr>
          <p:cNvSpPr txBox="1">
            <a:spLocks noChangeArrowheads="1"/>
          </p:cNvSpPr>
          <p:nvPr/>
        </p:nvSpPr>
        <p:spPr bwMode="auto">
          <a:xfrm>
            <a:off x="2318844" y="5115447"/>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99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grpSp>
        <p:nvGrpSpPr>
          <p:cNvPr id="7" name="Group 60">
            <a:extLst>
              <a:ext uri="{FF2B5EF4-FFF2-40B4-BE49-F238E27FC236}">
                <a16:creationId xmlns:a16="http://schemas.microsoft.com/office/drawing/2014/main" id="{B70921FD-7116-493A-BCA1-066855D39891}"/>
              </a:ext>
            </a:extLst>
          </p:cNvPr>
          <p:cNvGrpSpPr>
            <a:grpSpLocks/>
          </p:cNvGrpSpPr>
          <p:nvPr/>
        </p:nvGrpSpPr>
        <p:grpSpPr bwMode="auto">
          <a:xfrm>
            <a:off x="2704606" y="1746772"/>
            <a:ext cx="6238875" cy="4746625"/>
            <a:chOff x="1671" y="1207"/>
            <a:chExt cx="3930" cy="2990"/>
          </a:xfrm>
        </p:grpSpPr>
        <p:sp>
          <p:nvSpPr>
            <p:cNvPr id="8" name="Oval 3">
              <a:extLst>
                <a:ext uri="{FF2B5EF4-FFF2-40B4-BE49-F238E27FC236}">
                  <a16:creationId xmlns:a16="http://schemas.microsoft.com/office/drawing/2014/main" id="{48653597-F709-440D-8E43-EEB7D3FFA89E}"/>
                </a:ext>
              </a:extLst>
            </p:cNvPr>
            <p:cNvSpPr>
              <a:spLocks noChangeArrowheads="1"/>
            </p:cNvSpPr>
            <p:nvPr/>
          </p:nvSpPr>
          <p:spPr bwMode="auto">
            <a:xfrm>
              <a:off x="3411" y="1764"/>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B</a:t>
              </a:r>
            </a:p>
          </p:txBody>
        </p:sp>
        <p:sp>
          <p:nvSpPr>
            <p:cNvPr id="9" name="Oval 4">
              <a:extLst>
                <a:ext uri="{FF2B5EF4-FFF2-40B4-BE49-F238E27FC236}">
                  <a16:creationId xmlns:a16="http://schemas.microsoft.com/office/drawing/2014/main" id="{EC1AA02A-55A2-4D1E-913A-A76CAC46A6AF}"/>
                </a:ext>
              </a:extLst>
            </p:cNvPr>
            <p:cNvSpPr>
              <a:spLocks noChangeArrowheads="1"/>
            </p:cNvSpPr>
            <p:nvPr/>
          </p:nvSpPr>
          <p:spPr bwMode="auto">
            <a:xfrm>
              <a:off x="2426" y="2387"/>
              <a:ext cx="322" cy="334"/>
            </a:xfrm>
            <a:prstGeom prst="ellipse">
              <a:avLst/>
            </a:prstGeom>
            <a:solidFill>
              <a:srgbClr val="FF3300"/>
            </a:solidFill>
            <a:ln w="6350" algn="ctr">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C</a:t>
              </a:r>
            </a:p>
          </p:txBody>
        </p:sp>
        <p:sp>
          <p:nvSpPr>
            <p:cNvPr id="10" name="Oval 5">
              <a:extLst>
                <a:ext uri="{FF2B5EF4-FFF2-40B4-BE49-F238E27FC236}">
                  <a16:creationId xmlns:a16="http://schemas.microsoft.com/office/drawing/2014/main" id="{8EA3CA17-7899-4B95-9C66-CC04A56DD93E}"/>
                </a:ext>
              </a:extLst>
            </p:cNvPr>
            <p:cNvSpPr>
              <a:spLocks noChangeArrowheads="1"/>
            </p:cNvSpPr>
            <p:nvPr/>
          </p:nvSpPr>
          <p:spPr bwMode="auto">
            <a:xfrm>
              <a:off x="1671" y="3077"/>
              <a:ext cx="321" cy="334"/>
            </a:xfrm>
            <a:prstGeom prst="ellipse">
              <a:avLst/>
            </a:prstGeom>
            <a:solidFill>
              <a:schemeClr val="folHlink"/>
            </a:solidFill>
            <a:ln w="6350" algn="ctr">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F</a:t>
              </a:r>
            </a:p>
          </p:txBody>
        </p:sp>
        <p:sp>
          <p:nvSpPr>
            <p:cNvPr id="11" name="Oval 6">
              <a:extLst>
                <a:ext uri="{FF2B5EF4-FFF2-40B4-BE49-F238E27FC236}">
                  <a16:creationId xmlns:a16="http://schemas.microsoft.com/office/drawing/2014/main" id="{DB82F55B-4663-49F3-AF08-19EE5BA75E4E}"/>
                </a:ext>
              </a:extLst>
            </p:cNvPr>
            <p:cNvSpPr>
              <a:spLocks noChangeArrowheads="1"/>
            </p:cNvSpPr>
            <p:nvPr/>
          </p:nvSpPr>
          <p:spPr bwMode="auto">
            <a:xfrm>
              <a:off x="5075" y="2401"/>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E</a:t>
              </a:r>
            </a:p>
          </p:txBody>
        </p:sp>
        <p:sp>
          <p:nvSpPr>
            <p:cNvPr id="12" name="Oval 7">
              <a:extLst>
                <a:ext uri="{FF2B5EF4-FFF2-40B4-BE49-F238E27FC236}">
                  <a16:creationId xmlns:a16="http://schemas.microsoft.com/office/drawing/2014/main" id="{7466AC9C-951F-4FBF-9454-8A4128EB59F2}"/>
                </a:ext>
              </a:extLst>
            </p:cNvPr>
            <p:cNvSpPr>
              <a:spLocks noChangeArrowheads="1"/>
            </p:cNvSpPr>
            <p:nvPr/>
          </p:nvSpPr>
          <p:spPr bwMode="auto">
            <a:xfrm>
              <a:off x="1672" y="3834"/>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L</a:t>
              </a:r>
            </a:p>
          </p:txBody>
        </p:sp>
        <p:sp>
          <p:nvSpPr>
            <p:cNvPr id="13" name="Line 8">
              <a:extLst>
                <a:ext uri="{FF2B5EF4-FFF2-40B4-BE49-F238E27FC236}">
                  <a16:creationId xmlns:a16="http://schemas.microsoft.com/office/drawing/2014/main" id="{84EC0B52-F03F-4F48-9F11-63E1F512FFF3}"/>
                </a:ext>
              </a:extLst>
            </p:cNvPr>
            <p:cNvSpPr>
              <a:spLocks noChangeShapeType="1"/>
            </p:cNvSpPr>
            <p:nvPr/>
          </p:nvSpPr>
          <p:spPr bwMode="auto">
            <a:xfrm flipH="1">
              <a:off x="2653" y="2023"/>
              <a:ext cx="797" cy="364"/>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4" name="Line 9">
              <a:extLst>
                <a:ext uri="{FF2B5EF4-FFF2-40B4-BE49-F238E27FC236}">
                  <a16:creationId xmlns:a16="http://schemas.microsoft.com/office/drawing/2014/main" id="{76D0320E-8B93-427C-9E47-1E3347D8F047}"/>
                </a:ext>
              </a:extLst>
            </p:cNvPr>
            <p:cNvSpPr>
              <a:spLocks noChangeShapeType="1"/>
            </p:cNvSpPr>
            <p:nvPr/>
          </p:nvSpPr>
          <p:spPr bwMode="auto">
            <a:xfrm>
              <a:off x="3721" y="1983"/>
              <a:ext cx="1393" cy="478"/>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5" name="Line 10">
              <a:extLst>
                <a:ext uri="{FF2B5EF4-FFF2-40B4-BE49-F238E27FC236}">
                  <a16:creationId xmlns:a16="http://schemas.microsoft.com/office/drawing/2014/main" id="{8DE57A54-B9EC-4CD5-A020-B93128C9605F}"/>
                </a:ext>
              </a:extLst>
            </p:cNvPr>
            <p:cNvSpPr>
              <a:spLocks noChangeShapeType="1"/>
            </p:cNvSpPr>
            <p:nvPr/>
          </p:nvSpPr>
          <p:spPr bwMode="auto">
            <a:xfrm flipH="1">
              <a:off x="1903" y="2659"/>
              <a:ext cx="569" cy="43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6" name="Line 11">
              <a:extLst>
                <a:ext uri="{FF2B5EF4-FFF2-40B4-BE49-F238E27FC236}">
                  <a16:creationId xmlns:a16="http://schemas.microsoft.com/office/drawing/2014/main" id="{CC681379-15E9-4E0B-984D-5CE01F3515F4}"/>
                </a:ext>
              </a:extLst>
            </p:cNvPr>
            <p:cNvSpPr>
              <a:spLocks noChangeShapeType="1"/>
            </p:cNvSpPr>
            <p:nvPr/>
          </p:nvSpPr>
          <p:spPr bwMode="auto">
            <a:xfrm flipH="1">
              <a:off x="1826" y="3430"/>
              <a:ext cx="11" cy="42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7" name="Text Box 12">
              <a:extLst>
                <a:ext uri="{FF2B5EF4-FFF2-40B4-BE49-F238E27FC236}">
                  <a16:creationId xmlns:a16="http://schemas.microsoft.com/office/drawing/2014/main" id="{C38872C1-9365-464F-8A75-F0413806A840}"/>
                </a:ext>
              </a:extLst>
            </p:cNvPr>
            <p:cNvSpPr txBox="1">
              <a:spLocks noChangeArrowheads="1"/>
            </p:cNvSpPr>
            <p:nvPr/>
          </p:nvSpPr>
          <p:spPr bwMode="auto">
            <a:xfrm>
              <a:off x="2909" y="202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18" name="Text Box 13">
              <a:extLst>
                <a:ext uri="{FF2B5EF4-FFF2-40B4-BE49-F238E27FC236}">
                  <a16:creationId xmlns:a16="http://schemas.microsoft.com/office/drawing/2014/main" id="{30D75A6D-DEA5-4E87-A9F9-04684A88C684}"/>
                </a:ext>
              </a:extLst>
            </p:cNvPr>
            <p:cNvSpPr txBox="1">
              <a:spLocks noChangeArrowheads="1"/>
            </p:cNvSpPr>
            <p:nvPr/>
          </p:nvSpPr>
          <p:spPr bwMode="auto">
            <a:xfrm>
              <a:off x="1904" y="273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3300"/>
                  </a:solidFill>
                </a:rPr>
                <a:t>3</a:t>
              </a:r>
            </a:p>
          </p:txBody>
        </p:sp>
        <p:sp>
          <p:nvSpPr>
            <p:cNvPr id="19" name="Text Box 15">
              <a:extLst>
                <a:ext uri="{FF2B5EF4-FFF2-40B4-BE49-F238E27FC236}">
                  <a16:creationId xmlns:a16="http://schemas.microsoft.com/office/drawing/2014/main" id="{B992C00C-ADAC-4FD2-8CF1-C4299DE1B8C7}"/>
                </a:ext>
              </a:extLst>
            </p:cNvPr>
            <p:cNvSpPr txBox="1">
              <a:spLocks noChangeArrowheads="1"/>
            </p:cNvSpPr>
            <p:nvPr/>
          </p:nvSpPr>
          <p:spPr bwMode="auto">
            <a:xfrm>
              <a:off x="4417" y="206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4</a:t>
              </a:r>
            </a:p>
          </p:txBody>
        </p:sp>
        <p:sp>
          <p:nvSpPr>
            <p:cNvPr id="20" name="Oval 16">
              <a:extLst>
                <a:ext uri="{FF2B5EF4-FFF2-40B4-BE49-F238E27FC236}">
                  <a16:creationId xmlns:a16="http://schemas.microsoft.com/office/drawing/2014/main" id="{6236CDA1-F9B9-4DDD-9D5B-F073D917E49A}"/>
                </a:ext>
              </a:extLst>
            </p:cNvPr>
            <p:cNvSpPr>
              <a:spLocks noChangeArrowheads="1"/>
            </p:cNvSpPr>
            <p:nvPr/>
          </p:nvSpPr>
          <p:spPr bwMode="auto">
            <a:xfrm>
              <a:off x="3412" y="1207"/>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A</a:t>
              </a:r>
            </a:p>
          </p:txBody>
        </p:sp>
        <p:sp>
          <p:nvSpPr>
            <p:cNvPr id="21" name="Line 17">
              <a:extLst>
                <a:ext uri="{FF2B5EF4-FFF2-40B4-BE49-F238E27FC236}">
                  <a16:creationId xmlns:a16="http://schemas.microsoft.com/office/drawing/2014/main" id="{105E9F77-879E-4030-B749-FCD1A52FAFAA}"/>
                </a:ext>
              </a:extLst>
            </p:cNvPr>
            <p:cNvSpPr>
              <a:spLocks noChangeShapeType="1"/>
            </p:cNvSpPr>
            <p:nvPr/>
          </p:nvSpPr>
          <p:spPr bwMode="auto">
            <a:xfrm>
              <a:off x="3567" y="1506"/>
              <a:ext cx="0" cy="278"/>
            </a:xfrm>
            <a:prstGeom prst="line">
              <a:avLst/>
            </a:prstGeom>
            <a:noFill/>
            <a:ln w="2857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2" name="Text Box 18">
              <a:extLst>
                <a:ext uri="{FF2B5EF4-FFF2-40B4-BE49-F238E27FC236}">
                  <a16:creationId xmlns:a16="http://schemas.microsoft.com/office/drawing/2014/main" id="{75369B9C-657F-4E0E-9CDE-E211720B8628}"/>
                </a:ext>
              </a:extLst>
            </p:cNvPr>
            <p:cNvSpPr txBox="1">
              <a:spLocks noChangeArrowheads="1"/>
            </p:cNvSpPr>
            <p:nvPr/>
          </p:nvSpPr>
          <p:spPr bwMode="auto">
            <a:xfrm>
              <a:off x="3311" y="158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1</a:t>
              </a:r>
            </a:p>
          </p:txBody>
        </p:sp>
        <p:sp>
          <p:nvSpPr>
            <p:cNvPr id="23" name="Oval 19">
              <a:extLst>
                <a:ext uri="{FF2B5EF4-FFF2-40B4-BE49-F238E27FC236}">
                  <a16:creationId xmlns:a16="http://schemas.microsoft.com/office/drawing/2014/main" id="{1B832EA8-6D60-4D5E-B204-A4DFAAE96D2A}"/>
                </a:ext>
              </a:extLst>
            </p:cNvPr>
            <p:cNvSpPr>
              <a:spLocks noChangeArrowheads="1"/>
            </p:cNvSpPr>
            <p:nvPr/>
          </p:nvSpPr>
          <p:spPr bwMode="auto">
            <a:xfrm>
              <a:off x="2368" y="3078"/>
              <a:ext cx="321" cy="334"/>
            </a:xfrm>
            <a:prstGeom prst="ellipse">
              <a:avLst/>
            </a:prstGeom>
            <a:solidFill>
              <a:schemeClr val="folHlink"/>
            </a:solidFill>
            <a:ln w="6350" algn="ctr">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G</a:t>
              </a:r>
            </a:p>
          </p:txBody>
        </p:sp>
        <p:sp>
          <p:nvSpPr>
            <p:cNvPr id="24" name="Oval 20">
              <a:extLst>
                <a:ext uri="{FF2B5EF4-FFF2-40B4-BE49-F238E27FC236}">
                  <a16:creationId xmlns:a16="http://schemas.microsoft.com/office/drawing/2014/main" id="{110E5ED5-88FC-4F99-9A51-885869C5895E}"/>
                </a:ext>
              </a:extLst>
            </p:cNvPr>
            <p:cNvSpPr>
              <a:spLocks noChangeArrowheads="1"/>
            </p:cNvSpPr>
            <p:nvPr/>
          </p:nvSpPr>
          <p:spPr bwMode="auto">
            <a:xfrm>
              <a:off x="2368" y="3835"/>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M</a:t>
              </a:r>
            </a:p>
          </p:txBody>
        </p:sp>
        <p:sp>
          <p:nvSpPr>
            <p:cNvPr id="25" name="Line 21">
              <a:extLst>
                <a:ext uri="{FF2B5EF4-FFF2-40B4-BE49-F238E27FC236}">
                  <a16:creationId xmlns:a16="http://schemas.microsoft.com/office/drawing/2014/main" id="{D4E4EF55-D6FA-4598-B975-50DEEF07D25D}"/>
                </a:ext>
              </a:extLst>
            </p:cNvPr>
            <p:cNvSpPr>
              <a:spLocks noChangeShapeType="1"/>
            </p:cNvSpPr>
            <p:nvPr/>
          </p:nvSpPr>
          <p:spPr bwMode="auto">
            <a:xfrm>
              <a:off x="2523" y="3377"/>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6" name="Text Box 22">
              <a:extLst>
                <a:ext uri="{FF2B5EF4-FFF2-40B4-BE49-F238E27FC236}">
                  <a16:creationId xmlns:a16="http://schemas.microsoft.com/office/drawing/2014/main" id="{68A2CE78-519F-41EF-B65C-4F3A8ED80D09}"/>
                </a:ext>
              </a:extLst>
            </p:cNvPr>
            <p:cNvSpPr txBox="1">
              <a:spLocks noChangeArrowheads="1"/>
            </p:cNvSpPr>
            <p:nvPr/>
          </p:nvSpPr>
          <p:spPr bwMode="auto">
            <a:xfrm>
              <a:off x="2368" y="349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27" name="Line 23">
              <a:extLst>
                <a:ext uri="{FF2B5EF4-FFF2-40B4-BE49-F238E27FC236}">
                  <a16:creationId xmlns:a16="http://schemas.microsoft.com/office/drawing/2014/main" id="{FFD8FF64-C6BD-4A0E-9D3B-75E0F66E9050}"/>
                </a:ext>
              </a:extLst>
            </p:cNvPr>
            <p:cNvSpPr>
              <a:spLocks noChangeShapeType="1"/>
            </p:cNvSpPr>
            <p:nvPr/>
          </p:nvSpPr>
          <p:spPr bwMode="auto">
            <a:xfrm>
              <a:off x="2517" y="2704"/>
              <a:ext cx="6" cy="39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28" name="Text Box 24">
              <a:extLst>
                <a:ext uri="{FF2B5EF4-FFF2-40B4-BE49-F238E27FC236}">
                  <a16:creationId xmlns:a16="http://schemas.microsoft.com/office/drawing/2014/main" id="{D554B9C5-1563-46C9-BD65-92E0FDC35A49}"/>
                </a:ext>
              </a:extLst>
            </p:cNvPr>
            <p:cNvSpPr txBox="1">
              <a:spLocks noChangeArrowheads="1"/>
            </p:cNvSpPr>
            <p:nvPr/>
          </p:nvSpPr>
          <p:spPr bwMode="auto">
            <a:xfrm>
              <a:off x="2336" y="279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3300"/>
                  </a:solidFill>
                </a:rPr>
                <a:t>4</a:t>
              </a:r>
            </a:p>
          </p:txBody>
        </p:sp>
        <p:sp>
          <p:nvSpPr>
            <p:cNvPr id="29" name="Oval 26">
              <a:extLst>
                <a:ext uri="{FF2B5EF4-FFF2-40B4-BE49-F238E27FC236}">
                  <a16:creationId xmlns:a16="http://schemas.microsoft.com/office/drawing/2014/main" id="{8FFEB6AF-DA5E-4AE0-BACF-BE1D3C56B9EE}"/>
                </a:ext>
              </a:extLst>
            </p:cNvPr>
            <p:cNvSpPr>
              <a:spLocks noChangeArrowheads="1"/>
            </p:cNvSpPr>
            <p:nvPr/>
          </p:nvSpPr>
          <p:spPr bwMode="auto">
            <a:xfrm>
              <a:off x="3104" y="3078"/>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endParaRPr lang="en-US" altLang="zh-CN" sz="2000">
                <a:latin typeface="Times New Roman" pitchFamily="18" charset="0"/>
              </a:endParaRPr>
            </a:p>
          </p:txBody>
        </p:sp>
        <p:sp>
          <p:nvSpPr>
            <p:cNvPr id="30" name="Line 28">
              <a:extLst>
                <a:ext uri="{FF2B5EF4-FFF2-40B4-BE49-F238E27FC236}">
                  <a16:creationId xmlns:a16="http://schemas.microsoft.com/office/drawing/2014/main" id="{A47C5166-DA9D-48A7-A367-E17D7FDAED4B}"/>
                </a:ext>
              </a:extLst>
            </p:cNvPr>
            <p:cNvSpPr>
              <a:spLocks noChangeShapeType="1"/>
            </p:cNvSpPr>
            <p:nvPr/>
          </p:nvSpPr>
          <p:spPr bwMode="auto">
            <a:xfrm>
              <a:off x="2653" y="2704"/>
              <a:ext cx="545" cy="363"/>
            </a:xfrm>
            <a:prstGeom prst="line">
              <a:avLst/>
            </a:prstGeom>
            <a:noFill/>
            <a:ln w="19050">
              <a:solidFill>
                <a:schemeClr val="tx1">
                  <a:lumMod val="50000"/>
                  <a:lumOff val="5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1" name="Text Box 30">
              <a:extLst>
                <a:ext uri="{FF2B5EF4-FFF2-40B4-BE49-F238E27FC236}">
                  <a16:creationId xmlns:a16="http://schemas.microsoft.com/office/drawing/2014/main" id="{FCF3878B-8A58-41FD-AED7-D432C9ABAD78}"/>
                </a:ext>
              </a:extLst>
            </p:cNvPr>
            <p:cNvSpPr txBox="1">
              <a:spLocks noChangeArrowheads="1"/>
            </p:cNvSpPr>
            <p:nvPr/>
          </p:nvSpPr>
          <p:spPr bwMode="auto">
            <a:xfrm>
              <a:off x="2835" y="2931"/>
              <a:ext cx="200" cy="235"/>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t>1</a:t>
              </a:r>
            </a:p>
          </p:txBody>
        </p:sp>
        <p:sp>
          <p:nvSpPr>
            <p:cNvPr id="32" name="Line 36">
              <a:extLst>
                <a:ext uri="{FF2B5EF4-FFF2-40B4-BE49-F238E27FC236}">
                  <a16:creationId xmlns:a16="http://schemas.microsoft.com/office/drawing/2014/main" id="{82B55B99-E43D-486A-AA34-549D11C70282}"/>
                </a:ext>
              </a:extLst>
            </p:cNvPr>
            <p:cNvSpPr>
              <a:spLocks noChangeShapeType="1"/>
            </p:cNvSpPr>
            <p:nvPr/>
          </p:nvSpPr>
          <p:spPr bwMode="auto">
            <a:xfrm>
              <a:off x="2699" y="2614"/>
              <a:ext cx="1224" cy="635"/>
            </a:xfrm>
            <a:prstGeom prst="line">
              <a:avLst/>
            </a:prstGeom>
            <a:noFill/>
            <a:ln w="19050">
              <a:solidFill>
                <a:schemeClr val="tx1">
                  <a:lumMod val="50000"/>
                  <a:lumOff val="5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3" name="Text Box 37">
              <a:extLst>
                <a:ext uri="{FF2B5EF4-FFF2-40B4-BE49-F238E27FC236}">
                  <a16:creationId xmlns:a16="http://schemas.microsoft.com/office/drawing/2014/main" id="{2F134A3E-FD1E-4B5C-A26C-EC9CA9656B66}"/>
                </a:ext>
              </a:extLst>
            </p:cNvPr>
            <p:cNvSpPr txBox="1">
              <a:spLocks noChangeArrowheads="1"/>
            </p:cNvSpPr>
            <p:nvPr/>
          </p:nvSpPr>
          <p:spPr bwMode="auto">
            <a:xfrm>
              <a:off x="3515" y="2795"/>
              <a:ext cx="200" cy="235"/>
            </a:xfrm>
            <a:prstGeom prst="rect">
              <a:avLst/>
            </a:prstGeom>
            <a:noFill/>
            <a:ln w="63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dirty="0"/>
                <a:t>2</a:t>
              </a:r>
            </a:p>
          </p:txBody>
        </p:sp>
        <p:sp>
          <p:nvSpPr>
            <p:cNvPr id="34" name="Oval 40">
              <a:extLst>
                <a:ext uri="{FF2B5EF4-FFF2-40B4-BE49-F238E27FC236}">
                  <a16:creationId xmlns:a16="http://schemas.microsoft.com/office/drawing/2014/main" id="{9A14B1EB-AA90-4480-9949-504B4BE23552}"/>
                </a:ext>
              </a:extLst>
            </p:cNvPr>
            <p:cNvSpPr>
              <a:spLocks noChangeArrowheads="1"/>
            </p:cNvSpPr>
            <p:nvPr/>
          </p:nvSpPr>
          <p:spPr bwMode="auto">
            <a:xfrm>
              <a:off x="4582" y="3105"/>
              <a:ext cx="322"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H</a:t>
              </a:r>
            </a:p>
          </p:txBody>
        </p:sp>
        <p:sp>
          <p:nvSpPr>
            <p:cNvPr id="35" name="Oval 41">
              <a:extLst>
                <a:ext uri="{FF2B5EF4-FFF2-40B4-BE49-F238E27FC236}">
                  <a16:creationId xmlns:a16="http://schemas.microsoft.com/office/drawing/2014/main" id="{7D071495-5093-4F06-B403-1A08EACF9286}"/>
                </a:ext>
              </a:extLst>
            </p:cNvPr>
            <p:cNvSpPr>
              <a:spLocks noChangeArrowheads="1"/>
            </p:cNvSpPr>
            <p:nvPr/>
          </p:nvSpPr>
          <p:spPr bwMode="auto">
            <a:xfrm>
              <a:off x="4583" y="3862"/>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N</a:t>
              </a:r>
            </a:p>
          </p:txBody>
        </p:sp>
        <p:sp>
          <p:nvSpPr>
            <p:cNvPr id="36" name="Line 42">
              <a:extLst>
                <a:ext uri="{FF2B5EF4-FFF2-40B4-BE49-F238E27FC236}">
                  <a16:creationId xmlns:a16="http://schemas.microsoft.com/office/drawing/2014/main" id="{2EE01695-481E-40FC-BB3E-F46BAA858520}"/>
                </a:ext>
              </a:extLst>
            </p:cNvPr>
            <p:cNvSpPr>
              <a:spLocks noChangeShapeType="1"/>
            </p:cNvSpPr>
            <p:nvPr/>
          </p:nvSpPr>
          <p:spPr bwMode="auto">
            <a:xfrm flipH="1">
              <a:off x="4814" y="2699"/>
              <a:ext cx="377" cy="426"/>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7" name="Line 43">
              <a:extLst>
                <a:ext uri="{FF2B5EF4-FFF2-40B4-BE49-F238E27FC236}">
                  <a16:creationId xmlns:a16="http://schemas.microsoft.com/office/drawing/2014/main" id="{A2371289-1CA4-4180-BFBF-76544FA27252}"/>
                </a:ext>
              </a:extLst>
            </p:cNvPr>
            <p:cNvSpPr>
              <a:spLocks noChangeShapeType="1"/>
            </p:cNvSpPr>
            <p:nvPr/>
          </p:nvSpPr>
          <p:spPr bwMode="auto">
            <a:xfrm>
              <a:off x="4737" y="3404"/>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38" name="Text Box 44">
              <a:extLst>
                <a:ext uri="{FF2B5EF4-FFF2-40B4-BE49-F238E27FC236}">
                  <a16:creationId xmlns:a16="http://schemas.microsoft.com/office/drawing/2014/main" id="{44F81971-5975-4DBD-93AA-390C7CA92DDC}"/>
                </a:ext>
              </a:extLst>
            </p:cNvPr>
            <p:cNvSpPr txBox="1">
              <a:spLocks noChangeArrowheads="1"/>
            </p:cNvSpPr>
            <p:nvPr/>
          </p:nvSpPr>
          <p:spPr bwMode="auto">
            <a:xfrm>
              <a:off x="4815" y="276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39" name="Text Box 45">
              <a:extLst>
                <a:ext uri="{FF2B5EF4-FFF2-40B4-BE49-F238E27FC236}">
                  <a16:creationId xmlns:a16="http://schemas.microsoft.com/office/drawing/2014/main" id="{D10B2735-C160-4847-A723-B8BFB4860D60}"/>
                </a:ext>
              </a:extLst>
            </p:cNvPr>
            <p:cNvSpPr txBox="1">
              <a:spLocks noChangeArrowheads="1"/>
            </p:cNvSpPr>
            <p:nvPr/>
          </p:nvSpPr>
          <p:spPr bwMode="auto">
            <a:xfrm>
              <a:off x="4583" y="352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40" name="Oval 46">
              <a:extLst>
                <a:ext uri="{FF2B5EF4-FFF2-40B4-BE49-F238E27FC236}">
                  <a16:creationId xmlns:a16="http://schemas.microsoft.com/office/drawing/2014/main" id="{5D2BAFBF-83D0-4391-BCEA-CF90C84FDFCE}"/>
                </a:ext>
              </a:extLst>
            </p:cNvPr>
            <p:cNvSpPr>
              <a:spLocks noChangeArrowheads="1"/>
            </p:cNvSpPr>
            <p:nvPr/>
          </p:nvSpPr>
          <p:spPr bwMode="auto">
            <a:xfrm>
              <a:off x="5279" y="3106"/>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I</a:t>
              </a:r>
            </a:p>
          </p:txBody>
        </p:sp>
        <p:sp>
          <p:nvSpPr>
            <p:cNvPr id="41" name="Oval 47">
              <a:extLst>
                <a:ext uri="{FF2B5EF4-FFF2-40B4-BE49-F238E27FC236}">
                  <a16:creationId xmlns:a16="http://schemas.microsoft.com/office/drawing/2014/main" id="{AB8C3206-33F4-4803-BA83-EA0FE33F1CAE}"/>
                </a:ext>
              </a:extLst>
            </p:cNvPr>
            <p:cNvSpPr>
              <a:spLocks noChangeArrowheads="1"/>
            </p:cNvSpPr>
            <p:nvPr/>
          </p:nvSpPr>
          <p:spPr bwMode="auto">
            <a:xfrm>
              <a:off x="5280" y="3863"/>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r>
                <a:rPr lang="en-US" altLang="zh-CN" sz="2000">
                  <a:latin typeface="Times New Roman" pitchFamily="18" charset="0"/>
                </a:rPr>
                <a:t>O</a:t>
              </a:r>
            </a:p>
          </p:txBody>
        </p:sp>
        <p:sp>
          <p:nvSpPr>
            <p:cNvPr id="42" name="Line 48">
              <a:extLst>
                <a:ext uri="{FF2B5EF4-FFF2-40B4-BE49-F238E27FC236}">
                  <a16:creationId xmlns:a16="http://schemas.microsoft.com/office/drawing/2014/main" id="{C37CE3AF-50B0-4005-86EB-4544EE725293}"/>
                </a:ext>
              </a:extLst>
            </p:cNvPr>
            <p:cNvSpPr>
              <a:spLocks noChangeShapeType="1"/>
            </p:cNvSpPr>
            <p:nvPr/>
          </p:nvSpPr>
          <p:spPr bwMode="auto">
            <a:xfrm>
              <a:off x="5434" y="3405"/>
              <a:ext cx="0" cy="478"/>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3" name="Text Box 49">
              <a:extLst>
                <a:ext uri="{FF2B5EF4-FFF2-40B4-BE49-F238E27FC236}">
                  <a16:creationId xmlns:a16="http://schemas.microsoft.com/office/drawing/2014/main" id="{F367D370-1CB5-476A-B731-457F3738750C}"/>
                </a:ext>
              </a:extLst>
            </p:cNvPr>
            <p:cNvSpPr txBox="1">
              <a:spLocks noChangeArrowheads="1"/>
            </p:cNvSpPr>
            <p:nvPr/>
          </p:nvSpPr>
          <p:spPr bwMode="auto">
            <a:xfrm>
              <a:off x="5280" y="352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2</a:t>
              </a:r>
            </a:p>
          </p:txBody>
        </p:sp>
        <p:sp>
          <p:nvSpPr>
            <p:cNvPr id="44" name="Line 50">
              <a:extLst>
                <a:ext uri="{FF2B5EF4-FFF2-40B4-BE49-F238E27FC236}">
                  <a16:creationId xmlns:a16="http://schemas.microsoft.com/office/drawing/2014/main" id="{E4D729BE-83BC-4DD4-84ED-03652E0B13A8}"/>
                </a:ext>
              </a:extLst>
            </p:cNvPr>
            <p:cNvSpPr>
              <a:spLocks noChangeShapeType="1"/>
            </p:cNvSpPr>
            <p:nvPr/>
          </p:nvSpPr>
          <p:spPr bwMode="auto">
            <a:xfrm>
              <a:off x="5268" y="2699"/>
              <a:ext cx="166" cy="427"/>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5" name="Text Box 51">
              <a:extLst>
                <a:ext uri="{FF2B5EF4-FFF2-40B4-BE49-F238E27FC236}">
                  <a16:creationId xmlns:a16="http://schemas.microsoft.com/office/drawing/2014/main" id="{AF8926DE-11EC-4B2C-A626-35CCD90208A7}"/>
                </a:ext>
              </a:extLst>
            </p:cNvPr>
            <p:cNvSpPr txBox="1">
              <a:spLocks noChangeArrowheads="1"/>
            </p:cNvSpPr>
            <p:nvPr/>
          </p:nvSpPr>
          <p:spPr bwMode="auto">
            <a:xfrm>
              <a:off x="5384" y="281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3</a:t>
              </a:r>
            </a:p>
          </p:txBody>
        </p:sp>
        <p:sp>
          <p:nvSpPr>
            <p:cNvPr id="46" name="Line 53">
              <a:extLst>
                <a:ext uri="{FF2B5EF4-FFF2-40B4-BE49-F238E27FC236}">
                  <a16:creationId xmlns:a16="http://schemas.microsoft.com/office/drawing/2014/main" id="{CB794047-8EBB-4A4D-B14F-B528BA6BB281}"/>
                </a:ext>
              </a:extLst>
            </p:cNvPr>
            <p:cNvSpPr>
              <a:spLocks noChangeShapeType="1"/>
            </p:cNvSpPr>
            <p:nvPr/>
          </p:nvSpPr>
          <p:spPr bwMode="auto">
            <a:xfrm>
              <a:off x="3061" y="3158"/>
              <a:ext cx="363" cy="227"/>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7" name="Line 54">
              <a:extLst>
                <a:ext uri="{FF2B5EF4-FFF2-40B4-BE49-F238E27FC236}">
                  <a16:creationId xmlns:a16="http://schemas.microsoft.com/office/drawing/2014/main" id="{27E5B247-C79B-480D-BA57-6BCB5628625D}"/>
                </a:ext>
              </a:extLst>
            </p:cNvPr>
            <p:cNvSpPr>
              <a:spLocks noChangeShapeType="1"/>
            </p:cNvSpPr>
            <p:nvPr/>
          </p:nvSpPr>
          <p:spPr bwMode="auto">
            <a:xfrm flipH="1">
              <a:off x="3107" y="3067"/>
              <a:ext cx="272" cy="40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48" name="Oval 55">
              <a:extLst>
                <a:ext uri="{FF2B5EF4-FFF2-40B4-BE49-F238E27FC236}">
                  <a16:creationId xmlns:a16="http://schemas.microsoft.com/office/drawing/2014/main" id="{4F9B013C-1A86-4B5F-AE73-A477CA45A73D}"/>
                </a:ext>
              </a:extLst>
            </p:cNvPr>
            <p:cNvSpPr>
              <a:spLocks noChangeArrowheads="1"/>
            </p:cNvSpPr>
            <p:nvPr/>
          </p:nvSpPr>
          <p:spPr bwMode="auto">
            <a:xfrm>
              <a:off x="3787" y="3249"/>
              <a:ext cx="321" cy="334"/>
            </a:xfrm>
            <a:prstGeom prst="ellipse">
              <a:avLst/>
            </a:prstGeom>
            <a:noFill/>
            <a:ln w="63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a:endParaRPr lang="en-US" altLang="zh-CN" sz="2000">
                <a:latin typeface="Times New Roman" pitchFamily="18" charset="0"/>
              </a:endParaRPr>
            </a:p>
          </p:txBody>
        </p:sp>
        <p:sp>
          <p:nvSpPr>
            <p:cNvPr id="49" name="Line 56">
              <a:extLst>
                <a:ext uri="{FF2B5EF4-FFF2-40B4-BE49-F238E27FC236}">
                  <a16:creationId xmlns:a16="http://schemas.microsoft.com/office/drawing/2014/main" id="{AC79BACF-D7F6-4E19-B1BF-EF5909055FEE}"/>
                </a:ext>
              </a:extLst>
            </p:cNvPr>
            <p:cNvSpPr>
              <a:spLocks noChangeShapeType="1"/>
            </p:cNvSpPr>
            <p:nvPr/>
          </p:nvSpPr>
          <p:spPr bwMode="auto">
            <a:xfrm>
              <a:off x="3744" y="3329"/>
              <a:ext cx="363" cy="227"/>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0" name="Line 57">
              <a:extLst>
                <a:ext uri="{FF2B5EF4-FFF2-40B4-BE49-F238E27FC236}">
                  <a16:creationId xmlns:a16="http://schemas.microsoft.com/office/drawing/2014/main" id="{D40E3909-4180-487D-BC48-536E5722CE34}"/>
                </a:ext>
              </a:extLst>
            </p:cNvPr>
            <p:cNvSpPr>
              <a:spLocks noChangeShapeType="1"/>
            </p:cNvSpPr>
            <p:nvPr/>
          </p:nvSpPr>
          <p:spPr bwMode="auto">
            <a:xfrm flipH="1">
              <a:off x="3790" y="3238"/>
              <a:ext cx="272" cy="40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1" name="Line 58">
              <a:extLst>
                <a:ext uri="{FF2B5EF4-FFF2-40B4-BE49-F238E27FC236}">
                  <a16:creationId xmlns:a16="http://schemas.microsoft.com/office/drawing/2014/main" id="{06C4999A-36C8-4ADD-966F-0028CB30AAB2}"/>
                </a:ext>
              </a:extLst>
            </p:cNvPr>
            <p:cNvSpPr>
              <a:spLocks noChangeShapeType="1"/>
            </p:cNvSpPr>
            <p:nvPr/>
          </p:nvSpPr>
          <p:spPr bwMode="auto">
            <a:xfrm>
              <a:off x="3243" y="3430"/>
              <a:ext cx="0" cy="363"/>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52" name="Line 59">
              <a:extLst>
                <a:ext uri="{FF2B5EF4-FFF2-40B4-BE49-F238E27FC236}">
                  <a16:creationId xmlns:a16="http://schemas.microsoft.com/office/drawing/2014/main" id="{2DAA88A4-4133-471A-953E-2807CFDAE410}"/>
                </a:ext>
              </a:extLst>
            </p:cNvPr>
            <p:cNvSpPr>
              <a:spLocks noChangeShapeType="1"/>
            </p:cNvSpPr>
            <p:nvPr/>
          </p:nvSpPr>
          <p:spPr bwMode="auto">
            <a:xfrm>
              <a:off x="3923" y="3566"/>
              <a:ext cx="0" cy="31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grpSp>
    </p:spTree>
    <p:extLst>
      <p:ext uri="{BB962C8B-B14F-4D97-AF65-F5344CB8AC3E}">
        <p14:creationId xmlns:p14="http://schemas.microsoft.com/office/powerpoint/2010/main" val="391240436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7744</TotalTime>
  <Words>9819</Words>
  <Application>Microsoft Office PowerPoint</Application>
  <PresentationFormat>全屏显示(4:3)</PresentationFormat>
  <Paragraphs>1507</Paragraphs>
  <Slides>88</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88</vt:i4>
      </vt:variant>
    </vt:vector>
  </HeadingPairs>
  <TitlesOfParts>
    <vt:vector size="102" baseType="lpstr">
      <vt:lpstr>等线</vt:lpstr>
      <vt:lpstr>等线 Light</vt:lpstr>
      <vt:lpstr>微软雅黑</vt:lpstr>
      <vt:lpstr>微软雅黑</vt:lpstr>
      <vt:lpstr>微软雅黑 Light</vt:lpstr>
      <vt:lpstr>Arial</vt:lpstr>
      <vt:lpstr>Calibri</vt:lpstr>
      <vt:lpstr>Calibri Light</vt:lpstr>
      <vt:lpstr>Cambria Math</vt:lpstr>
      <vt:lpstr>Times New Roman</vt:lpstr>
      <vt:lpstr>Wingdings</vt:lpstr>
      <vt:lpstr>Office 主题​​</vt:lpstr>
      <vt:lpstr>Equation.DSMT4</vt:lpstr>
      <vt:lpstr>演示文稿</vt:lpstr>
      <vt:lpstr>PowerPoint 演示文稿</vt:lpstr>
      <vt:lpstr>内容</vt:lpstr>
      <vt:lpstr>6.1 分支限界法原理/算法框架</vt:lpstr>
      <vt:lpstr>回溯法原理</vt:lpstr>
      <vt:lpstr>PowerPoint 演示文稿</vt:lpstr>
      <vt:lpstr>回溯法原理</vt:lpstr>
      <vt:lpstr>PowerPoint 演示文稿</vt:lpstr>
      <vt:lpstr>PowerPoint 演示文稿</vt:lpstr>
      <vt:lpstr>PowerPoint 演示文稿</vt:lpstr>
      <vt:lpstr>回溯法原理</vt:lpstr>
      <vt:lpstr>分支限界法原理</vt:lpstr>
      <vt:lpstr>PowerPoint 演示文稿</vt:lpstr>
      <vt:lpstr>分支限界法解空间树及搜索/扩展过程</vt:lpstr>
      <vt:lpstr>PowerPoint 演示文稿</vt:lpstr>
      <vt:lpstr>PowerPoint 演示文稿</vt:lpstr>
      <vt:lpstr>分支限界法解空间树及搜索/扩展过程</vt:lpstr>
      <vt:lpstr>PowerPoint 演示文稿</vt:lpstr>
      <vt:lpstr>PowerPoint 演示文稿</vt:lpstr>
      <vt:lpstr>PowerPoint 演示文稿</vt:lpstr>
      <vt:lpstr>PowerPoint 演示文稿</vt:lpstr>
      <vt:lpstr>分支限界法解空间树及搜索/扩展过程</vt:lpstr>
      <vt:lpstr>PowerPoint 演示文稿</vt:lpstr>
      <vt:lpstr>分支限界法解空间树及搜索/扩展过程</vt:lpstr>
      <vt:lpstr>分支限界法解空间树及搜索/扩展过程</vt:lpstr>
      <vt:lpstr>PowerPoint 演示文稿</vt:lpstr>
      <vt:lpstr>分支限界法算法框架</vt:lpstr>
      <vt:lpstr>PowerPoint 演示文稿</vt:lpstr>
      <vt:lpstr>PowerPoint 演示文稿</vt:lpstr>
      <vt:lpstr>分支限界法算法框架</vt:lpstr>
      <vt:lpstr>分支限界法背景</vt:lpstr>
      <vt:lpstr>分支限界法关键技术</vt:lpstr>
      <vt:lpstr>分支限界法关键技术</vt:lpstr>
      <vt:lpstr>PowerPoint 演示文稿</vt:lpstr>
      <vt:lpstr>分支限界法 vs 回溯法</vt:lpstr>
      <vt:lpstr>分支限界法 vs 回溯法</vt:lpstr>
      <vt:lpstr>6.7 旅行商问题TSP</vt:lpstr>
      <vt:lpstr>旅行商问题TSP</vt:lpstr>
      <vt:lpstr>TSP求解方法</vt:lpstr>
      <vt:lpstr>PowerPoint 演示文稿</vt:lpstr>
      <vt:lpstr>TSP求解方法</vt:lpstr>
      <vt:lpstr>TSP求解方法4：近似算法</vt:lpstr>
      <vt:lpstr>TSP求解方法4：近似算法</vt:lpstr>
      <vt:lpstr>C的上界 vs  NP=P？</vt:lpstr>
      <vt:lpstr>C的上界 vs  NP=P？</vt:lpstr>
      <vt:lpstr>TSP研究进展</vt:lpstr>
      <vt:lpstr>PowerPoint 演示文稿</vt:lpstr>
      <vt:lpstr>TSP研究进展</vt:lpstr>
      <vt:lpstr>TSP问题上下界</vt:lpstr>
      <vt:lpstr>PowerPoint 演示文稿</vt:lpstr>
      <vt:lpstr>TSP问题上下界</vt:lpstr>
      <vt:lpstr>TSP问题上下界</vt:lpstr>
      <vt:lpstr>PowerPoint 演示文稿</vt:lpstr>
      <vt:lpstr>TSP问题上下界</vt:lpstr>
      <vt:lpstr>计算部分解目标函数的下界lb</vt:lpstr>
      <vt:lpstr>PowerPoint 演示文稿</vt:lpstr>
      <vt:lpstr>示例</vt:lpstr>
      <vt:lpstr>PowerPoint 演示文稿</vt:lpstr>
      <vt:lpstr>示例</vt:lpstr>
      <vt:lpstr>PowerPoint 演示文稿</vt:lpstr>
      <vt:lpstr>PowerPoint 演示文稿</vt:lpstr>
      <vt:lpstr>示例</vt:lpstr>
      <vt:lpstr>TSP问题分支限界法算法描述</vt:lpstr>
      <vt:lpstr>PowerPoint 演示文稿</vt:lpstr>
      <vt:lpstr>PowerPoint 演示文稿</vt:lpstr>
      <vt:lpstr>结点评估函数的计算效率</vt:lpstr>
      <vt:lpstr>PowerPoint 演示文稿</vt:lpstr>
      <vt:lpstr>6.3 0-1背包问题</vt:lpstr>
      <vt:lpstr>0-1背包问题</vt:lpstr>
      <vt:lpstr>界限函数设计</vt:lpstr>
      <vt:lpstr>PowerPoint 演示文稿</vt:lpstr>
      <vt:lpstr>0-1背包问题</vt:lpstr>
      <vt:lpstr>6.2单源最短路径问题</vt:lpstr>
      <vt:lpstr>单源最短路径问题</vt:lpstr>
      <vt:lpstr>算法原理</vt:lpstr>
      <vt:lpstr>算法原理</vt:lpstr>
      <vt:lpstr>算法原理</vt:lpstr>
      <vt:lpstr>算法原理</vt:lpstr>
      <vt:lpstr>PowerPoint 演示文稿</vt:lpstr>
      <vt:lpstr>PowerPoint 演示文稿</vt:lpstr>
      <vt:lpstr>算法原理</vt:lpstr>
      <vt:lpstr>示例</vt:lpstr>
      <vt:lpstr>PowerPoint 演示文稿</vt:lpstr>
      <vt:lpstr>剪枝策略</vt:lpstr>
      <vt:lpstr>PowerPoint 演示文稿</vt:lpstr>
      <vt:lpstr>剪枝策略</vt:lpstr>
      <vt:lpstr>PowerPoint 演示文稿</vt:lpstr>
      <vt:lpstr>算法代码框架（部分）</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575</cp:revision>
  <dcterms:created xsi:type="dcterms:W3CDTF">2021-09-19T10:24:59Z</dcterms:created>
  <dcterms:modified xsi:type="dcterms:W3CDTF">2022-01-02T02:41:59Z</dcterms:modified>
</cp:coreProperties>
</file>